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0"/>
  </p:notesMasterIdLst>
  <p:sldIdLst>
    <p:sldId id="256" r:id="rId2"/>
    <p:sldId id="493" r:id="rId3"/>
    <p:sldId id="510" r:id="rId4"/>
    <p:sldId id="509" r:id="rId5"/>
    <p:sldId id="488" r:id="rId6"/>
    <p:sldId id="490" r:id="rId7"/>
    <p:sldId id="489" r:id="rId8"/>
    <p:sldId id="502" r:id="rId9"/>
    <p:sldId id="495" r:id="rId10"/>
    <p:sldId id="487" r:id="rId11"/>
    <p:sldId id="499" r:id="rId12"/>
    <p:sldId id="500" r:id="rId13"/>
    <p:sldId id="497" r:id="rId14"/>
    <p:sldId id="507" r:id="rId15"/>
    <p:sldId id="501" r:id="rId16"/>
    <p:sldId id="496" r:id="rId17"/>
    <p:sldId id="508" r:id="rId18"/>
    <p:sldId id="486" r:id="rId19"/>
  </p:sldIdLst>
  <p:sldSz cx="10691813" cy="7559675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kcja domyślna" id="{3D349AE7-0566-4E1A-9979-84CDEBAA0DFD}">
          <p14:sldIdLst>
            <p14:sldId id="256"/>
            <p14:sldId id="493"/>
            <p14:sldId id="510"/>
            <p14:sldId id="509"/>
            <p14:sldId id="488"/>
            <p14:sldId id="490"/>
            <p14:sldId id="489"/>
            <p14:sldId id="502"/>
            <p14:sldId id="495"/>
            <p14:sldId id="487"/>
            <p14:sldId id="499"/>
            <p14:sldId id="500"/>
            <p14:sldId id="497"/>
            <p14:sldId id="507"/>
            <p14:sldId id="501"/>
            <p14:sldId id="496"/>
            <p14:sldId id="508"/>
            <p14:sldId id="48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  <p:cmAuthor id="2" name="Mich Katarzyna" initials="MK" lastIdx="5" clrIdx="1">
    <p:extLst>
      <p:ext uri="{19B8F6BF-5375-455C-9EA6-DF929625EA0E}">
        <p15:presenceInfo xmlns:p15="http://schemas.microsoft.com/office/powerpoint/2012/main" userId="S-1-5-21-352459600-126056257-345019615-801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1" autoAdjust="0"/>
    <p:restoredTop sz="94737" autoAdjust="0"/>
  </p:normalViewPr>
  <p:slideViewPr>
    <p:cSldViewPr showGuides="1">
      <p:cViewPr varScale="1">
        <p:scale>
          <a:sx n="98" d="100"/>
          <a:sy n="98" d="100"/>
        </p:scale>
        <p:origin x="1512" y="78"/>
      </p:cViewPr>
      <p:guideLst>
        <p:guide orient="horz" pos="2381"/>
        <p:guide pos="3368"/>
      </p:guideLst>
    </p:cSldViewPr>
  </p:slideViewPr>
  <p:outlineViewPr>
    <p:cViewPr>
      <p:scale>
        <a:sx n="33" d="100"/>
        <a:sy n="33" d="100"/>
      </p:scale>
      <p:origin x="0" y="-34752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382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7716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67440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511608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901254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0196127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618902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365617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356941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132049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360874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412867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274533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74632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96159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696196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843414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pl-PL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2418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18" Type="http://schemas.openxmlformats.org/officeDocument/2006/relationships/image" Target="../media/image10.emf"/><Relationship Id="rId3" Type="http://schemas.openxmlformats.org/officeDocument/2006/relationships/image" Target="../media/image4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17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6" Type="http://schemas.openxmlformats.org/officeDocument/2006/relationships/image" Target="../media/image9.png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5" Type="http://schemas.openxmlformats.org/officeDocument/2006/relationships/image" Target="../media/image2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18" Type="http://schemas.openxmlformats.org/officeDocument/2006/relationships/image" Target="../media/image10.emf"/><Relationship Id="rId3" Type="http://schemas.openxmlformats.org/officeDocument/2006/relationships/image" Target="../media/image4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17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6" Type="http://schemas.openxmlformats.org/officeDocument/2006/relationships/image" Target="../media/image9.png"/><Relationship Id="rId1" Type="http://schemas.openxmlformats.org/officeDocument/2006/relationships/vmlDrawing" Target="../drawings/vmlDrawing1.v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5" Type="http://schemas.openxmlformats.org/officeDocument/2006/relationships/image" Target="../media/image2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9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0.emf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 dirty="0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pic>
        <p:nvPicPr>
          <p:cNvPr id="12" name="Obraz 11" descr="Logo rocznicowe: 25 lat Samorządu Województwa Pomorskiego.">
            <a:extLst>
              <a:ext uri="{FF2B5EF4-FFF2-40B4-BE49-F238E27FC236}">
                <a16:creationId xmlns:a16="http://schemas.microsoft.com/office/drawing/2014/main" id="{EA3EF631-4EC4-4DF9-9F29-F25B4C6AE2E6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9094" y="460525"/>
            <a:ext cx="2406403" cy="1171024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3FDB76B9-FC6C-44C1-A4FF-DBB958B8D7F5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transition spd="slow">
    <p:push dir="u"/>
  </p:transition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0A228201-59AA-470F-B779-D4FECA3DF137}"/>
              </a:ext>
            </a:extLst>
          </p:cNvPr>
          <p:cNvSpPr/>
          <p:nvPr userDrawn="1"/>
        </p:nvSpPr>
        <p:spPr>
          <a:xfrm>
            <a:off x="1025525" y="1983572"/>
            <a:ext cx="8640763" cy="4321274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C7D00171-EF30-4814-B375-246769FD4B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1" name="Obraz 10" descr="Obraz zawierający tekst&#10;&#10;Opis wygenerowany automatycznie">
            <a:extLst>
              <a:ext uri="{FF2B5EF4-FFF2-40B4-BE49-F238E27FC236}">
                <a16:creationId xmlns:a16="http://schemas.microsoft.com/office/drawing/2014/main" id="{2ABF63AC-8150-4C02-BE62-EBE0A039868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1629EBDD-5340-4285-A47D-77B29466EFE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5848" y="3411613"/>
            <a:ext cx="7920115" cy="1087764"/>
          </a:xfrm>
        </p:spPr>
        <p:txBody>
          <a:bodyPr anchor="t" anchorCtr="0">
            <a:normAutofit/>
          </a:bodyPr>
          <a:lstStyle>
            <a:lvl1pPr algn="ctr">
              <a:lnSpc>
                <a:spcPts val="4000"/>
              </a:lnSpc>
              <a:defRPr sz="3200"/>
            </a:lvl1pPr>
          </a:lstStyle>
          <a:p>
            <a:br>
              <a:rPr lang="pl-PL" dirty="0"/>
            </a:br>
            <a:endParaRPr lang="en-US" dirty="0"/>
          </a:p>
        </p:txBody>
      </p:sp>
      <p:pic>
        <p:nvPicPr>
          <p:cNvPr id="16" name="Obraz 15">
            <a:extLst>
              <a:ext uri="{FF2B5EF4-FFF2-40B4-BE49-F238E27FC236}">
                <a16:creationId xmlns:a16="http://schemas.microsoft.com/office/drawing/2014/main" id="{E2649279-68AC-4F54-A880-75A79D7385C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1C169691-7357-4DDF-8437-CEB5E8C7275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8" name="Obraz 17">
            <a:extLst>
              <a:ext uri="{FF2B5EF4-FFF2-40B4-BE49-F238E27FC236}">
                <a16:creationId xmlns:a16="http://schemas.microsoft.com/office/drawing/2014/main" id="{69B9B22B-67E4-4504-8A58-6D72DCD7A2A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0BC155C9-2974-4950-B840-0E7ABDF714B1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0" name="Obraz 19">
            <a:extLst>
              <a:ext uri="{FF2B5EF4-FFF2-40B4-BE49-F238E27FC236}">
                <a16:creationId xmlns:a16="http://schemas.microsoft.com/office/drawing/2014/main" id="{C1C9A51C-3E9A-43B3-865C-E0B79CE15EF8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AE3D26F0-CB23-476D-84AC-833FF583534C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2" name="Obraz 21">
            <a:extLst>
              <a:ext uri="{FF2B5EF4-FFF2-40B4-BE49-F238E27FC236}">
                <a16:creationId xmlns:a16="http://schemas.microsoft.com/office/drawing/2014/main" id="{02C74DC5-C335-4B67-9BCD-34D60F57C6C6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0F174CC1-CE15-4868-A9EE-2844EB32D55C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24" name="Obraz 23">
            <a:extLst>
              <a:ext uri="{FF2B5EF4-FFF2-40B4-BE49-F238E27FC236}">
                <a16:creationId xmlns:a16="http://schemas.microsoft.com/office/drawing/2014/main" id="{580C7992-BAEE-4176-9AF5-42DA24B7599A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BA86516E-B5E1-4DB3-981D-6523926A2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26" name="Obraz 25">
            <a:extLst>
              <a:ext uri="{FF2B5EF4-FFF2-40B4-BE49-F238E27FC236}">
                <a16:creationId xmlns:a16="http://schemas.microsoft.com/office/drawing/2014/main" id="{709B0195-39FE-4DB2-9F58-C6258A41F180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06B4110B-C953-4485-B94D-302AD469CBD4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pic>
        <p:nvPicPr>
          <p:cNvPr id="28" name="Obraz 27" descr="Ciąg 4 logotypów: Fundusze Europejskie dla Pomorza, Rzeczpospolita Polska, Dofinansowane przez Unię Europejską, Urząd Marszałkowski Województwa Pomorskiego ">
            <a:extLst>
              <a:ext uri="{FF2B5EF4-FFF2-40B4-BE49-F238E27FC236}">
                <a16:creationId xmlns:a16="http://schemas.microsoft.com/office/drawing/2014/main" id="{7E3F8DBC-0D86-4A87-B80E-1209AC8C45A4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  <p:graphicFrame>
        <p:nvGraphicFramePr>
          <p:cNvPr id="30" name="Obiekt 29">
            <a:extLst>
              <a:ext uri="{FF2B5EF4-FFF2-40B4-BE49-F238E27FC236}">
                <a16:creationId xmlns:a16="http://schemas.microsoft.com/office/drawing/2014/main" id="{F5895C2C-F2FD-4471-88DC-2E2A0AEE885F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2960119589"/>
              </p:ext>
            </p:extLst>
          </p:nvPr>
        </p:nvGraphicFramePr>
        <p:xfrm>
          <a:off x="5310065" y="849303"/>
          <a:ext cx="1768528" cy="7901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CorelDRAW" r:id="rId17" imgW="3563557" imgH="1592400" progId="CorelDraw.Graphic.19">
                  <p:embed/>
                </p:oleObj>
              </mc:Choice>
              <mc:Fallback>
                <p:oleObj name="CorelDRAW" r:id="rId17" imgW="3563557" imgH="1592400" progId="CorelDraw.Graphic.19">
                  <p:embed/>
                  <p:pic>
                    <p:nvPicPr>
                      <p:cNvPr id="5" name="Obiekt 4">
                        <a:extLst>
                          <a:ext uri="{FF2B5EF4-FFF2-40B4-BE49-F238E27FC236}">
                            <a16:creationId xmlns:a16="http://schemas.microsoft.com/office/drawing/2014/main" id="{88EF111D-7CE5-450F-B306-F937C0A2BC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310065" y="849303"/>
                        <a:ext cx="1768528" cy="7901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Tekst: Fundusze Europejsk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pic>
        <p:nvPicPr>
          <p:cNvPr id="24" name="Obraz 23" descr="Ciąg 4 logotypów: Fundusze Europejskie dla Pomorza, Rzeczpospolita Polska, Dofinansowane przez Unię Europejską, Urząd Marszałkowski Województwa Pomorskiego">
            <a:extLst>
              <a:ext uri="{FF2B5EF4-FFF2-40B4-BE49-F238E27FC236}">
                <a16:creationId xmlns:a16="http://schemas.microsoft.com/office/drawing/2014/main" id="{435F0698-B762-4CA8-B4E7-F5A604257866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  <p:graphicFrame>
        <p:nvGraphicFramePr>
          <p:cNvPr id="22" name="Obiekt 21">
            <a:extLst>
              <a:ext uri="{FF2B5EF4-FFF2-40B4-BE49-F238E27FC236}">
                <a16:creationId xmlns:a16="http://schemas.microsoft.com/office/drawing/2014/main" id="{F3623B6C-344B-44D1-9FC3-F1AE56C8670B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2960119589"/>
              </p:ext>
            </p:extLst>
          </p:nvPr>
        </p:nvGraphicFramePr>
        <p:xfrm>
          <a:off x="5310065" y="849303"/>
          <a:ext cx="1768528" cy="7901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CorelDRAW" r:id="rId17" imgW="3563557" imgH="1592400" progId="CorelDraw.Graphic.19">
                  <p:embed/>
                </p:oleObj>
              </mc:Choice>
              <mc:Fallback>
                <p:oleObj name="CorelDRAW" r:id="rId17" imgW="3563557" imgH="1592400" progId="CorelDraw.Graphic.19">
                  <p:embed/>
                  <p:pic>
                    <p:nvPicPr>
                      <p:cNvPr id="5" name="Obiekt 4">
                        <a:extLst>
                          <a:ext uri="{FF2B5EF4-FFF2-40B4-BE49-F238E27FC236}">
                            <a16:creationId xmlns:a16="http://schemas.microsoft.com/office/drawing/2014/main" id="{88EF111D-7CE5-450F-B306-F937C0A2BC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310065" y="849303"/>
                        <a:ext cx="1768528" cy="7901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transition spd="slow">
    <p:push dir="u"/>
  </p:transition>
  <p:extLst mod="1"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 dirty="0"/>
          </a:p>
        </p:txBody>
      </p:sp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id="{0CF3E933-1DA6-403F-9323-5B318B99433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  <p:graphicFrame>
        <p:nvGraphicFramePr>
          <p:cNvPr id="9" name="Obiekt 8">
            <a:extLst>
              <a:ext uri="{FF2B5EF4-FFF2-40B4-BE49-F238E27FC236}">
                <a16:creationId xmlns:a16="http://schemas.microsoft.com/office/drawing/2014/main" id="{7887ADA1-A5BA-4F1C-A488-3EA64AC387B9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203600945"/>
              </p:ext>
            </p:extLst>
          </p:nvPr>
        </p:nvGraphicFramePr>
        <p:xfrm>
          <a:off x="7537397" y="1355430"/>
          <a:ext cx="1768528" cy="7901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CorelDRAW" r:id="rId5" imgW="3563557" imgH="1592400" progId="CorelDraw.Graphic.19">
                  <p:embed/>
                </p:oleObj>
              </mc:Choice>
              <mc:Fallback>
                <p:oleObj name="CorelDRAW" r:id="rId5" imgW="3563557" imgH="1592400" progId="CorelDraw.Graphic.19">
                  <p:embed/>
                  <p:pic>
                    <p:nvPicPr>
                      <p:cNvPr id="5" name="Obiekt 4">
                        <a:extLst>
                          <a:ext uri="{FF2B5EF4-FFF2-40B4-BE49-F238E27FC236}">
                            <a16:creationId xmlns:a16="http://schemas.microsoft.com/office/drawing/2014/main" id="{88EF111D-7CE5-450F-B306-F937C0A2BC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537397" y="1355430"/>
                        <a:ext cx="1768528" cy="7901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transition spd="slow">
    <p:push dir="u"/>
  </p:transition>
  <p:extLst mod="1"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graphicFrame>
        <p:nvGraphicFramePr>
          <p:cNvPr id="8" name="Obiekt 7">
            <a:extLst>
              <a:ext uri="{FF2B5EF4-FFF2-40B4-BE49-F238E27FC236}">
                <a16:creationId xmlns:a16="http://schemas.microsoft.com/office/drawing/2014/main" id="{AE2A2DC5-132F-4E8C-B2DA-2CDEE0954A91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340194195"/>
              </p:ext>
            </p:extLst>
          </p:nvPr>
        </p:nvGraphicFramePr>
        <p:xfrm>
          <a:off x="7650162" y="1259557"/>
          <a:ext cx="1768528" cy="7901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CorelDRAW" r:id="rId3" imgW="3563557" imgH="1592400" progId="CorelDraw.Graphic.19">
                  <p:embed/>
                </p:oleObj>
              </mc:Choice>
              <mc:Fallback>
                <p:oleObj name="CorelDRAW" r:id="rId3" imgW="3563557" imgH="1592400" progId="CorelDraw.Graphic.19">
                  <p:embed/>
                  <p:pic>
                    <p:nvPicPr>
                      <p:cNvPr id="5" name="Obiekt 4">
                        <a:extLst>
                          <a:ext uri="{FF2B5EF4-FFF2-40B4-BE49-F238E27FC236}">
                            <a16:creationId xmlns:a16="http://schemas.microsoft.com/office/drawing/2014/main" id="{88EF111D-7CE5-450F-B306-F937C0A2BC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650162" y="1259557"/>
                        <a:ext cx="1768528" cy="7901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transition spd="slow">
    <p:push dir="u"/>
  </p:transition>
  <p:extLst mod="1"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5715" y="359838"/>
            <a:ext cx="8640381" cy="68369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362" y="1403573"/>
            <a:ext cx="9793088" cy="5256266"/>
          </a:xfrm>
        </p:spPr>
        <p:txBody>
          <a:bodyPr>
            <a:normAutofit/>
          </a:bodyPr>
          <a:lstStyle>
            <a:lvl1pPr marL="251986" indent="-251986">
              <a:lnSpc>
                <a:spcPct val="114000"/>
              </a:lnSpc>
              <a:spcBef>
                <a:spcPts val="0"/>
              </a:spcBef>
              <a:spcAft>
                <a:spcPts val="400"/>
              </a:spcAft>
              <a:buClrTx/>
              <a:buFont typeface="Wingdings" panose="05000000000000000000" pitchFamily="2" charset="2"/>
              <a:buChar char="§"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55957" indent="-251986">
              <a:lnSpc>
                <a:spcPct val="114000"/>
              </a:lnSpc>
              <a:spcBef>
                <a:spcPts val="0"/>
              </a:spcBef>
              <a:spcAft>
                <a:spcPts val="400"/>
              </a:spcAft>
              <a:buClrTx/>
              <a:buFont typeface="Wingdings" panose="05000000000000000000" pitchFamily="2" charset="2"/>
              <a:buChar char="§"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9929" indent="-251986">
              <a:lnSpc>
                <a:spcPct val="114000"/>
              </a:lnSpc>
              <a:spcBef>
                <a:spcPts val="0"/>
              </a:spcBef>
              <a:spcAft>
                <a:spcPts val="400"/>
              </a:spcAft>
              <a:buClrTx/>
              <a:buFont typeface="Wingdings" panose="05000000000000000000" pitchFamily="2" charset="2"/>
              <a:buChar char="§"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819" y="345258"/>
            <a:ext cx="8640381" cy="1080001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2339677"/>
            <a:ext cx="4140000" cy="432017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7" name="Symbol zastępczy tekstu 6">
            <a:extLst>
              <a:ext uri="{FF2B5EF4-FFF2-40B4-BE49-F238E27FC236}">
                <a16:creationId xmlns:a16="http://schemas.microsoft.com/office/drawing/2014/main" id="{74CE953C-0D1D-449C-A99B-D805C859EC5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69988" y="1475581"/>
            <a:ext cx="3671887" cy="575469"/>
          </a:xfrm>
        </p:spPr>
        <p:txBody>
          <a:bodyPr/>
          <a:lstStyle>
            <a:lvl1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pl-PL" dirty="0"/>
              <a:t>Edytuj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9" name="Symbol zastępczy tekstu 8">
            <a:extLst>
              <a:ext uri="{FF2B5EF4-FFF2-40B4-BE49-F238E27FC236}">
                <a16:creationId xmlns:a16="http://schemas.microsoft.com/office/drawing/2014/main" id="{4657F920-DA82-443B-99CE-F255DB7F0F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10002" y="1458889"/>
            <a:ext cx="2590800" cy="539750"/>
          </a:xfrm>
        </p:spPr>
        <p:txBody>
          <a:bodyPr/>
          <a:lstStyle>
            <a:lvl1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pl-PL" dirty="0"/>
              <a:t>Edytuj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i 1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819" y="345258"/>
            <a:ext cx="8640381" cy="1080001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37994" y="1475581"/>
            <a:ext cx="4320480" cy="532859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7" name="Symbol zastępczy tekstu 6">
            <a:extLst>
              <a:ext uri="{FF2B5EF4-FFF2-40B4-BE49-F238E27FC236}">
                <a16:creationId xmlns:a16="http://schemas.microsoft.com/office/drawing/2014/main" id="{74CE953C-0D1D-449C-A99B-D805C859EC5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61330" y="1475581"/>
            <a:ext cx="5688632" cy="5544256"/>
          </a:xfrm>
        </p:spPr>
        <p:txBody>
          <a:bodyPr>
            <a:normAutofit/>
          </a:bodyPr>
          <a:lstStyle>
            <a:lvl1pPr>
              <a:lnSpc>
                <a:spcPct val="114000"/>
              </a:lnSpc>
              <a:spcBef>
                <a:spcPts val="0"/>
              </a:spcBef>
              <a:spcAft>
                <a:spcPts val="1200"/>
              </a:spcAft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14000"/>
              </a:lnSpc>
              <a:spcBef>
                <a:spcPts val="0"/>
              </a:spcBef>
              <a:spcAft>
                <a:spcPts val="1200"/>
              </a:spcAft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14000"/>
              </a:lnSpc>
              <a:spcBef>
                <a:spcPts val="0"/>
              </a:spcBef>
              <a:spcAft>
                <a:spcPts val="1200"/>
              </a:spcAft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14000"/>
              </a:lnSpc>
              <a:spcBef>
                <a:spcPts val="0"/>
              </a:spcBef>
              <a:spcAft>
                <a:spcPts val="1200"/>
              </a:spcAft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14000"/>
              </a:lnSpc>
              <a:spcBef>
                <a:spcPts val="0"/>
              </a:spcBef>
              <a:spcAft>
                <a:spcPts val="1200"/>
              </a:spcAft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pl-PL" dirty="0"/>
              <a:t>Edytuj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3837105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41" r:id="rId7"/>
    <p:sldLayoutId id="2147483726" r:id="rId8"/>
    <p:sldLayoutId id="2147483740" r:id="rId9"/>
    <p:sldLayoutId id="2147483723" r:id="rId10"/>
    <p:sldLayoutId id="2147483728" r:id="rId11"/>
  </p:sldLayoutIdLst>
  <p:transition spd="slow">
    <p:push dir="u"/>
  </p:transition>
  <p:hf hdr="0" ftr="0" dt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5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zamowienia.efs@pomorskie.eu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funduszeuepomorskie.pl/strona/5011-zasady-udzielania-zamowien-w-ramach-efs-plus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funduszeuepomorskie.pl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pl/web/uzp/dokumenty-zwiazane-z-kontrola-zamowien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gov.pl/web/uzp/co-musi-znalezc-sie-w-umowach-zgodnie-z-prawem-zamowien-publicznych" TargetMode="External"/><Relationship Id="rId5" Type="http://schemas.openxmlformats.org/officeDocument/2006/relationships/hyperlink" Target="https://www.gov.pl/web/uzp/rekomendacje-dotyczace-zamowien-na-zestawy-komputerowe-marzec-2021" TargetMode="External"/><Relationship Id="rId4" Type="http://schemas.openxmlformats.org/officeDocument/2006/relationships/hyperlink" Target="https://www.gov.pl/web/uzp/opis-przedmiotu-zamowienia-w-swietle-kontroli-prezesa-uzp-i-orzecznictwa-kio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pl/web/uzp/rekomendacje-dotyczace-zamowien-publicznych-na-systemy-informatyczne" TargetMode="External"/><Relationship Id="rId2" Type="http://schemas.openxmlformats.org/officeDocument/2006/relationships/hyperlink" Target="https://www.gov.pl/web/uzp/udzielanie-zamowien-publicznych-w-zakresie-urzadzen-drukujacych-i-wielofunkcyjnych-urzadzen-mobilnych-oraz-systemow-digital-signage2" TargetMode="Externa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www.gov.pl/web/uzp/przykladowe-zapisy-w-dokumentach-zamowienia-dotyczace-uwzgledniania-w-postepowaniu-o-udzieleniu-zamowienia-aspektow-spolecznych-srodowiskowych-i-innowacyjnych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baza.efs@pomorskie.eu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bazakonkurencyjnosci.funduszeeuropejskie.gov.pl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2726208F-D6F7-1381-5132-3B60A6BFE7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pl-PL" dirty="0"/>
              <a:t>Zasady udzielania zamówień </a:t>
            </a:r>
            <a:br>
              <a:rPr lang="pl-PL" dirty="0"/>
            </a:br>
            <a:r>
              <a:rPr lang="pl-PL" dirty="0"/>
              <a:t>w ramach EFS Plus 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3F7AEEE3-8376-48AD-8CAE-0C1453A2C9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5888" y="4861793"/>
            <a:ext cx="7920037" cy="1438323"/>
          </a:xfrm>
        </p:spPr>
        <p:txBody>
          <a:bodyPr>
            <a:normAutofit/>
          </a:bodyPr>
          <a:lstStyle/>
          <a:p>
            <a:pPr algn="ctr"/>
            <a:r>
              <a:rPr lang="pl-PL" dirty="0"/>
              <a:t>Prowadzący: Katarzyna </a:t>
            </a:r>
            <a:r>
              <a:rPr lang="pl-PL" dirty="0" err="1"/>
              <a:t>Gotowalska</a:t>
            </a:r>
            <a:r>
              <a:rPr lang="pl-PL" dirty="0"/>
              <a:t>, </a:t>
            </a:r>
          </a:p>
          <a:p>
            <a:pPr algn="ctr"/>
            <a:r>
              <a:rPr lang="pl-PL" dirty="0"/>
              <a:t>Małgorzata Rytel-</a:t>
            </a:r>
            <a:r>
              <a:rPr lang="pl-PL" dirty="0" err="1"/>
              <a:t>Gikiewicz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61682294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3647136-490E-40C5-8A8F-C54772F080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10</a:t>
            </a:fld>
            <a:endParaRPr lang="pl-PL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B8D343CB-62A5-46A3-B357-C5622A9D0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362" y="1008006"/>
            <a:ext cx="9793088" cy="5256266"/>
          </a:xfrm>
        </p:spPr>
        <p:txBody>
          <a:bodyPr>
            <a:noAutofit/>
          </a:bodyPr>
          <a:lstStyle/>
          <a:p>
            <a:endParaRPr lang="pl-PL" sz="800" b="1" dirty="0"/>
          </a:p>
          <a:p>
            <a:endParaRPr lang="pl-PL" sz="800" b="1" dirty="0"/>
          </a:p>
          <a:p>
            <a:r>
              <a:rPr lang="pl-PL" sz="2400" b="1" dirty="0"/>
              <a:t>Weryfikacja ex-ante </a:t>
            </a:r>
            <a:r>
              <a:rPr lang="pl-PL" sz="2400" dirty="0"/>
              <a:t>projektu dotyczy weryfikacji dokumentacji dotyczącej planowanych zamówień w ramach projektu </a:t>
            </a:r>
            <a:r>
              <a:rPr lang="pl-PL" sz="2400" b="1" dirty="0"/>
              <a:t>zgodnie </a:t>
            </a:r>
            <a:br>
              <a:rPr lang="pl-PL" sz="2400" b="1" dirty="0"/>
            </a:br>
            <a:r>
              <a:rPr lang="pl-PL" sz="2400" b="1" dirty="0"/>
              <a:t>z przepisami ustawy Pzp oraz w oparciu o zasadę konkurencyjności. </a:t>
            </a:r>
          </a:p>
          <a:p>
            <a:endParaRPr lang="pl-PL" sz="800" b="1" dirty="0"/>
          </a:p>
          <a:p>
            <a:r>
              <a:rPr lang="pl-PL" sz="2400" dirty="0"/>
              <a:t>Celem weryfikacji ex-ante zamówień jest zminimalizowanie ryzyka wystąpienia nieprawidłowości w ramach projektu. </a:t>
            </a:r>
          </a:p>
          <a:p>
            <a:endParaRPr lang="pl-PL" sz="800" b="1" dirty="0"/>
          </a:p>
          <a:p>
            <a:endParaRPr lang="pl-PL" sz="800" dirty="0"/>
          </a:p>
          <a:p>
            <a:pPr marL="0" indent="0">
              <a:buNone/>
            </a:pPr>
            <a:r>
              <a:rPr lang="pl-PL" sz="2400" dirty="0"/>
              <a:t> </a:t>
            </a:r>
          </a:p>
          <a:p>
            <a:pPr marL="0" indent="0">
              <a:buNone/>
            </a:pPr>
            <a:endParaRPr lang="pl-PL" sz="800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2C82297B-BDE8-4BCA-ADBA-D5A981636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5" y="359838"/>
            <a:ext cx="9000711" cy="683695"/>
          </a:xfrm>
        </p:spPr>
        <p:txBody>
          <a:bodyPr>
            <a:normAutofit/>
          </a:bodyPr>
          <a:lstStyle/>
          <a:p>
            <a:r>
              <a:rPr lang="pl-PL" dirty="0"/>
              <a:t>Weryfikacja ex-</a:t>
            </a:r>
            <a:r>
              <a:rPr lang="pl-PL" dirty="0" err="1"/>
              <a:t>ante</a:t>
            </a:r>
            <a:r>
              <a:rPr lang="pl-PL" dirty="0"/>
              <a:t> zamówień 1/2  </a:t>
            </a:r>
          </a:p>
        </p:txBody>
      </p:sp>
    </p:spTree>
    <p:extLst>
      <p:ext uri="{BB962C8B-B14F-4D97-AF65-F5344CB8AC3E}">
        <p14:creationId xmlns:p14="http://schemas.microsoft.com/office/powerpoint/2010/main" val="4212292488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3647136-490E-40C5-8A8F-C54772F080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11</a:t>
            </a:fld>
            <a:endParaRPr lang="pl-PL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B8D343CB-62A5-46A3-B357-C5622A9D0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362" y="1008006"/>
            <a:ext cx="9793088" cy="5256266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pl-PL" b="1" dirty="0"/>
          </a:p>
          <a:p>
            <a:pPr marL="0" indent="0">
              <a:buNone/>
            </a:pPr>
            <a:r>
              <a:rPr lang="pl-PL" sz="2400" b="1" dirty="0">
                <a:solidFill>
                  <a:srgbClr val="C00000"/>
                </a:solidFill>
              </a:rPr>
              <a:t>WAŻNE!</a:t>
            </a:r>
            <a:r>
              <a:rPr lang="pl-PL" sz="2400" b="1" dirty="0"/>
              <a:t> </a:t>
            </a:r>
            <a:r>
              <a:rPr lang="pl-PL" sz="2400" dirty="0"/>
              <a:t>W umowie Beneficjenci są zobligowani </a:t>
            </a:r>
            <a:r>
              <a:rPr lang="pl-PL" sz="2400" b="1" dirty="0"/>
              <a:t>w terminie 30 dni </a:t>
            </a:r>
            <a:br>
              <a:rPr lang="pl-PL" sz="2400" b="1" dirty="0"/>
            </a:br>
            <a:r>
              <a:rPr lang="pl-PL" sz="2400" dirty="0"/>
              <a:t>od podpisania umowy do przedłożenia do IZ </a:t>
            </a:r>
            <a:r>
              <a:rPr lang="pl-PL" sz="2400" b="1" dirty="0"/>
              <a:t>Wykazu zamówień planowanych w projekcie </a:t>
            </a:r>
            <a:r>
              <a:rPr lang="pl-PL" sz="2400" dirty="0"/>
              <a:t>na specjalną skrzynkę email – </a:t>
            </a:r>
            <a:br>
              <a:rPr lang="pl-PL" dirty="0"/>
            </a:br>
            <a:br>
              <a:rPr lang="pl-PL" dirty="0"/>
            </a:br>
            <a:r>
              <a:rPr lang="pl-PL" dirty="0"/>
              <a:t>		</a:t>
            </a:r>
            <a:r>
              <a:rPr lang="pl-PL" sz="2800" b="1" u="sng" dirty="0">
                <a:hlinkClick r:id="rId3"/>
              </a:rPr>
              <a:t>zamowienia.efs@pomorskie.eu</a:t>
            </a:r>
            <a:r>
              <a:rPr lang="pl-PL" sz="2800" b="1" u="sng" dirty="0"/>
              <a:t> </a:t>
            </a:r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r>
              <a:rPr lang="pl-PL" sz="2400" dirty="0"/>
              <a:t>Wzór tabeli </a:t>
            </a:r>
            <a:r>
              <a:rPr lang="pl-PL" sz="2400" b="1" dirty="0">
                <a:solidFill>
                  <a:srgbClr val="C00000"/>
                </a:solidFill>
              </a:rPr>
              <a:t>Wykaz zamówień planowanych w projekcie </a:t>
            </a:r>
            <a:r>
              <a:rPr lang="pl-PL" sz="2400" dirty="0"/>
              <a:t>stanowi załącznik do Regulaminu wyboru projektów i jest dostępny </a:t>
            </a:r>
            <a:br>
              <a:rPr lang="pl-PL" sz="2400" dirty="0"/>
            </a:br>
            <a:r>
              <a:rPr lang="pl-PL" sz="2400" dirty="0"/>
              <a:t>pod adresem:</a:t>
            </a:r>
          </a:p>
          <a:p>
            <a:pPr marL="0" indent="0">
              <a:buNone/>
            </a:pPr>
            <a:r>
              <a:rPr lang="pl-PL" sz="2800" b="1" u="sng" dirty="0">
                <a:hlinkClick r:id="rId4"/>
              </a:rPr>
              <a:t>https://funduszeuepomorskie.pl/strona/5011-zasady-udzielania-zamowien-w-ramach-efs-plus</a:t>
            </a:r>
            <a:endParaRPr lang="pl-PL" sz="2800" b="1" dirty="0"/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endParaRPr lang="pl-PL" sz="2400" b="1" dirty="0"/>
          </a:p>
          <a:p>
            <a:endParaRPr lang="pl-PL" sz="800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2C82297B-BDE8-4BCA-ADBA-D5A981636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5" y="359838"/>
            <a:ext cx="9000711" cy="683695"/>
          </a:xfrm>
        </p:spPr>
        <p:txBody>
          <a:bodyPr>
            <a:normAutofit/>
          </a:bodyPr>
          <a:lstStyle/>
          <a:p>
            <a:r>
              <a:rPr lang="pl-PL" dirty="0"/>
              <a:t>Weryfikacja ex-</a:t>
            </a:r>
            <a:r>
              <a:rPr lang="pl-PL" dirty="0" err="1"/>
              <a:t>ante</a:t>
            </a:r>
            <a:r>
              <a:rPr lang="pl-PL" dirty="0"/>
              <a:t> zamówień 2/2 </a:t>
            </a:r>
          </a:p>
        </p:txBody>
      </p:sp>
    </p:spTree>
    <p:extLst>
      <p:ext uri="{BB962C8B-B14F-4D97-AF65-F5344CB8AC3E}">
        <p14:creationId xmlns:p14="http://schemas.microsoft.com/office/powerpoint/2010/main" val="1551137600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453D9B0-731B-4878-B70F-104F8CA8A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163" y="251847"/>
            <a:ext cx="8639485" cy="971727"/>
          </a:xfrm>
        </p:spPr>
        <p:txBody>
          <a:bodyPr>
            <a:normAutofit fontScale="90000"/>
          </a:bodyPr>
          <a:lstStyle/>
          <a:p>
            <a:r>
              <a:rPr lang="pl-PL" dirty="0"/>
              <a:t>Materiały pomocnicze opracowane przez Ministerstwo oraz IZ FEP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6398ABD-FBA0-4D67-BFA3-05378A2CC3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361" y="1835621"/>
            <a:ext cx="9577065" cy="4896544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pl-PL" sz="2400" b="1" dirty="0"/>
              <a:t>Zamówienia udzielane w ramach projektów, Podręcznik beneficjenta i wnioskodawcy programów polityki spójności 2021-2027, Warszawa, marzec 2025 r.	</a:t>
            </a:r>
          </a:p>
          <a:p>
            <a:pPr marL="0" indent="0">
              <a:buNone/>
            </a:pPr>
            <a:endParaRPr lang="pl-PL" sz="2400" b="1" dirty="0"/>
          </a:p>
          <a:p>
            <a:pPr marL="457200" indent="-457200">
              <a:buFont typeface="+mj-lt"/>
              <a:buAutoNum type="arabicPeriod" startAt="2"/>
            </a:pPr>
            <a:r>
              <a:rPr lang="pl-PL" sz="2400" b="1" dirty="0"/>
              <a:t>Zasady realizacji projektów w ramach, Europejskiego Funduszu Społecznego Plus, Gdańsk 2025, w tym                          w szczególności rozdział: Dokonywanie zamówień w ramach projektu.</a:t>
            </a:r>
          </a:p>
          <a:p>
            <a:pPr marL="457200" indent="-457200">
              <a:buAutoNum type="arabicPeriod" startAt="2"/>
            </a:pPr>
            <a:endParaRPr lang="pl-PL" sz="2400" b="1" dirty="0"/>
          </a:p>
          <a:p>
            <a:pPr marL="0" indent="0">
              <a:buNone/>
            </a:pPr>
            <a:endParaRPr lang="pl-PL" sz="2400" b="1" dirty="0"/>
          </a:p>
          <a:p>
            <a:pPr marL="457200" indent="-457200">
              <a:buFont typeface="+mj-lt"/>
              <a:buAutoNum type="arabicPeriod" startAt="4"/>
            </a:pPr>
            <a:endParaRPr lang="pl-PL" sz="2400" dirty="0"/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endParaRPr lang="pl-PL" sz="2400" b="1" dirty="0"/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endParaRPr lang="pl-PL" sz="2400" dirty="0"/>
          </a:p>
          <a:p>
            <a:endParaRPr lang="pl-PL" sz="2400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53E3D2F-3045-43F2-89CC-41A691DCC50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61118793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3647136-490E-40C5-8A8F-C54772F080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13</a:t>
            </a:fld>
            <a:endParaRPr lang="pl-PL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B8D343CB-62A5-46A3-B357-C5622A9D0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111" y="827509"/>
            <a:ext cx="10075569" cy="637232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pl-PL" sz="2000" b="1" dirty="0"/>
          </a:p>
          <a:p>
            <a:pPr marL="0" indent="0">
              <a:buNone/>
            </a:pPr>
            <a:endParaRPr lang="pl-PL" sz="2000" b="1" dirty="0"/>
          </a:p>
          <a:p>
            <a:pPr marL="0" indent="0">
              <a:buNone/>
            </a:pPr>
            <a:endParaRPr lang="pl-PL" sz="2000" b="1" dirty="0"/>
          </a:p>
          <a:p>
            <a:pPr marL="0" indent="0">
              <a:buNone/>
            </a:pPr>
            <a:endParaRPr lang="pl-PL" sz="2000" b="1" dirty="0"/>
          </a:p>
          <a:p>
            <a:pPr marL="0" indent="0">
              <a:buNone/>
            </a:pPr>
            <a:endParaRPr lang="pl-PL" sz="2000" b="1" dirty="0"/>
          </a:p>
          <a:p>
            <a:pPr marL="0" indent="0">
              <a:buNone/>
            </a:pPr>
            <a:endParaRPr lang="pl-PL" sz="2000" b="1" dirty="0"/>
          </a:p>
          <a:p>
            <a:pPr marL="0" indent="0">
              <a:buNone/>
            </a:pPr>
            <a:endParaRPr lang="pl-PL" sz="2000" b="1" dirty="0"/>
          </a:p>
          <a:p>
            <a:pPr marL="0" indent="0">
              <a:buNone/>
            </a:pPr>
            <a:endParaRPr lang="pl-PL" sz="2000" b="1" dirty="0"/>
          </a:p>
          <a:p>
            <a:pPr marL="0" indent="0">
              <a:buNone/>
            </a:pPr>
            <a:endParaRPr lang="pl-PL" sz="2000" b="1" dirty="0"/>
          </a:p>
          <a:p>
            <a:pPr marL="0" indent="0">
              <a:buNone/>
            </a:pPr>
            <a:endParaRPr lang="pl-PL" sz="2000" b="1" dirty="0"/>
          </a:p>
          <a:p>
            <a:pPr marL="0" indent="0">
              <a:buNone/>
            </a:pPr>
            <a:endParaRPr lang="pl-PL" sz="2000" b="1" dirty="0"/>
          </a:p>
          <a:p>
            <a:pPr marL="0" indent="0">
              <a:buNone/>
            </a:pPr>
            <a:endParaRPr lang="pl-PL" sz="2000" b="1" dirty="0"/>
          </a:p>
          <a:p>
            <a:pPr marL="0" indent="0">
              <a:buNone/>
            </a:pPr>
            <a:endParaRPr lang="pl-PL" sz="2000" b="1" dirty="0"/>
          </a:p>
          <a:p>
            <a:pPr marL="0" indent="0">
              <a:buNone/>
            </a:pPr>
            <a:endParaRPr lang="pl-PL" sz="2000" b="1" dirty="0"/>
          </a:p>
          <a:p>
            <a:pPr marL="0" indent="0">
              <a:buNone/>
            </a:pPr>
            <a:endParaRPr lang="pl-PL" sz="2000" b="1" dirty="0"/>
          </a:p>
          <a:p>
            <a:pPr marL="1438275" indent="0">
              <a:buNone/>
            </a:pPr>
            <a:r>
              <a:rPr lang="pl-PL" sz="2000" b="1" dirty="0"/>
              <a:t>Strona internetowa FEP </a:t>
            </a:r>
            <a:r>
              <a:rPr lang="pl-PL" sz="2000" b="1" dirty="0">
                <a:hlinkClick r:id="rId3"/>
              </a:rPr>
              <a:t>https://funduszeuepomorskie.pl/</a:t>
            </a:r>
            <a:endParaRPr lang="pl-PL" sz="2000" b="1" dirty="0"/>
          </a:p>
        </p:txBody>
      </p:sp>
      <p:sp>
        <p:nvSpPr>
          <p:cNvPr id="6" name="Tytuł 1">
            <a:extLst>
              <a:ext uri="{FF2B5EF4-FFF2-40B4-BE49-F238E27FC236}">
                <a16:creationId xmlns:a16="http://schemas.microsoft.com/office/drawing/2014/main" id="{EAE9F2A5-C51C-4682-AABC-602DFE1D8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3970" y="143814"/>
            <a:ext cx="9000711" cy="683695"/>
          </a:xfrm>
        </p:spPr>
        <p:txBody>
          <a:bodyPr>
            <a:normAutofit fontScale="90000"/>
          </a:bodyPr>
          <a:lstStyle/>
          <a:p>
            <a:r>
              <a:rPr lang="pl-PL" dirty="0"/>
              <a:t>Źródła informacji o zamówieniach w ramach EFS Plus </a:t>
            </a:r>
          </a:p>
        </p:txBody>
      </p:sp>
      <p:pic>
        <p:nvPicPr>
          <p:cNvPr id="9" name="Obraz 8" descr="Slajd przedstawia układ 18 ikon, ułożonych w 5 wierszach, z podpisami w języku polskim. Ikony są umieszczone na jasnym tle i mają kształt kwadratu, a całość znajduje się na tle większego ciemniejszego kwadratu.&#10;&#10;Każda ikona ma niebieski symbol i odpowiadający mu opis tekstowy. &#10;&#10;Kategorie to:&#10;1. Aktualności (ikona zegara i lupy),&#10;2. Nabory (ikona tarczy z trafioną strzałą),&#10;3. Spotkania informacyjne i wydarzenia (ikona kalendarza),&#10;4. Dokumenty (ikona teczki z dokumentami),&#10;5. Rewitalizacja (ikona budynku),&#10;6. Raporty i analizy (ikona wykresu kołowego),&#10;7. Komitet Monitorujący (ikona budynku rządowego),&#10;8. Wykaz ekspertów (ikona dokumentu z liniami tekstu i znakiem graficznym zaznaczenia tzw. „ptaszkiem”), &#10;9. Historie sukcesu (ikona gwiazdki w dymku),&#10;10. Zasady promowania projektów (ikona gwiazdki w dymku),&#10;11. Poznaj zasady udzielania zamówień (ikona kursora klikającego przycisk, ponadto ten element jest dodatkowo wyróżniony czerwoną pętlą w kształcie koła, co wskazuje na jego istotność w kontekście prezentacji),&#10;12. Skorzystaj z systemu informatycznego (ikona kursora klikającej przycisk),&#10;13. Instrumenty finansowe (ikona sakiewki z symbolem euro),&#10;14. Skontaktuj się (ikona telefonu),&#10;15. Newsletter (ikona dokumentu z liniami tekstu i znakiem graficznym zaznaczenia tzw. „ptaszkiem”),&#10;16. Rzecznik Funduszy Europejskich (ikona koperty z dokumentem),&#10;17. Ewaluacja (ikona wykresu słupkowego),&#10;18. Projekty strategiczne (ikona lupy i strzałki w ruchu).&#10;">
            <a:extLst>
              <a:ext uri="{FF2B5EF4-FFF2-40B4-BE49-F238E27FC236}">
                <a16:creationId xmlns:a16="http://schemas.microsoft.com/office/drawing/2014/main" id="{5667CEDC-06F5-46F0-B180-8300FE6C815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7554" y="797890"/>
            <a:ext cx="6048672" cy="588200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Obraz 1" descr="Czerwony okrąg zaznaczający ikonę &quot;Poznaj zasady udzielania zamówień&quot;.">
            <a:extLst>
              <a:ext uri="{FF2B5EF4-FFF2-40B4-BE49-F238E27FC236}">
                <a16:creationId xmlns:a16="http://schemas.microsoft.com/office/drawing/2014/main" id="{4F4F16BB-B6C1-4060-BA6E-C393E547E1B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35040" y="3131765"/>
            <a:ext cx="1312146" cy="1152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3983810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453D9B0-731B-4878-B70F-104F8CA8A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163" y="251847"/>
            <a:ext cx="8639485" cy="971727"/>
          </a:xfrm>
        </p:spPr>
        <p:txBody>
          <a:bodyPr>
            <a:normAutofit fontScale="90000"/>
          </a:bodyPr>
          <a:lstStyle/>
          <a:p>
            <a:r>
              <a:rPr lang="pl-PL" dirty="0"/>
              <a:t>Materiały pomocnicze opracowane przez Urząd Zamówień Publicznych 1/2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6398ABD-FBA0-4D67-BFA3-05378A2CC3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361" y="1475899"/>
            <a:ext cx="10242451" cy="525626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400" b="1" dirty="0"/>
              <a:t>1. Szacowanie wartości zamówienia, rażąco niska cena, zmiany umowy o zamówienie publiczne </a:t>
            </a:r>
            <a:r>
              <a:rPr lang="pl-PL" sz="2400" dirty="0">
                <a:hlinkClick r:id="rId3"/>
              </a:rPr>
              <a:t>https://www.gov.pl/web/uzp/dokumenty-zwiazane-z-kontrola-zamowien</a:t>
            </a:r>
            <a:endParaRPr lang="pl-PL" sz="2400" dirty="0"/>
          </a:p>
          <a:p>
            <a:pPr marL="0" indent="0">
              <a:buNone/>
            </a:pPr>
            <a:r>
              <a:rPr lang="pl-PL" sz="2400" b="1" dirty="0"/>
              <a:t>2. Opis przedmiotu zamówienia w świetle kontroli Prezesa UZP i orzecznictwa KIO </a:t>
            </a:r>
            <a:r>
              <a:rPr lang="pl-PL" sz="2400" dirty="0">
                <a:hlinkClick r:id="rId4"/>
              </a:rPr>
              <a:t>https://www.gov.pl/web/uzp/opis-przedmiotu-zamowienia-w-swietle-kontroli-prezesa-uzp-i-orzecznictwa-kio</a:t>
            </a:r>
            <a:endParaRPr lang="pl-PL" sz="2400" dirty="0"/>
          </a:p>
          <a:p>
            <a:pPr marL="0" indent="0">
              <a:buNone/>
            </a:pPr>
            <a:r>
              <a:rPr lang="pl-PL" sz="2400" b="1" dirty="0"/>
              <a:t>3. Rekomendacje dotyczące zamówień na zestawy komputerowe</a:t>
            </a:r>
          </a:p>
          <a:p>
            <a:pPr marL="0" indent="0">
              <a:buNone/>
            </a:pPr>
            <a:r>
              <a:rPr lang="pl-PL" sz="2400" dirty="0">
                <a:hlinkClick r:id="rId5"/>
              </a:rPr>
              <a:t>https://www.gov.pl/web/uzp/rekomendacje-dotyczace-zamowien-na-zestawy-komputerowe-marzec-2021</a:t>
            </a:r>
            <a:endParaRPr lang="pl-PL" sz="2400" dirty="0"/>
          </a:p>
          <a:p>
            <a:pPr marL="0" indent="0">
              <a:buFont typeface="+mj-lt"/>
              <a:buAutoNum type="arabicPeriod" startAt="4"/>
            </a:pPr>
            <a:r>
              <a:rPr lang="pl-PL" sz="2400" b="1" dirty="0"/>
              <a:t> Co musi znaleźć się w umowach zgodnie z Prawem zamówień publicznych? </a:t>
            </a:r>
            <a:r>
              <a:rPr lang="pl-PL" sz="2400" dirty="0">
                <a:hlinkClick r:id="rId6"/>
              </a:rPr>
              <a:t>https://www.gov.pl/web/uzp/co-musi-znalezc-sie-w-umowach-zgodnie-z-prawem-zamowien-publicznych</a:t>
            </a:r>
            <a:r>
              <a:rPr lang="pl-PL" sz="2400" dirty="0"/>
              <a:t> </a:t>
            </a:r>
          </a:p>
          <a:p>
            <a:pPr marL="457200" indent="-457200">
              <a:buFont typeface="+mj-lt"/>
              <a:buAutoNum type="arabicPeriod" startAt="4"/>
            </a:pPr>
            <a:endParaRPr lang="pl-PL" sz="2400" dirty="0"/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endParaRPr lang="pl-PL" sz="2400" b="1" dirty="0"/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endParaRPr lang="pl-PL" sz="2400" dirty="0"/>
          </a:p>
          <a:p>
            <a:endParaRPr lang="pl-PL" sz="2400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53E3D2F-3045-43F2-89CC-41A691DCC50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26971057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78D2AC6-1E77-4B58-A76A-FC578A3C8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5" y="359838"/>
            <a:ext cx="8784687" cy="899719"/>
          </a:xfrm>
        </p:spPr>
        <p:txBody>
          <a:bodyPr>
            <a:normAutofit/>
          </a:bodyPr>
          <a:lstStyle/>
          <a:p>
            <a:r>
              <a:rPr lang="pl-PL" dirty="0"/>
              <a:t>Materiały pomocnicze opracowane przez Urząd Zamówień Publicznych 2/2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D6F5437-A3B5-4292-B3B1-F79D192379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pl-PL" b="1" dirty="0"/>
              <a:t>5</a:t>
            </a:r>
            <a:r>
              <a:rPr lang="pl-PL" dirty="0"/>
              <a:t>. </a:t>
            </a:r>
            <a:r>
              <a:rPr lang="pl-PL" b="1" dirty="0"/>
              <a:t>Udzielanie zamówień publicznych w zakresie urządzeń drukujących i wielofunkcyjnych, urządzeń mobilnych oraz systemów </a:t>
            </a:r>
            <a:r>
              <a:rPr lang="pl-PL" b="1" dirty="0" err="1"/>
              <a:t>digital</a:t>
            </a:r>
            <a:r>
              <a:rPr lang="pl-PL" b="1" dirty="0"/>
              <a:t> </a:t>
            </a:r>
            <a:r>
              <a:rPr lang="pl-PL" b="1" dirty="0" err="1"/>
              <a:t>signage</a:t>
            </a:r>
            <a:endParaRPr lang="pl-PL" b="1" dirty="0"/>
          </a:p>
          <a:p>
            <a:pPr marL="0" indent="0">
              <a:buNone/>
            </a:pPr>
            <a:r>
              <a:rPr lang="pl-PL" dirty="0">
                <a:hlinkClick r:id="rId2"/>
              </a:rPr>
              <a:t>https://www.gov.pl/web/uzp/udzielanie-zamowien-publicznych-w-zakresie-urzadzen-drukujacych-i-wielofunkcyjnych-urzadzen-mobilnych-oraz-systemow-digital-signage2</a:t>
            </a:r>
            <a:endParaRPr lang="pl-PL" dirty="0"/>
          </a:p>
          <a:p>
            <a:pPr marL="0" indent="0">
              <a:buNone/>
            </a:pPr>
            <a:r>
              <a:rPr lang="pl-PL" b="1" dirty="0"/>
              <a:t>6. Rekomendacje dotyczące zamówień publicznych na systemy informatyczne </a:t>
            </a:r>
            <a:r>
              <a:rPr lang="pl-PL" dirty="0">
                <a:hlinkClick r:id="rId3"/>
              </a:rPr>
              <a:t>https://www.gov.pl/web/uzp/rekomendacje-dotyczace-zamowien-publicznych-na-systemy-informatyczne</a:t>
            </a:r>
            <a:endParaRPr lang="pl-PL" dirty="0"/>
          </a:p>
          <a:p>
            <a:pPr marL="0" indent="0">
              <a:buNone/>
            </a:pPr>
            <a:r>
              <a:rPr lang="pl-PL" b="1" dirty="0"/>
              <a:t>7. Przykładowe zapisy w dokumentach zamówienia dotyczące uwzględniania w postępowaniu o udzieleniu zamówienia aspektów społecznych, środowiskowych i innowacyjnych </a:t>
            </a:r>
            <a:r>
              <a:rPr lang="pl-PL" dirty="0">
                <a:hlinkClick r:id="rId4"/>
              </a:rPr>
              <a:t>https://www.gov.pl/web/uzp/przykladowe-zapisy-w-dokumentach-zamowienia-dotyczace-uwzgledniania-w-postepowaniu-o-udzieleniu-zamowienia-aspektow-spolecznych-srodowiskowych-i-innowacyjnych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b="1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51F0D30-AF24-436A-A35B-126A4A3C076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12605539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3647136-490E-40C5-8A8F-C54772F080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16</a:t>
            </a:fld>
            <a:endParaRPr lang="pl-PL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B8D343CB-62A5-46A3-B357-C5622A9D0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362" y="1043533"/>
            <a:ext cx="9793088" cy="6264696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endParaRPr lang="pl-PL" sz="2400" b="1" dirty="0"/>
          </a:p>
          <a:p>
            <a:pPr marL="457200" indent="-457200">
              <a:buFont typeface="+mj-lt"/>
              <a:buAutoNum type="arabicPeriod"/>
            </a:pPr>
            <a:r>
              <a:rPr lang="pl-PL" sz="2400" b="1" dirty="0"/>
              <a:t>Zmiany w </a:t>
            </a:r>
            <a:r>
              <a:rPr lang="pl-PL" sz="2400" b="1"/>
              <a:t>Wytycznych </a:t>
            </a:r>
            <a:r>
              <a:rPr lang="pl-PL" sz="2400"/>
              <a:t>– brak </a:t>
            </a:r>
            <a:r>
              <a:rPr lang="pl-PL" sz="2400" dirty="0"/>
              <a:t>procedury rozeznania rynku, elektronizacja zamówień – ogłoszenie, oferty oraz komunikacja przez BK2021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pl-PL" sz="2400" b="1" dirty="0"/>
              <a:t>Zapisy w umowie – </a:t>
            </a:r>
            <a:r>
              <a:rPr lang="pl-PL" sz="2400" dirty="0"/>
              <a:t>nowe obowiązki w zakresie uwzględnienia aspektu środowiskowego i społecznego oraz wymagania </a:t>
            </a:r>
            <a:br>
              <a:rPr lang="pl-PL" sz="2400" dirty="0"/>
            </a:br>
            <a:r>
              <a:rPr lang="pl-PL" sz="2400" dirty="0"/>
              <a:t>w zakresie dostępności dla osób z niepełnosprawnościami.</a:t>
            </a:r>
            <a:endParaRPr lang="pl-PL" sz="2400" b="1" dirty="0"/>
          </a:p>
          <a:p>
            <a:pPr marL="457200" indent="-457200">
              <a:buFont typeface="+mj-lt"/>
              <a:buAutoNum type="arabicPeriod" startAt="3"/>
            </a:pPr>
            <a:r>
              <a:rPr lang="pl-PL" sz="2400" b="1" dirty="0"/>
              <a:t>Weryfikacja ex-ante – </a:t>
            </a:r>
            <a:r>
              <a:rPr lang="pl-PL" sz="2400" b="1" dirty="0">
                <a:solidFill>
                  <a:srgbClr val="C00000"/>
                </a:solidFill>
              </a:rPr>
              <a:t>po podpisaniu umowy, należy złożyć do IZ wykaz zamówień w ciągu 30 dni od podpisania umowy</a:t>
            </a:r>
            <a:endParaRPr lang="pl-PL" sz="2400" b="1" dirty="0"/>
          </a:p>
          <a:p>
            <a:pPr marL="0" indent="0" algn="ctr">
              <a:buNone/>
            </a:pPr>
            <a:endParaRPr lang="pl-PL" sz="2400" dirty="0"/>
          </a:p>
        </p:txBody>
      </p:sp>
      <p:sp>
        <p:nvSpPr>
          <p:cNvPr id="6" name="Tytuł 1">
            <a:extLst>
              <a:ext uri="{FF2B5EF4-FFF2-40B4-BE49-F238E27FC236}">
                <a16:creationId xmlns:a16="http://schemas.microsoft.com/office/drawing/2014/main" id="{EAE9F2A5-C51C-4682-AABC-602DFE1D8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5466" y="359838"/>
            <a:ext cx="9000711" cy="683695"/>
          </a:xfrm>
        </p:spPr>
        <p:txBody>
          <a:bodyPr>
            <a:normAutofit/>
          </a:bodyPr>
          <a:lstStyle/>
          <a:p>
            <a:r>
              <a:rPr lang="pl-PL" dirty="0"/>
              <a:t>Podsumowanie</a:t>
            </a:r>
          </a:p>
        </p:txBody>
      </p:sp>
    </p:spTree>
    <p:extLst>
      <p:ext uri="{BB962C8B-B14F-4D97-AF65-F5344CB8AC3E}">
        <p14:creationId xmlns:p14="http://schemas.microsoft.com/office/powerpoint/2010/main" val="965518144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3647136-490E-40C5-8A8F-C54772F080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17</a:t>
            </a:fld>
            <a:endParaRPr lang="pl-PL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B8D343CB-62A5-46A3-B357-C5622A9D0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362" y="1043533"/>
            <a:ext cx="9793088" cy="626469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pl-PL" sz="2400" dirty="0"/>
          </a:p>
          <a:p>
            <a:pPr marL="0" indent="0" algn="ctr">
              <a:buNone/>
            </a:pPr>
            <a:r>
              <a:rPr lang="pl-PL" sz="2400" b="1" dirty="0"/>
              <a:t>Pytania dotyczące udzielania zamówień w ramach EFS Plus</a:t>
            </a:r>
          </a:p>
          <a:p>
            <a:pPr marL="0" indent="0" algn="ctr">
              <a:buNone/>
            </a:pPr>
            <a:endParaRPr lang="pl-PL" sz="2400" dirty="0"/>
          </a:p>
          <a:p>
            <a:pPr marL="0" indent="0" algn="ctr">
              <a:buNone/>
            </a:pPr>
            <a:r>
              <a:rPr lang="pl-PL" sz="2400" b="1" dirty="0">
                <a:hlinkClick r:id="rId3"/>
              </a:rPr>
              <a:t>baza.efs@pomorskie.eu</a:t>
            </a: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3234421764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0CD17717-5751-F730-50BD-CBB39F576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6068" y="3491805"/>
            <a:ext cx="7559675" cy="1080120"/>
          </a:xfrm>
        </p:spPr>
        <p:txBody>
          <a:bodyPr/>
          <a:lstStyle/>
          <a:p>
            <a:r>
              <a:rPr lang="pl-PL" dirty="0"/>
              <a:t>Przystępnych i zrozumiałych zamówień!</a:t>
            </a:r>
          </a:p>
        </p:txBody>
      </p:sp>
    </p:spTree>
    <p:extLst>
      <p:ext uri="{BB962C8B-B14F-4D97-AF65-F5344CB8AC3E}">
        <p14:creationId xmlns:p14="http://schemas.microsoft.com/office/powerpoint/2010/main" val="2099197905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3647136-490E-40C5-8A8F-C54772F080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</a:t>
            </a:fld>
            <a:endParaRPr lang="pl-PL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B8D343CB-62A5-46A3-B357-C5622A9D0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362" y="1475401"/>
            <a:ext cx="9505055" cy="5328592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pl-PL" sz="2400" b="1" dirty="0"/>
              <a:t>Wytyczne dotyczące kwalifikowalności wydatków na lata 2021-2027 z dn. 14.03.2025 r.</a:t>
            </a:r>
          </a:p>
          <a:p>
            <a:pPr marL="457200" indent="-457200">
              <a:buFont typeface="+mj-lt"/>
              <a:buAutoNum type="arabicPeriod"/>
            </a:pPr>
            <a:endParaRPr lang="pl-PL" sz="2400" b="1" dirty="0"/>
          </a:p>
          <a:p>
            <a:pPr marL="457200" indent="-457200">
              <a:buFont typeface="+mj-lt"/>
              <a:buAutoNum type="arabicPeriod"/>
            </a:pPr>
            <a:r>
              <a:rPr lang="pl-PL" sz="2400" b="1" dirty="0"/>
              <a:t>Ustawa Prawo Zamówień Publicznych z dn. 11 września 2019r.</a:t>
            </a:r>
          </a:p>
          <a:p>
            <a:pPr marL="457200" indent="-457200">
              <a:buFont typeface="+mj-lt"/>
              <a:buAutoNum type="arabicPeriod"/>
            </a:pPr>
            <a:endParaRPr lang="pl-PL" sz="2400" dirty="0"/>
          </a:p>
          <a:p>
            <a:pPr marL="457200" indent="-457200">
              <a:buFont typeface="+mj-lt"/>
              <a:buAutoNum type="arabicPeriod"/>
            </a:pPr>
            <a:r>
              <a:rPr lang="pl-PL" sz="2400" b="1" dirty="0"/>
              <a:t>Umowa o dofinansowanie, w szczególności </a:t>
            </a:r>
            <a:r>
              <a:rPr lang="pl-PL" sz="2400" b="1" dirty="0">
                <a:solidFill>
                  <a:srgbClr val="002060"/>
                </a:solidFill>
              </a:rPr>
              <a:t>paragrafy dot.:</a:t>
            </a:r>
          </a:p>
          <a:p>
            <a:pPr>
              <a:buFontTx/>
              <a:buChar char="-"/>
            </a:pPr>
            <a:r>
              <a:rPr lang="pl-PL" sz="2400" b="1" dirty="0">
                <a:solidFill>
                  <a:schemeClr val="accent1"/>
                </a:solidFill>
              </a:rPr>
              <a:t>Udzielanie zamówień w ramach Projektu</a:t>
            </a:r>
          </a:p>
          <a:p>
            <a:pPr>
              <a:buFontTx/>
              <a:buChar char="-"/>
            </a:pPr>
            <a:r>
              <a:rPr lang="pl-PL" sz="2400" b="1" dirty="0">
                <a:solidFill>
                  <a:schemeClr val="accent1"/>
                </a:solidFill>
              </a:rPr>
              <a:t>Kontrola (w tym kontrola zamówień)</a:t>
            </a:r>
          </a:p>
          <a:p>
            <a:pPr>
              <a:buFontTx/>
              <a:buChar char="-"/>
            </a:pPr>
            <a:endParaRPr lang="pl-PL" sz="2400" b="1" dirty="0">
              <a:solidFill>
                <a:schemeClr val="accent1"/>
              </a:solidFill>
            </a:endParaRPr>
          </a:p>
          <a:p>
            <a:pPr marL="457200" indent="-457200">
              <a:buFont typeface="+mj-lt"/>
              <a:buAutoNum type="arabicPeriod" startAt="3"/>
            </a:pPr>
            <a:r>
              <a:rPr lang="pl-PL" sz="2400" b="1" dirty="0"/>
              <a:t>Wytyczne dotyczące realizacji zasad równościowych                w ramach funduszy unijnych na lata 2021-2027 z 10.03.2025,  w szczególności, </a:t>
            </a:r>
            <a:r>
              <a:rPr lang="pl-PL" sz="2400" b="1" u="sng" dirty="0"/>
              <a:t>Załącznik nr 2 Standardy dostępności dla polityki spójności 2021-2027</a:t>
            </a:r>
          </a:p>
          <a:p>
            <a:pPr marL="0" indent="0">
              <a:buNone/>
            </a:pPr>
            <a:endParaRPr lang="pl-PL" sz="2400" b="1" dirty="0"/>
          </a:p>
          <a:p>
            <a:pPr marL="0" indent="0">
              <a:buNone/>
            </a:pPr>
            <a:endParaRPr lang="pl-PL" sz="2400" b="1" dirty="0"/>
          </a:p>
          <a:p>
            <a:pPr marL="0" indent="0">
              <a:buNone/>
            </a:pPr>
            <a:endParaRPr lang="pl-PL" sz="2400" b="1" dirty="0"/>
          </a:p>
        </p:txBody>
      </p:sp>
      <p:sp>
        <p:nvSpPr>
          <p:cNvPr id="6" name="Tytuł 1">
            <a:extLst>
              <a:ext uri="{FF2B5EF4-FFF2-40B4-BE49-F238E27FC236}">
                <a16:creationId xmlns:a16="http://schemas.microsoft.com/office/drawing/2014/main" id="{EAE9F2A5-C51C-4682-AABC-602DFE1D8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362" y="359838"/>
            <a:ext cx="9936815" cy="899719"/>
          </a:xfrm>
        </p:spPr>
        <p:txBody>
          <a:bodyPr>
            <a:noAutofit/>
          </a:bodyPr>
          <a:lstStyle/>
          <a:p>
            <a:r>
              <a:rPr lang="pl-PL" dirty="0"/>
              <a:t>Dokumenty regulujące udzielanie zamówień w projektach w ramach EFS Plus </a:t>
            </a:r>
          </a:p>
        </p:txBody>
      </p:sp>
    </p:spTree>
    <p:extLst>
      <p:ext uri="{BB962C8B-B14F-4D97-AF65-F5344CB8AC3E}">
        <p14:creationId xmlns:p14="http://schemas.microsoft.com/office/powerpoint/2010/main" val="3356142769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3647136-490E-40C5-8A8F-C54772F080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3</a:t>
            </a:fld>
            <a:endParaRPr lang="pl-PL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B8D343CB-62A5-46A3-B357-C5622A9D0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362" y="899517"/>
            <a:ext cx="9793088" cy="630032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r>
              <a:rPr lang="pl-PL" sz="2400" dirty="0"/>
              <a:t>W zależności od wartości szacunkowej zamówienia netto (bez VAT) należy zastosować właściwy tryb lub procedurę udzielania zamówień:</a:t>
            </a:r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r>
              <a:rPr lang="pl-PL" sz="2400" dirty="0"/>
              <a:t>1. </a:t>
            </a:r>
            <a:r>
              <a:rPr lang="pl-PL" sz="2400" u="sng" dirty="0"/>
              <a:t>Zamawiający zobowiązany do stosowania ustawy Pzp stosuje: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400" b="1" dirty="0"/>
              <a:t> przepisy i tryby postępowania przewidziane w ustawie Pzp               </a:t>
            </a:r>
            <a:r>
              <a:rPr lang="pl-PL" sz="2400" b="1" dirty="0">
                <a:solidFill>
                  <a:srgbClr val="FF0000"/>
                </a:solidFill>
              </a:rPr>
              <a:t>od kwoty 130 tys. zł. włącznie</a:t>
            </a:r>
            <a:r>
              <a:rPr lang="pl-PL" sz="2400" dirty="0"/>
              <a:t>, </a:t>
            </a:r>
          </a:p>
          <a:p>
            <a:pPr marL="0" indent="0">
              <a:buNone/>
            </a:pPr>
            <a:endParaRPr lang="pl-PL" sz="800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pl-PL" sz="2400" b="1" dirty="0"/>
              <a:t> zasadę konkurencyjności, od kwoty powyżej 80 tys. zł netto do kwoty poniżej 130 tys. zł.</a:t>
            </a:r>
          </a:p>
          <a:p>
            <a:pPr marL="0" indent="0">
              <a:buNone/>
            </a:pPr>
            <a:endParaRPr lang="pl-PL" b="1" dirty="0">
              <a:solidFill>
                <a:srgbClr val="FF0000"/>
              </a:solidFill>
            </a:endParaRPr>
          </a:p>
          <a:p>
            <a:pPr marL="503971" lvl="1" indent="0">
              <a:buNone/>
            </a:pPr>
            <a:endParaRPr lang="pl-PL" b="1" dirty="0">
              <a:solidFill>
                <a:srgbClr val="FF0000"/>
              </a:solidFill>
            </a:endParaRPr>
          </a:p>
          <a:p>
            <a:pPr marL="503971" lvl="1" indent="0">
              <a:buNone/>
            </a:pPr>
            <a:r>
              <a:rPr lang="pl-PL" b="1" dirty="0">
                <a:solidFill>
                  <a:srgbClr val="FF0000"/>
                </a:solidFill>
              </a:rPr>
              <a:t> </a:t>
            </a:r>
            <a:r>
              <a:rPr lang="pl-PL" b="1" dirty="0">
                <a:solidFill>
                  <a:srgbClr val="0070C0"/>
                </a:solidFill>
              </a:rPr>
              <a:t>Od 1.01.2026 r. zacznie obowiązywać nowy próg stosowania              ustawy PZP – 170 tys. zł netto zamiast dotychczasowych 130 tys. zł.</a:t>
            </a: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2C82297B-BDE8-4BCA-ADBA-D5A981636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5" y="359838"/>
            <a:ext cx="9000711" cy="683695"/>
          </a:xfrm>
        </p:spPr>
        <p:txBody>
          <a:bodyPr>
            <a:normAutofit/>
          </a:bodyPr>
          <a:lstStyle/>
          <a:p>
            <a:r>
              <a:rPr lang="pl-PL" dirty="0"/>
              <a:t>Wytyczne kwalifikowalności – ważne informacje </a:t>
            </a:r>
            <a:r>
              <a:rPr lang="pl-PL" dirty="0">
                <a:solidFill>
                  <a:srgbClr val="002060"/>
                </a:solidFill>
              </a:rPr>
              <a:t>1/4</a:t>
            </a:r>
          </a:p>
        </p:txBody>
      </p:sp>
      <p:pic>
        <p:nvPicPr>
          <p:cNvPr id="3" name="Obraz 2" descr="Na dole, po lewej stronie slajdu znajduje się ikona wykrzyknika w dymku.">
            <a:extLst>
              <a:ext uri="{FF2B5EF4-FFF2-40B4-BE49-F238E27FC236}">
                <a16:creationId xmlns:a16="http://schemas.microsoft.com/office/drawing/2014/main" id="{7C8E8325-3233-BC55-F5EF-10668CF6E3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338" y="5796061"/>
            <a:ext cx="719390" cy="743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984387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3647136-490E-40C5-8A8F-C54772F080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4</a:t>
            </a:fld>
            <a:endParaRPr lang="pl-PL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B8D343CB-62A5-46A3-B357-C5622A9D0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362" y="899517"/>
            <a:ext cx="9793088" cy="630032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endParaRPr lang="pl-PL" sz="2400" dirty="0"/>
          </a:p>
          <a:p>
            <a:pPr marL="0" lvl="0" indent="0">
              <a:buNone/>
            </a:pPr>
            <a:r>
              <a:rPr lang="pl-PL" sz="2400" dirty="0"/>
              <a:t>2. </a:t>
            </a:r>
            <a:r>
              <a:rPr lang="pl-PL" sz="2400" u="sng" dirty="0"/>
              <a:t>Zamawiający nie zobowiązany do stosowania ustawy Pzp </a:t>
            </a:r>
            <a:r>
              <a:rPr lang="pl-PL" sz="2400" dirty="0"/>
              <a:t>zasadę konkurencyjności stosuje </a:t>
            </a:r>
            <a:r>
              <a:rPr lang="pl-PL" sz="2400" b="1" dirty="0">
                <a:solidFill>
                  <a:srgbClr val="FF0000"/>
                </a:solidFill>
              </a:rPr>
              <a:t>od kwoty powyżej 80 tys. zł netto</a:t>
            </a:r>
            <a:r>
              <a:rPr lang="pl-PL" sz="2400" b="1" dirty="0"/>
              <a:t>.</a:t>
            </a:r>
          </a:p>
          <a:p>
            <a:pPr marL="0" indent="0">
              <a:buNone/>
            </a:pPr>
            <a:endParaRPr lang="pl-PL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pl-PL" b="1" dirty="0">
              <a:solidFill>
                <a:srgbClr val="FF0000"/>
              </a:solidFill>
            </a:endParaRPr>
          </a:p>
          <a:p>
            <a:pPr marL="503971" lvl="1" indent="0">
              <a:buNone/>
            </a:pPr>
            <a:r>
              <a:rPr lang="pl-PL" b="1" dirty="0">
                <a:solidFill>
                  <a:srgbClr val="FF0000"/>
                </a:solidFill>
              </a:rPr>
              <a:t>         </a:t>
            </a:r>
            <a:r>
              <a:rPr lang="pl-PL" b="1" dirty="0">
                <a:solidFill>
                  <a:srgbClr val="0070C0"/>
                </a:solidFill>
              </a:rPr>
              <a:t>Realizacja zamówienia poniżej minimalnego progu 80 tys. zł 	netto, nie jest podporządkowana formalnym procedurom.</a:t>
            </a: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2C82297B-BDE8-4BCA-ADBA-D5A981636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5" y="359838"/>
            <a:ext cx="9000711" cy="683695"/>
          </a:xfrm>
        </p:spPr>
        <p:txBody>
          <a:bodyPr>
            <a:normAutofit/>
          </a:bodyPr>
          <a:lstStyle/>
          <a:p>
            <a:r>
              <a:rPr lang="pl-PL" dirty="0"/>
              <a:t>Wytyczne kwalifikowalności – ważne informacje </a:t>
            </a:r>
            <a:r>
              <a:rPr lang="pl-PL" dirty="0">
                <a:solidFill>
                  <a:srgbClr val="002060"/>
                </a:solidFill>
              </a:rPr>
              <a:t>2/4</a:t>
            </a:r>
          </a:p>
        </p:txBody>
      </p:sp>
      <p:pic>
        <p:nvPicPr>
          <p:cNvPr id="3" name="Obraz 2" descr="Na dole, po lewej stronie slajdu znajduje się ikona wykrzyknika w dymku.">
            <a:extLst>
              <a:ext uri="{FF2B5EF4-FFF2-40B4-BE49-F238E27FC236}">
                <a16:creationId xmlns:a16="http://schemas.microsoft.com/office/drawing/2014/main" id="{7C8E8325-3233-BC55-F5EF-10668CF6E3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527" y="3563813"/>
            <a:ext cx="719390" cy="743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1890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3647136-490E-40C5-8A8F-C54772F080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5</a:t>
            </a:fld>
            <a:endParaRPr lang="pl-PL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B8D343CB-62A5-46A3-B357-C5622A9D0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361" y="1403551"/>
            <a:ext cx="10242451" cy="561628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400" dirty="0"/>
              <a:t>Komunikacja </a:t>
            </a:r>
            <a:r>
              <a:rPr lang="pl-PL" sz="2400" b="1" dirty="0"/>
              <a:t>w trybie zasady konkurencyjności</a:t>
            </a:r>
            <a:r>
              <a:rPr lang="pl-PL" sz="2400" dirty="0"/>
              <a:t>, w tym ogłoszenie zapytania ofertowego, składanie ofert, wymiana informacji między zamawiającym a wykonawcą oraz przekazywanie dokumentów </a:t>
            </a:r>
            <a:br>
              <a:rPr lang="pl-PL" sz="2400" dirty="0"/>
            </a:br>
            <a:r>
              <a:rPr lang="pl-PL" sz="2400" dirty="0"/>
              <a:t>i oświadczeń, komunikacja między zamawiającym a oferentem (pytania/odpowiedzi) odbywa się pisemnie za pomocą </a:t>
            </a:r>
          </a:p>
          <a:p>
            <a:pPr marL="0" indent="0">
              <a:buNone/>
            </a:pPr>
            <a:r>
              <a:rPr lang="pl-PL" sz="2400" b="1" dirty="0"/>
              <a:t>Bazy konkurencyjności BK2021 </a:t>
            </a:r>
          </a:p>
          <a:p>
            <a:pPr marL="0" indent="0">
              <a:buNone/>
            </a:pPr>
            <a:endParaRPr lang="pl-PL" sz="2400" b="1" dirty="0"/>
          </a:p>
          <a:p>
            <a:pPr marL="0" indent="0">
              <a:buNone/>
            </a:pPr>
            <a:r>
              <a:rPr lang="pl-PL" sz="2400" b="1" dirty="0"/>
              <a:t>pod adresem: </a:t>
            </a:r>
            <a:r>
              <a:rPr lang="pl-PL" sz="2400" b="1" u="sng" dirty="0">
                <a:hlinkClick r:id="rId3"/>
              </a:rPr>
              <a:t>https://bazakonkurencyjnosci.funduszeeuropejskie.gov.pl/</a:t>
            </a:r>
            <a:r>
              <a:rPr lang="pl-PL" sz="2400" dirty="0"/>
              <a:t>.</a:t>
            </a:r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r>
              <a:rPr lang="pl-PL" sz="2300" b="1" dirty="0"/>
              <a:t>	</a:t>
            </a:r>
            <a:r>
              <a:rPr lang="pl-PL" b="1" dirty="0">
                <a:solidFill>
                  <a:srgbClr val="002060"/>
                </a:solidFill>
              </a:rPr>
              <a:t>Wymóg publikacji ogłoszeń w BK2021 dotyczy również 	postępowań wszczętych przed podpisaniem umowy 	o dofinansowanie.</a:t>
            </a:r>
            <a:endParaRPr lang="pl-PL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pl-PL" sz="2400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2C82297B-BDE8-4BCA-ADBA-D5A981636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5" y="359838"/>
            <a:ext cx="9000711" cy="683695"/>
          </a:xfrm>
        </p:spPr>
        <p:txBody>
          <a:bodyPr>
            <a:normAutofit/>
          </a:bodyPr>
          <a:lstStyle/>
          <a:p>
            <a:r>
              <a:rPr lang="pl-PL" dirty="0"/>
              <a:t>Wytyczne kwalifikowalności –ważne informacje </a:t>
            </a:r>
            <a:r>
              <a:rPr lang="pl-PL" dirty="0">
                <a:solidFill>
                  <a:srgbClr val="002060"/>
                </a:solidFill>
              </a:rPr>
              <a:t>3/4</a:t>
            </a:r>
            <a:r>
              <a:rPr lang="pl-PL" dirty="0"/>
              <a:t> </a:t>
            </a:r>
          </a:p>
        </p:txBody>
      </p:sp>
      <p:pic>
        <p:nvPicPr>
          <p:cNvPr id="3" name="Obraz 2" descr="Na dole, po lewej stronie slajdu znajduje się ikona wykrzyknika w dymku.">
            <a:extLst>
              <a:ext uri="{FF2B5EF4-FFF2-40B4-BE49-F238E27FC236}">
                <a16:creationId xmlns:a16="http://schemas.microsoft.com/office/drawing/2014/main" id="{0EE14B6D-8F72-AD66-580F-FC7DE59FE4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8266" y="5904173"/>
            <a:ext cx="719390" cy="743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4503876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3647136-490E-40C5-8A8F-C54772F080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6</a:t>
            </a:fld>
            <a:endParaRPr lang="pl-PL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2C82297B-BDE8-4BCA-ADBA-D5A981636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5" y="359838"/>
            <a:ext cx="9000711" cy="683695"/>
          </a:xfrm>
        </p:spPr>
        <p:txBody>
          <a:bodyPr>
            <a:normAutofit/>
          </a:bodyPr>
          <a:lstStyle/>
          <a:p>
            <a:r>
              <a:rPr lang="pl-PL" dirty="0"/>
              <a:t>Wytyczne kwalifikowalności – ważne informacje  </a:t>
            </a:r>
            <a:r>
              <a:rPr lang="pl-PL" dirty="0">
                <a:solidFill>
                  <a:srgbClr val="002060"/>
                </a:solidFill>
              </a:rPr>
              <a:t>4/4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B8D343CB-62A5-46A3-B357-C5622A9D0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362" y="1050760"/>
            <a:ext cx="9793088" cy="5256266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pl-PL" sz="2400" b="1" dirty="0">
                <a:solidFill>
                  <a:srgbClr val="C00000"/>
                </a:solidFill>
              </a:rPr>
              <a:t> Szacowanie zamówień </a:t>
            </a:r>
            <a:r>
              <a:rPr lang="pl-PL" sz="2400" dirty="0"/>
              <a:t>– tożsamość zamówień rozumiana zgodnie </a:t>
            </a:r>
            <a:br>
              <a:rPr lang="pl-PL" sz="2400" dirty="0"/>
            </a:br>
            <a:r>
              <a:rPr lang="pl-PL" sz="2400" dirty="0"/>
              <a:t>z wykładnią Pzp,</a:t>
            </a:r>
          </a:p>
          <a:p>
            <a:endParaRPr lang="pl-PL" sz="800" dirty="0"/>
          </a:p>
          <a:p>
            <a:pPr>
              <a:buFont typeface="Wingdings" panose="05000000000000000000" pitchFamily="2" charset="2"/>
              <a:buChar char="ü"/>
            </a:pPr>
            <a:r>
              <a:rPr lang="pl-PL" sz="2400" b="1" dirty="0">
                <a:solidFill>
                  <a:srgbClr val="C00000"/>
                </a:solidFill>
              </a:rPr>
              <a:t> Konflikt interesów </a:t>
            </a:r>
            <a:r>
              <a:rPr lang="pl-PL" sz="2400" dirty="0"/>
              <a:t>– obowiązek składania oświadczeń dotyczy tylko osób wykonujących czynności w postępowaniu bądź przeprowadzające postępowanie, dodanie nowych przesłanek wykluczenia,  </a:t>
            </a:r>
          </a:p>
          <a:p>
            <a:endParaRPr lang="pl-PL" sz="800" dirty="0"/>
          </a:p>
          <a:p>
            <a:pPr>
              <a:buFont typeface="Wingdings" panose="05000000000000000000" pitchFamily="2" charset="2"/>
              <a:buChar char="ü"/>
            </a:pPr>
            <a:r>
              <a:rPr lang="pl-PL" sz="2400" b="1" dirty="0">
                <a:solidFill>
                  <a:srgbClr val="C00000"/>
                </a:solidFill>
              </a:rPr>
              <a:t> Kryteria oceny ofert </a:t>
            </a:r>
            <a:r>
              <a:rPr lang="pl-PL" sz="2400" dirty="0"/>
              <a:t>– wskazano pozacenowe kryteria oceny ofert </a:t>
            </a:r>
            <a:br>
              <a:rPr lang="pl-PL" sz="2400" dirty="0"/>
            </a:br>
            <a:r>
              <a:rPr lang="pl-PL" sz="2400" dirty="0"/>
              <a:t>– kryteria jakościowe, brak wyłączenia dla usług społecznych </a:t>
            </a:r>
            <a:br>
              <a:rPr lang="pl-PL" sz="2400" dirty="0"/>
            </a:br>
            <a:r>
              <a:rPr lang="pl-PL" sz="2400" dirty="0"/>
              <a:t>i niepriorytetowych w zakresie kryteriów oceny dot. właściwości wykonawcy,</a:t>
            </a:r>
          </a:p>
          <a:p>
            <a:pPr>
              <a:buFont typeface="Wingdings" panose="05000000000000000000" pitchFamily="2" charset="2"/>
              <a:buChar char="ü"/>
            </a:pPr>
            <a:endParaRPr lang="pl-PL" sz="800" dirty="0"/>
          </a:p>
          <a:p>
            <a:pPr>
              <a:buFont typeface="Wingdings" panose="05000000000000000000" pitchFamily="2" charset="2"/>
              <a:buChar char="ü"/>
            </a:pPr>
            <a:r>
              <a:rPr lang="pl-PL" sz="2400" b="1" dirty="0">
                <a:solidFill>
                  <a:srgbClr val="C00000"/>
                </a:solidFill>
              </a:rPr>
              <a:t> Rażąco niska cena </a:t>
            </a:r>
            <a:r>
              <a:rPr lang="pl-PL" sz="2400" dirty="0"/>
              <a:t>– wprowadzono obowiązek badania rażąco niskiej ceny przez zamawiającego, </a:t>
            </a:r>
          </a:p>
        </p:txBody>
      </p:sp>
    </p:spTree>
    <p:extLst>
      <p:ext uri="{BB962C8B-B14F-4D97-AF65-F5344CB8AC3E}">
        <p14:creationId xmlns:p14="http://schemas.microsoft.com/office/powerpoint/2010/main" val="3132178654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3647136-490E-40C5-8A8F-C54772F080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7</a:t>
            </a:fld>
            <a:endParaRPr lang="pl-PL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B8D343CB-62A5-46A3-B357-C5622A9D0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363" y="1275594"/>
            <a:ext cx="9793088" cy="5544298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pl-PL" sz="2400" dirty="0"/>
              <a:t>Beneficjent przy udzielaniu zamówień dotyczących: </a:t>
            </a:r>
          </a:p>
          <a:p>
            <a:r>
              <a:rPr lang="pl-PL" sz="2400" b="1" dirty="0"/>
              <a:t>usług cateringowych, </a:t>
            </a:r>
          </a:p>
          <a:p>
            <a:r>
              <a:rPr lang="pl-PL" sz="2400" b="1" dirty="0"/>
              <a:t>zakupu sprzętu komputerowego (m.in. zakupu komputerów, laptopów, tabletów, monitorów, projektorów).</a:t>
            </a:r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r>
              <a:rPr lang="pl-PL" sz="2400" dirty="0"/>
              <a:t>Zobowiązany jest do określenia wymagań obejmujących minimum jeden aspekt:</a:t>
            </a:r>
          </a:p>
          <a:p>
            <a:pPr marL="250825" lvl="1" indent="-250825"/>
            <a:r>
              <a:rPr lang="pl-PL" sz="2400" dirty="0"/>
              <a:t>środowiskowy, </a:t>
            </a:r>
          </a:p>
          <a:p>
            <a:pPr marL="250825" lvl="1" indent="-250825"/>
            <a:r>
              <a:rPr lang="pl-PL" sz="2400" dirty="0"/>
              <a:t>społeczny.</a:t>
            </a:r>
            <a:br>
              <a:rPr lang="pl-PL" sz="2400" dirty="0"/>
            </a:br>
            <a:endParaRPr lang="pl-PL" sz="2400" dirty="0"/>
          </a:p>
          <a:p>
            <a:pPr marL="503238" lvl="1" indent="-503238">
              <a:buNone/>
            </a:pPr>
            <a:r>
              <a:rPr lang="pl-PL" sz="2400" b="1" dirty="0"/>
              <a:t>Zapis w umowie o dofinansowanie. </a:t>
            </a:r>
          </a:p>
          <a:p>
            <a:pPr marL="0" lvl="1" indent="0">
              <a:buNone/>
            </a:pPr>
            <a:r>
              <a:rPr lang="pl-PL" sz="2400" dirty="0"/>
              <a:t>Przykłady aspektów zawarto w dokumencie </a:t>
            </a:r>
            <a:r>
              <a:rPr lang="pl-PL" sz="2400" b="1" dirty="0"/>
              <a:t>Zasady realizacji projektów w ramach EFS+.</a:t>
            </a:r>
          </a:p>
          <a:p>
            <a:pPr marL="0" lvl="1" indent="0">
              <a:buNone/>
            </a:pPr>
            <a:endParaRPr lang="pl-PL" sz="2400" dirty="0"/>
          </a:p>
          <a:p>
            <a:pPr marL="503971" lvl="1" indent="0">
              <a:buNone/>
            </a:pPr>
            <a:endParaRPr lang="pl-PL" sz="2400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2C82297B-BDE8-4BCA-ADBA-D5A981636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363" y="359838"/>
            <a:ext cx="9937104" cy="683695"/>
          </a:xfrm>
        </p:spPr>
        <p:txBody>
          <a:bodyPr>
            <a:normAutofit fontScale="90000"/>
          </a:bodyPr>
          <a:lstStyle/>
          <a:p>
            <a:r>
              <a:rPr lang="pl-PL" dirty="0"/>
              <a:t>Wymagania w zakresie aspektów społecznych i środowiskowych</a:t>
            </a:r>
          </a:p>
        </p:txBody>
      </p:sp>
    </p:spTree>
    <p:extLst>
      <p:ext uri="{BB962C8B-B14F-4D97-AF65-F5344CB8AC3E}">
        <p14:creationId xmlns:p14="http://schemas.microsoft.com/office/powerpoint/2010/main" val="4059333808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3647136-490E-40C5-8A8F-C54772F080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8</a:t>
            </a:fld>
            <a:endParaRPr lang="pl-PL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B8D343CB-62A5-46A3-B357-C5622A9D0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362" y="1259557"/>
            <a:ext cx="9793088" cy="55802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400" b="1" dirty="0"/>
              <a:t>Zalecenie dotyczące stosowania preferencji dla PES m.in. poprzez:</a:t>
            </a:r>
            <a:endParaRPr lang="pl-PL" sz="2400" dirty="0"/>
          </a:p>
          <a:p>
            <a:pPr lvl="0"/>
            <a:r>
              <a:rPr lang="pl-PL" sz="2400" dirty="0"/>
              <a:t>zlecanie zadań na zasadach określonych w ustawie z dnia 24 kwietnia 2003 r. o działalności pożytku publicznego i o wolontariacie lub stosowanie innych przewidzianych prawem trybów, w tym ustawy z dnia 5 sierpnia 2022 r. o ekonomii społecznej czy ustawy z dnia 27 kwietnia 2006 r. o spółdzielniach socjalnych,</a:t>
            </a:r>
          </a:p>
          <a:p>
            <a:pPr lvl="0"/>
            <a:r>
              <a:rPr lang="pl-PL" sz="2400" dirty="0"/>
              <a:t>zlecanie zadań na podstawie ustawa z dnia 11 września 2019 r. – Prawo zamówień publicznych z wykorzystaniem klauzul społecznych,</a:t>
            </a:r>
          </a:p>
          <a:p>
            <a:pPr lvl="0"/>
            <a:r>
              <a:rPr lang="pl-PL" sz="2400" dirty="0"/>
              <a:t>zlecanie zadań zgodnie z zasadą konkurencyjności z wykorzystaniem aspektów społecznych.</a:t>
            </a:r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r>
              <a:rPr lang="pl-PL" sz="2400" dirty="0"/>
              <a:t>Wymagania wynikają z Wytycznych dotyczących realizacji projektów               z udziałem środków Europejskiego Funduszu Społecznego Plus.</a:t>
            </a:r>
          </a:p>
          <a:p>
            <a:pPr marL="0" lvl="1" indent="0">
              <a:buNone/>
            </a:pPr>
            <a:endParaRPr lang="pl-PL" sz="2400" dirty="0"/>
          </a:p>
          <a:p>
            <a:pPr marL="503971" lvl="1" indent="0">
              <a:buNone/>
            </a:pPr>
            <a:endParaRPr lang="pl-PL" sz="2400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2C82297B-BDE8-4BCA-ADBA-D5A981636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363" y="359838"/>
            <a:ext cx="9937104" cy="683695"/>
          </a:xfrm>
        </p:spPr>
        <p:txBody>
          <a:bodyPr>
            <a:normAutofit/>
          </a:bodyPr>
          <a:lstStyle/>
          <a:p>
            <a:r>
              <a:rPr lang="pl-PL" sz="2500" dirty="0"/>
              <a:t> Preferencje dla podmiotów ekonomii społecznej (PES)</a:t>
            </a:r>
          </a:p>
        </p:txBody>
      </p:sp>
    </p:spTree>
    <p:extLst>
      <p:ext uri="{BB962C8B-B14F-4D97-AF65-F5344CB8AC3E}">
        <p14:creationId xmlns:p14="http://schemas.microsoft.com/office/powerpoint/2010/main" val="2880431466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3647136-490E-40C5-8A8F-C54772F080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9</a:t>
            </a:fld>
            <a:endParaRPr lang="pl-PL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B8D343CB-62A5-46A3-B357-C5622A9D0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338" y="899517"/>
            <a:ext cx="10009112" cy="5256266"/>
          </a:xfrm>
        </p:spPr>
        <p:txBody>
          <a:bodyPr>
            <a:noAutofit/>
          </a:bodyPr>
          <a:lstStyle/>
          <a:p>
            <a:pPr marL="503971" lvl="1" indent="0">
              <a:buNone/>
            </a:pPr>
            <a:r>
              <a:rPr lang="pl-PL" sz="2400" dirty="0"/>
              <a:t>Beneficjent przy realizacji zamówień przeznaczonych do użytku osób fizycznych: </a:t>
            </a:r>
          </a:p>
          <a:p>
            <a:pPr marL="503971" lvl="1" indent="0">
              <a:buNone/>
            </a:pPr>
            <a:endParaRPr lang="pl-PL" sz="2400" b="1" dirty="0"/>
          </a:p>
          <a:p>
            <a:pPr marL="503971" lvl="1" indent="0">
              <a:buNone/>
            </a:pPr>
            <a:r>
              <a:rPr lang="pl-PL" sz="2400" b="1" dirty="0"/>
              <a:t>		zobowiązany jest do sporządzenia opisu przedmiotu 		zamówienia z uwzględnieniem wymagań w zakresie 		dostępności </a:t>
            </a:r>
            <a:r>
              <a:rPr lang="pl-PL" sz="2400" dirty="0"/>
              <a:t>dla osób z niepełnosprawnościami oraz 		projektowania uniwersalnego chyba że, nie jest to 			uzasadnione charakterem przedmiotu zamówienia.</a:t>
            </a:r>
          </a:p>
          <a:p>
            <a:pPr marL="503971" lvl="1" indent="0">
              <a:buNone/>
            </a:pPr>
            <a:endParaRPr lang="pl-PL" sz="2400" b="1" dirty="0">
              <a:solidFill>
                <a:srgbClr val="C00000"/>
              </a:solidFill>
            </a:endParaRPr>
          </a:p>
          <a:p>
            <a:pPr marL="503971" lvl="1" indent="0">
              <a:buNone/>
            </a:pPr>
            <a:r>
              <a:rPr lang="pl-PL" sz="2400" b="1" dirty="0"/>
              <a:t>Art. 100 ustawa </a:t>
            </a:r>
            <a:r>
              <a:rPr lang="pl-PL" sz="2400" b="1" dirty="0" err="1"/>
              <a:t>pzp</a:t>
            </a:r>
            <a:r>
              <a:rPr lang="pl-PL" sz="2400" b="1" dirty="0"/>
              <a:t>, zapis w umowie o dofinansowanie</a:t>
            </a:r>
          </a:p>
          <a:p>
            <a:pPr marL="503971" lvl="1" indent="0">
              <a:buNone/>
            </a:pPr>
            <a:endParaRPr lang="pl-PL" sz="2400" b="1" dirty="0"/>
          </a:p>
          <a:p>
            <a:pPr marL="503971" lvl="1" indent="0">
              <a:buNone/>
            </a:pPr>
            <a:r>
              <a:rPr lang="pl-PL" sz="2000" b="1" dirty="0">
                <a:solidFill>
                  <a:srgbClr val="C00000"/>
                </a:solidFill>
              </a:rPr>
              <a:t>WAŻNE!</a:t>
            </a:r>
            <a:r>
              <a:rPr lang="pl-PL" sz="2000" dirty="0"/>
              <a:t> </a:t>
            </a:r>
            <a:r>
              <a:rPr lang="pl-PL" sz="2000" b="1" dirty="0"/>
              <a:t>Wymagania określają Wytyczne dotyczące realizacji zasad równościowych w ramach funduszy unijnych na lata 2021-2027</a:t>
            </a:r>
          </a:p>
          <a:p>
            <a:pPr marL="503971" lvl="1" indent="0">
              <a:buNone/>
            </a:pPr>
            <a:r>
              <a:rPr lang="pl-PL" sz="2000" b="1" dirty="0"/>
              <a:t>(Zał. nr 2 Standardy dostępności dla polityki spójności 2021-2027)</a:t>
            </a:r>
          </a:p>
          <a:p>
            <a:pPr marL="503971" lvl="1" indent="0">
              <a:buNone/>
            </a:pPr>
            <a:endParaRPr lang="pl-PL" sz="2400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2C82297B-BDE8-4BCA-ADBA-D5A981636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5" y="359838"/>
            <a:ext cx="9000711" cy="683695"/>
          </a:xfrm>
        </p:spPr>
        <p:txBody>
          <a:bodyPr>
            <a:normAutofit/>
          </a:bodyPr>
          <a:lstStyle/>
          <a:p>
            <a:r>
              <a:rPr lang="pl-PL" dirty="0"/>
              <a:t>Wymagania w zakresie dostępności </a:t>
            </a:r>
          </a:p>
        </p:txBody>
      </p:sp>
      <p:pic>
        <p:nvPicPr>
          <p:cNvPr id="6" name="Obraz 5" descr="Po lewej stronie, na środku slajdu, przedstawiono symboliczną postać z rozłożonymi rękoma, trzymającą w każdej z nich szalkę wagi, na jednej znajduje się kobieta, a na drugiej mężczyzna. Symbol ten ma na celu ukazanie równości i sprawiedliwości, podkreślając wzajemny szacunek oraz równe prawa dla wszystkich, niezależnie od płci.">
            <a:extLst>
              <a:ext uri="{FF2B5EF4-FFF2-40B4-BE49-F238E27FC236}">
                <a16:creationId xmlns:a16="http://schemas.microsoft.com/office/drawing/2014/main" id="{321EEFB2-7750-4E06-A30B-CBD8EA394D3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33338" y="2051645"/>
            <a:ext cx="1962150" cy="2333625"/>
          </a:xfrm>
          <a:prstGeom prst="rect">
            <a:avLst/>
          </a:prstGeom>
          <a:solidFill>
            <a:schemeClr val="tx2"/>
          </a:solidFill>
        </p:spPr>
      </p:pic>
    </p:spTree>
    <p:extLst>
      <p:ext uri="{BB962C8B-B14F-4D97-AF65-F5344CB8AC3E}">
        <p14:creationId xmlns:p14="http://schemas.microsoft.com/office/powerpoint/2010/main" val="1640020585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z numerem strony</Template>
  <TotalTime>18628</TotalTime>
  <Words>1212</Words>
  <Application>Microsoft Office PowerPoint</Application>
  <PresentationFormat>Niestandardowy</PresentationFormat>
  <Paragraphs>176</Paragraphs>
  <Slides>18</Slides>
  <Notes>17</Notes>
  <HiddenSlides>0</HiddenSlides>
  <MMClips>0</MMClips>
  <ScaleCrop>false</ScaleCrop>
  <HeadingPairs>
    <vt:vector size="8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18</vt:i4>
      </vt:variant>
    </vt:vector>
  </HeadingPairs>
  <TitlesOfParts>
    <vt:vector size="24" baseType="lpstr">
      <vt:lpstr>Arial</vt:lpstr>
      <vt:lpstr>Calibri</vt:lpstr>
      <vt:lpstr>Open Sans</vt:lpstr>
      <vt:lpstr>Wingdings</vt:lpstr>
      <vt:lpstr>Motyw pakietu Office</vt:lpstr>
      <vt:lpstr>CorelDRAW</vt:lpstr>
      <vt:lpstr>Zasady udzielania zamówień  w ramach EFS Plus </vt:lpstr>
      <vt:lpstr>Dokumenty regulujące udzielanie zamówień w projektach w ramach EFS Plus </vt:lpstr>
      <vt:lpstr>Wytyczne kwalifikowalności – ważne informacje 1/4</vt:lpstr>
      <vt:lpstr>Wytyczne kwalifikowalności – ważne informacje 2/4</vt:lpstr>
      <vt:lpstr>Wytyczne kwalifikowalności –ważne informacje 3/4 </vt:lpstr>
      <vt:lpstr>Wytyczne kwalifikowalności – ważne informacje  4/4</vt:lpstr>
      <vt:lpstr>Wymagania w zakresie aspektów społecznych i środowiskowych</vt:lpstr>
      <vt:lpstr> Preferencje dla podmiotów ekonomii społecznej (PES)</vt:lpstr>
      <vt:lpstr>Wymagania w zakresie dostępności </vt:lpstr>
      <vt:lpstr>Weryfikacja ex-ante zamówień 1/2  </vt:lpstr>
      <vt:lpstr>Weryfikacja ex-ante zamówień 2/2 </vt:lpstr>
      <vt:lpstr>Materiały pomocnicze opracowane przez Ministerstwo oraz IZ FEP </vt:lpstr>
      <vt:lpstr>Źródła informacji o zamówieniach w ramach EFS Plus </vt:lpstr>
      <vt:lpstr>Materiały pomocnicze opracowane przez Urząd Zamówień Publicznych 1/2 </vt:lpstr>
      <vt:lpstr>Materiały pomocnicze opracowane przez Urząd Zamówień Publicznych 2/2</vt:lpstr>
      <vt:lpstr>Podsumowanie</vt:lpstr>
      <vt:lpstr>Prezentacja programu PowerPoint</vt:lpstr>
      <vt:lpstr>Przystępnych i zrozumiałych zamówień!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Anna Bizub-jechna</dc:creator>
  <cp:keywords>Polityki horyzontalne</cp:keywords>
  <cp:lastModifiedBy>Cygert Piotr</cp:lastModifiedBy>
  <cp:revision>354</cp:revision>
  <cp:lastPrinted>2023-09-05T09:18:00Z</cp:lastPrinted>
  <dcterms:created xsi:type="dcterms:W3CDTF">2022-06-22T09:40:44Z</dcterms:created>
  <dcterms:modified xsi:type="dcterms:W3CDTF">2025-10-13T12:28:16Z</dcterms:modified>
</cp:coreProperties>
</file>