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1053" r:id="rId2"/>
    <p:sldId id="335" r:id="rId3"/>
    <p:sldId id="1046" r:id="rId4"/>
    <p:sldId id="273" r:id="rId5"/>
    <p:sldId id="1016" r:id="rId6"/>
    <p:sldId id="329" r:id="rId7"/>
    <p:sldId id="1052" r:id="rId8"/>
    <p:sldId id="333" r:id="rId9"/>
    <p:sldId id="274" r:id="rId10"/>
    <p:sldId id="1047" r:id="rId11"/>
    <p:sldId id="1050" r:id="rId12"/>
    <p:sldId id="1054" r:id="rId13"/>
    <p:sldId id="331" r:id="rId14"/>
    <p:sldId id="337" r:id="rId15"/>
    <p:sldId id="332" r:id="rId16"/>
    <p:sldId id="1049" r:id="rId17"/>
    <p:sldId id="1048" r:id="rId18"/>
    <p:sldId id="1061" r:id="rId19"/>
    <p:sldId id="327" r:id="rId20"/>
    <p:sldId id="310" r:id="rId21"/>
    <p:sldId id="344" r:id="rId22"/>
    <p:sldId id="340" r:id="rId2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1053"/>
            <p14:sldId id="335"/>
            <p14:sldId id="1046"/>
            <p14:sldId id="273"/>
            <p14:sldId id="1016"/>
            <p14:sldId id="329"/>
            <p14:sldId id="1052"/>
            <p14:sldId id="333"/>
            <p14:sldId id="274"/>
            <p14:sldId id="1047"/>
            <p14:sldId id="1050"/>
            <p14:sldId id="1054"/>
            <p14:sldId id="331"/>
            <p14:sldId id="337"/>
            <p14:sldId id="332"/>
            <p14:sldId id="1049"/>
            <p14:sldId id="1048"/>
            <p14:sldId id="1061"/>
            <p14:sldId id="327"/>
            <p14:sldId id="310"/>
            <p14:sldId id="344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79811" autoAdjust="0"/>
  </p:normalViewPr>
  <p:slideViewPr>
    <p:cSldViewPr showGuides="1">
      <p:cViewPr varScale="1">
        <p:scale>
          <a:sx n="82" d="100"/>
          <a:sy n="82" d="100"/>
        </p:scale>
        <p:origin x="1842" y="9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97A73-C664-4C47-91C6-55AC6BA87D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57B173-35F3-40FE-9C41-87FC2F9457BF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0,5%</a:t>
          </a:r>
        </a:p>
      </dgm:t>
    </dgm:pt>
    <dgm:pt modelId="{BCA59CA5-40D8-4924-B79B-3E127ADB86F1}" type="parTrans" cxnId="{9CE19619-B3F9-449F-866C-0605B977A3CC}">
      <dgm:prSet/>
      <dgm:spPr/>
      <dgm:t>
        <a:bodyPr/>
        <a:lstStyle/>
        <a:p>
          <a:endParaRPr lang="pl-PL"/>
        </a:p>
      </dgm:t>
    </dgm:pt>
    <dgm:pt modelId="{93DA10CA-742A-4689-BDC5-26C35C1F4F0F}" type="sibTrans" cxnId="{9CE19619-B3F9-449F-866C-0605B977A3CC}">
      <dgm:prSet/>
      <dgm:spPr/>
      <dgm:t>
        <a:bodyPr/>
        <a:lstStyle/>
        <a:p>
          <a:endParaRPr lang="pl-PL"/>
        </a:p>
      </dgm:t>
    </dgm:pt>
    <dgm:pt modelId="{E73C5882-4EB2-4C4E-BEB5-67E3A4BDE071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b="0" dirty="0">
              <a:latin typeface="Open Sans" pitchFamily="2" charset="0"/>
              <a:ea typeface="Open Sans" pitchFamily="2" charset="0"/>
              <a:cs typeface="Open Sans" pitchFamily="2" charset="0"/>
            </a:rPr>
            <a:t>Brak opisu projektu na stronie internetowej oraz stronach mediów społecznościowych lub brak informacji o otrzymaniu dofinansowania UE</a:t>
          </a:r>
        </a:p>
      </dgm:t>
    </dgm:pt>
    <dgm:pt modelId="{F4416608-8F98-4854-B7AF-95D4D8EEBB3C}" type="parTrans" cxnId="{E921A33B-AB57-4E4F-B4FF-D303B32F7834}">
      <dgm:prSet/>
      <dgm:spPr/>
      <dgm:t>
        <a:bodyPr/>
        <a:lstStyle/>
        <a:p>
          <a:endParaRPr lang="pl-PL"/>
        </a:p>
      </dgm:t>
    </dgm:pt>
    <dgm:pt modelId="{FE924B59-9C7C-4C46-A22D-982B8AF34DE6}" type="sibTrans" cxnId="{E921A33B-AB57-4E4F-B4FF-D303B32F7834}">
      <dgm:prSet/>
      <dgm:spPr/>
      <dgm:t>
        <a:bodyPr/>
        <a:lstStyle/>
        <a:p>
          <a:endParaRPr lang="pl-PL"/>
        </a:p>
      </dgm:t>
    </dgm:pt>
    <dgm:pt modelId="{E2180226-F6C2-4515-89FF-8236509FED02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b="0" dirty="0">
              <a:latin typeface="Open Sans" pitchFamily="2" charset="0"/>
              <a:ea typeface="Open Sans" pitchFamily="2" charset="0"/>
              <a:cs typeface="Open Sans" pitchFamily="2" charset="0"/>
            </a:rPr>
            <a:t>Nieumieszczenie tablicy/plakatu</a:t>
          </a:r>
        </a:p>
      </dgm:t>
    </dgm:pt>
    <dgm:pt modelId="{DEC91C84-C063-4994-B04B-A4CE4A39FC1D}" type="parTrans" cxnId="{73E227C8-9754-4240-8270-B9741BC99097}">
      <dgm:prSet/>
      <dgm:spPr/>
      <dgm:t>
        <a:bodyPr/>
        <a:lstStyle/>
        <a:p>
          <a:endParaRPr lang="pl-PL"/>
        </a:p>
      </dgm:t>
    </dgm:pt>
    <dgm:pt modelId="{FB5DBB6A-8169-49C8-BC06-30404EDE68A0}" type="sibTrans" cxnId="{73E227C8-9754-4240-8270-B9741BC99097}">
      <dgm:prSet/>
      <dgm:spPr/>
      <dgm:t>
        <a:bodyPr/>
        <a:lstStyle/>
        <a:p>
          <a:endParaRPr lang="pl-PL"/>
        </a:p>
      </dgm:t>
    </dgm:pt>
    <dgm:pt modelId="{DEF474F6-AD70-4D3E-8508-9520F3EFFEE6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dirty="0">
              <a:latin typeface="Open Sans" pitchFamily="2" charset="0"/>
              <a:ea typeface="Open Sans" pitchFamily="2" charset="0"/>
              <a:cs typeface="Open Sans" pitchFamily="2" charset="0"/>
            </a:rPr>
            <a:t>Nieumieszczenie logotypów w którymkolwiek działaniu, materiale, dokumencie  </a:t>
          </a:r>
        </a:p>
      </dgm:t>
    </dgm:pt>
    <dgm:pt modelId="{A56C0C4D-0038-4367-8CD1-E4FA67592FD5}" type="parTrans" cxnId="{8A393469-07EC-42F3-9668-78675C723D3C}">
      <dgm:prSet/>
      <dgm:spPr/>
      <dgm:t>
        <a:bodyPr/>
        <a:lstStyle/>
        <a:p>
          <a:endParaRPr lang="pl-PL"/>
        </a:p>
      </dgm:t>
    </dgm:pt>
    <dgm:pt modelId="{72C65405-438E-4762-8366-E31191BB051D}" type="sibTrans" cxnId="{8A393469-07EC-42F3-9668-78675C723D3C}">
      <dgm:prSet/>
      <dgm:spPr/>
      <dgm:t>
        <a:bodyPr/>
        <a:lstStyle/>
        <a:p>
          <a:endParaRPr lang="pl-PL"/>
        </a:p>
      </dgm:t>
    </dgm:pt>
    <dgm:pt modelId="{F92B6D43-E16F-4D96-8EB1-B62AC800B18F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dirty="0">
              <a:latin typeface="Open Sans" pitchFamily="2" charset="0"/>
              <a:ea typeface="Open Sans" pitchFamily="2" charset="0"/>
              <a:cs typeface="Open Sans" pitchFamily="2" charset="0"/>
            </a:rPr>
            <a:t>Umieszczenie tablicy/plakatu niezgodnie ze wzorem</a:t>
          </a:r>
        </a:p>
      </dgm:t>
    </dgm:pt>
    <dgm:pt modelId="{3726AD7A-1313-4DDB-9C32-9942DF048E03}" type="parTrans" cxnId="{3303A263-26E9-4AB8-80FA-F757E8BE7D34}">
      <dgm:prSet/>
      <dgm:spPr/>
      <dgm:t>
        <a:bodyPr/>
        <a:lstStyle/>
        <a:p>
          <a:endParaRPr lang="pl-PL"/>
        </a:p>
      </dgm:t>
    </dgm:pt>
    <dgm:pt modelId="{3DA0AF9E-4E39-473E-8EB2-A330D54E1B90}" type="sibTrans" cxnId="{3303A263-26E9-4AB8-80FA-F757E8BE7D34}">
      <dgm:prSet/>
      <dgm:spPr/>
      <dgm:t>
        <a:bodyPr/>
        <a:lstStyle/>
        <a:p>
          <a:endParaRPr lang="pl-PL"/>
        </a:p>
      </dgm:t>
    </dgm:pt>
    <dgm:pt modelId="{0E4C7716-D266-41ED-B63F-786BC100827D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b="0" dirty="0">
              <a:latin typeface="Open Sans" pitchFamily="2" charset="0"/>
              <a:ea typeface="Open Sans" pitchFamily="2" charset="0"/>
              <a:cs typeface="Open Sans" pitchFamily="2" charset="0"/>
            </a:rPr>
            <a:t>Niezorganizowanie wydarzenia lub niezaproszenie przedstawicieli KE - projekty o znaczeniu strategicznym </a:t>
          </a:r>
          <a:br>
            <a:rPr lang="pl-PL" sz="2400" b="0" dirty="0"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pl-PL" sz="2400" b="0" dirty="0">
              <a:latin typeface="Open Sans" pitchFamily="2" charset="0"/>
              <a:ea typeface="Open Sans" pitchFamily="2" charset="0"/>
              <a:cs typeface="Open Sans" pitchFamily="2" charset="0"/>
            </a:rPr>
            <a:t>i wartości 10 mln euro</a:t>
          </a:r>
        </a:p>
      </dgm:t>
    </dgm:pt>
    <dgm:pt modelId="{5FC44F77-16E9-4543-86F2-5E32E1B11E45}" type="parTrans" cxnId="{948B7C87-3D80-47D5-9443-5D3D3CF38EC7}">
      <dgm:prSet/>
      <dgm:spPr/>
      <dgm:t>
        <a:bodyPr/>
        <a:lstStyle/>
        <a:p>
          <a:endParaRPr lang="pl-PL"/>
        </a:p>
      </dgm:t>
    </dgm:pt>
    <dgm:pt modelId="{87865C5C-552F-49FD-8EA3-E05B4E5E2494}" type="sibTrans" cxnId="{948B7C87-3D80-47D5-9443-5D3D3CF38EC7}">
      <dgm:prSet/>
      <dgm:spPr/>
      <dgm:t>
        <a:bodyPr/>
        <a:lstStyle/>
        <a:p>
          <a:endParaRPr lang="pl-PL"/>
        </a:p>
      </dgm:t>
    </dgm:pt>
    <dgm:pt modelId="{31989741-BED3-4DDE-8B0E-59D85DE0F3C7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dirty="0">
              <a:latin typeface="Open Sans" pitchFamily="2" charset="0"/>
              <a:ea typeface="Open Sans" pitchFamily="2" charset="0"/>
              <a:cs typeface="Open Sans" pitchFamily="2" charset="0"/>
            </a:rPr>
            <a:t>Umieszczenie tablicy/plakatu w miejscu niewidocznym</a:t>
          </a:r>
        </a:p>
      </dgm:t>
    </dgm:pt>
    <dgm:pt modelId="{47223DFD-97B5-4F57-B47E-D7022FA1E33C}" type="parTrans" cxnId="{7D230822-225D-408B-BD6A-862FF86391E7}">
      <dgm:prSet/>
      <dgm:spPr/>
      <dgm:t>
        <a:bodyPr/>
        <a:lstStyle/>
        <a:p>
          <a:endParaRPr lang="pl-PL"/>
        </a:p>
      </dgm:t>
    </dgm:pt>
    <dgm:pt modelId="{00606AE5-5E54-4D2A-8D6A-D18FE1600381}" type="sibTrans" cxnId="{7D230822-225D-408B-BD6A-862FF86391E7}">
      <dgm:prSet/>
      <dgm:spPr/>
      <dgm:t>
        <a:bodyPr/>
        <a:lstStyle/>
        <a:p>
          <a:endParaRPr lang="pl-PL"/>
        </a:p>
      </dgm:t>
    </dgm:pt>
    <dgm:pt modelId="{EA788F4C-BA8F-4265-9FC2-8483567E44A2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0,25%</a:t>
          </a:r>
        </a:p>
      </dgm:t>
    </dgm:pt>
    <dgm:pt modelId="{9421D56D-4951-493A-A32F-2383125D5466}" type="sibTrans" cxnId="{9F2D0E95-4E29-4AC9-A0D6-27D9CDC33D72}">
      <dgm:prSet/>
      <dgm:spPr/>
      <dgm:t>
        <a:bodyPr/>
        <a:lstStyle/>
        <a:p>
          <a:endParaRPr lang="pl-PL"/>
        </a:p>
      </dgm:t>
    </dgm:pt>
    <dgm:pt modelId="{79ED49A4-2870-400E-860B-48291844013A}" type="parTrans" cxnId="{9F2D0E95-4E29-4AC9-A0D6-27D9CDC33D72}">
      <dgm:prSet/>
      <dgm:spPr/>
      <dgm:t>
        <a:bodyPr/>
        <a:lstStyle/>
        <a:p>
          <a:endParaRPr lang="pl-PL"/>
        </a:p>
      </dgm:t>
    </dgm:pt>
    <dgm:pt modelId="{33CF710E-3251-4C86-8FF4-7DB4EE20E92E}" type="pres">
      <dgm:prSet presAssocID="{8A397A73-C664-4C47-91C6-55AC6BA87D2A}" presName="Name0" presStyleCnt="0">
        <dgm:presLayoutVars>
          <dgm:dir/>
          <dgm:animLvl val="lvl"/>
          <dgm:resizeHandles val="exact"/>
        </dgm:presLayoutVars>
      </dgm:prSet>
      <dgm:spPr/>
    </dgm:pt>
    <dgm:pt modelId="{100573B7-DFD7-44A1-8202-63DDB1EDDDD0}" type="pres">
      <dgm:prSet presAssocID="{F157B173-35F3-40FE-9C41-87FC2F9457BF}" presName="linNode" presStyleCnt="0"/>
      <dgm:spPr/>
    </dgm:pt>
    <dgm:pt modelId="{4624A1D4-7AF2-4C76-BD8F-CB2F955EB8F5}" type="pres">
      <dgm:prSet presAssocID="{F157B173-35F3-40FE-9C41-87FC2F9457BF}" presName="parentText" presStyleLbl="node1" presStyleIdx="0" presStyleCnt="2" custScaleX="92394" custScaleY="144234" custLinFactNeighborX="1168" custLinFactNeighborY="-15225">
        <dgm:presLayoutVars>
          <dgm:chMax val="1"/>
          <dgm:bulletEnabled val="1"/>
        </dgm:presLayoutVars>
      </dgm:prSet>
      <dgm:spPr/>
    </dgm:pt>
    <dgm:pt modelId="{724637B1-C19D-4514-A7C1-2C39A0920B2F}" type="pres">
      <dgm:prSet presAssocID="{F157B173-35F3-40FE-9C41-87FC2F9457BF}" presName="descendantText" presStyleLbl="alignAccFollowNode1" presStyleIdx="0" presStyleCnt="2" custScaleX="308126" custScaleY="182736" custLinFactNeighborX="4807" custLinFactNeighborY="794">
        <dgm:presLayoutVars>
          <dgm:bulletEnabled val="1"/>
        </dgm:presLayoutVars>
      </dgm:prSet>
      <dgm:spPr>
        <a:prstGeom prst="rect">
          <a:avLst/>
        </a:prstGeom>
      </dgm:spPr>
    </dgm:pt>
    <dgm:pt modelId="{675B32B4-9618-43B1-AE81-9B7D4A32342A}" type="pres">
      <dgm:prSet presAssocID="{93DA10CA-742A-4689-BDC5-26C35C1F4F0F}" presName="sp" presStyleCnt="0"/>
      <dgm:spPr/>
    </dgm:pt>
    <dgm:pt modelId="{877D3BF0-00E4-4539-805D-6466AEDB1180}" type="pres">
      <dgm:prSet presAssocID="{EA788F4C-BA8F-4265-9FC2-8483567E44A2}" presName="linNode" presStyleCnt="0"/>
      <dgm:spPr/>
    </dgm:pt>
    <dgm:pt modelId="{3337EFDD-3577-4DA9-8D8D-2544D5E97279}" type="pres">
      <dgm:prSet presAssocID="{EA788F4C-BA8F-4265-9FC2-8483567E44A2}" presName="parentText" presStyleLbl="node1" presStyleIdx="1" presStyleCnt="2" custScaleX="44901" custScaleY="131499" custLinFactNeighborX="554" custLinFactNeighborY="1525">
        <dgm:presLayoutVars>
          <dgm:chMax val="1"/>
          <dgm:bulletEnabled val="1"/>
        </dgm:presLayoutVars>
      </dgm:prSet>
      <dgm:spPr/>
    </dgm:pt>
    <dgm:pt modelId="{33FE0310-D0E1-451E-9764-6A3DF8E67790}" type="pres">
      <dgm:prSet presAssocID="{EA788F4C-BA8F-4265-9FC2-8483567E44A2}" presName="descendantText" presStyleLbl="alignAccFollowNode1" presStyleIdx="1" presStyleCnt="2" custScaleX="145573" custScaleY="14978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362690B-B403-4AE1-B107-6C9922DD4DD1}" type="presOf" srcId="{E73C5882-4EB2-4C4E-BEB5-67E3A4BDE071}" destId="{724637B1-C19D-4514-A7C1-2C39A0920B2F}" srcOrd="0" destOrd="0" presId="urn:microsoft.com/office/officeart/2005/8/layout/vList5"/>
    <dgm:cxn modelId="{00A02E0F-0BA2-4792-9DBD-412202465C75}" type="presOf" srcId="{8A397A73-C664-4C47-91C6-55AC6BA87D2A}" destId="{33CF710E-3251-4C86-8FF4-7DB4EE20E92E}" srcOrd="0" destOrd="0" presId="urn:microsoft.com/office/officeart/2005/8/layout/vList5"/>
    <dgm:cxn modelId="{18D02116-7E0F-4425-8376-AEE4B08AD575}" type="presOf" srcId="{EA788F4C-BA8F-4265-9FC2-8483567E44A2}" destId="{3337EFDD-3577-4DA9-8D8D-2544D5E97279}" srcOrd="0" destOrd="0" presId="urn:microsoft.com/office/officeart/2005/8/layout/vList5"/>
    <dgm:cxn modelId="{9CE19619-B3F9-449F-866C-0605B977A3CC}" srcId="{8A397A73-C664-4C47-91C6-55AC6BA87D2A}" destId="{F157B173-35F3-40FE-9C41-87FC2F9457BF}" srcOrd="0" destOrd="0" parTransId="{BCA59CA5-40D8-4924-B79B-3E127ADB86F1}" sibTransId="{93DA10CA-742A-4689-BDC5-26C35C1F4F0F}"/>
    <dgm:cxn modelId="{7D230822-225D-408B-BD6A-862FF86391E7}" srcId="{EA788F4C-BA8F-4265-9FC2-8483567E44A2}" destId="{31989741-BED3-4DDE-8B0E-59D85DE0F3C7}" srcOrd="2" destOrd="0" parTransId="{47223DFD-97B5-4F57-B47E-D7022FA1E33C}" sibTransId="{00606AE5-5E54-4D2A-8D6A-D18FE1600381}"/>
    <dgm:cxn modelId="{E921A33B-AB57-4E4F-B4FF-D303B32F7834}" srcId="{F157B173-35F3-40FE-9C41-87FC2F9457BF}" destId="{E73C5882-4EB2-4C4E-BEB5-67E3A4BDE071}" srcOrd="0" destOrd="0" parTransId="{F4416608-8F98-4854-B7AF-95D4D8EEBB3C}" sibTransId="{FE924B59-9C7C-4C46-A22D-982B8AF34DE6}"/>
    <dgm:cxn modelId="{E21FE95C-FC0F-41E2-9E7D-93AE64BBA20D}" type="presOf" srcId="{31989741-BED3-4DDE-8B0E-59D85DE0F3C7}" destId="{33FE0310-D0E1-451E-9764-6A3DF8E67790}" srcOrd="0" destOrd="2" presId="urn:microsoft.com/office/officeart/2005/8/layout/vList5"/>
    <dgm:cxn modelId="{3303A263-26E9-4AB8-80FA-F757E8BE7D34}" srcId="{EA788F4C-BA8F-4265-9FC2-8483567E44A2}" destId="{F92B6D43-E16F-4D96-8EB1-B62AC800B18F}" srcOrd="1" destOrd="0" parTransId="{3726AD7A-1313-4DDB-9C32-9942DF048E03}" sibTransId="{3DA0AF9E-4E39-473E-8EB2-A330D54E1B90}"/>
    <dgm:cxn modelId="{8A393469-07EC-42F3-9668-78675C723D3C}" srcId="{EA788F4C-BA8F-4265-9FC2-8483567E44A2}" destId="{DEF474F6-AD70-4D3E-8508-9520F3EFFEE6}" srcOrd="0" destOrd="0" parTransId="{A56C0C4D-0038-4367-8CD1-E4FA67592FD5}" sibTransId="{72C65405-438E-4762-8366-E31191BB051D}"/>
    <dgm:cxn modelId="{948B7C87-3D80-47D5-9443-5D3D3CF38EC7}" srcId="{F157B173-35F3-40FE-9C41-87FC2F9457BF}" destId="{0E4C7716-D266-41ED-B63F-786BC100827D}" srcOrd="2" destOrd="0" parTransId="{5FC44F77-16E9-4543-86F2-5E32E1B11E45}" sibTransId="{87865C5C-552F-49FD-8EA3-E05B4E5E2494}"/>
    <dgm:cxn modelId="{4DB29489-AE9E-4FB8-AD3B-BC0E833C6601}" type="presOf" srcId="{F157B173-35F3-40FE-9C41-87FC2F9457BF}" destId="{4624A1D4-7AF2-4C76-BD8F-CB2F955EB8F5}" srcOrd="0" destOrd="0" presId="urn:microsoft.com/office/officeart/2005/8/layout/vList5"/>
    <dgm:cxn modelId="{9F2D0E95-4E29-4AC9-A0D6-27D9CDC33D72}" srcId="{8A397A73-C664-4C47-91C6-55AC6BA87D2A}" destId="{EA788F4C-BA8F-4265-9FC2-8483567E44A2}" srcOrd="1" destOrd="0" parTransId="{79ED49A4-2870-400E-860B-48291844013A}" sibTransId="{9421D56D-4951-493A-A32F-2383125D5466}"/>
    <dgm:cxn modelId="{73E227C8-9754-4240-8270-B9741BC99097}" srcId="{F157B173-35F3-40FE-9C41-87FC2F9457BF}" destId="{E2180226-F6C2-4515-89FF-8236509FED02}" srcOrd="1" destOrd="0" parTransId="{DEC91C84-C063-4994-B04B-A4CE4A39FC1D}" sibTransId="{FB5DBB6A-8169-49C8-BC06-30404EDE68A0}"/>
    <dgm:cxn modelId="{40D402CB-D2B8-4F94-86C3-0B708E1D6237}" type="presOf" srcId="{0E4C7716-D266-41ED-B63F-786BC100827D}" destId="{724637B1-C19D-4514-A7C1-2C39A0920B2F}" srcOrd="0" destOrd="2" presId="urn:microsoft.com/office/officeart/2005/8/layout/vList5"/>
    <dgm:cxn modelId="{605A43D3-A803-4486-96F3-8AC6C6E01CF1}" type="presOf" srcId="{E2180226-F6C2-4515-89FF-8236509FED02}" destId="{724637B1-C19D-4514-A7C1-2C39A0920B2F}" srcOrd="0" destOrd="1" presId="urn:microsoft.com/office/officeart/2005/8/layout/vList5"/>
    <dgm:cxn modelId="{467E1EDE-B119-4DA5-B6E9-EBBC0F687C31}" type="presOf" srcId="{F92B6D43-E16F-4D96-8EB1-B62AC800B18F}" destId="{33FE0310-D0E1-451E-9764-6A3DF8E67790}" srcOrd="0" destOrd="1" presId="urn:microsoft.com/office/officeart/2005/8/layout/vList5"/>
    <dgm:cxn modelId="{CCF79DF2-1C34-4629-A893-5BF3C937AEFF}" type="presOf" srcId="{DEF474F6-AD70-4D3E-8508-9520F3EFFEE6}" destId="{33FE0310-D0E1-451E-9764-6A3DF8E67790}" srcOrd="0" destOrd="0" presId="urn:microsoft.com/office/officeart/2005/8/layout/vList5"/>
    <dgm:cxn modelId="{A0B0BE4C-2113-48A2-9B4F-0F09169DEF37}" type="presParOf" srcId="{33CF710E-3251-4C86-8FF4-7DB4EE20E92E}" destId="{100573B7-DFD7-44A1-8202-63DDB1EDDDD0}" srcOrd="0" destOrd="0" presId="urn:microsoft.com/office/officeart/2005/8/layout/vList5"/>
    <dgm:cxn modelId="{726441CC-5502-4CE0-9AB3-525F64EFB40F}" type="presParOf" srcId="{100573B7-DFD7-44A1-8202-63DDB1EDDDD0}" destId="{4624A1D4-7AF2-4C76-BD8F-CB2F955EB8F5}" srcOrd="0" destOrd="0" presId="urn:microsoft.com/office/officeart/2005/8/layout/vList5"/>
    <dgm:cxn modelId="{B1D00743-FD7E-4427-B851-DEF1ADDF1BE5}" type="presParOf" srcId="{100573B7-DFD7-44A1-8202-63DDB1EDDDD0}" destId="{724637B1-C19D-4514-A7C1-2C39A0920B2F}" srcOrd="1" destOrd="0" presId="urn:microsoft.com/office/officeart/2005/8/layout/vList5"/>
    <dgm:cxn modelId="{196214EF-D881-405A-A727-0C3AA9BD6330}" type="presParOf" srcId="{33CF710E-3251-4C86-8FF4-7DB4EE20E92E}" destId="{675B32B4-9618-43B1-AE81-9B7D4A32342A}" srcOrd="1" destOrd="0" presId="urn:microsoft.com/office/officeart/2005/8/layout/vList5"/>
    <dgm:cxn modelId="{992CC4FB-70C6-431D-AB8E-C79358AE0207}" type="presParOf" srcId="{33CF710E-3251-4C86-8FF4-7DB4EE20E92E}" destId="{877D3BF0-00E4-4539-805D-6466AEDB1180}" srcOrd="2" destOrd="0" presId="urn:microsoft.com/office/officeart/2005/8/layout/vList5"/>
    <dgm:cxn modelId="{90465CBF-3B34-477D-B7C7-CF8AE296520C}" type="presParOf" srcId="{877D3BF0-00E4-4539-805D-6466AEDB1180}" destId="{3337EFDD-3577-4DA9-8D8D-2544D5E97279}" srcOrd="0" destOrd="0" presId="urn:microsoft.com/office/officeart/2005/8/layout/vList5"/>
    <dgm:cxn modelId="{B9B57A9B-2F69-4394-8801-301EC1B6F300}" type="presParOf" srcId="{877D3BF0-00E4-4539-805D-6466AEDB1180}" destId="{33FE0310-D0E1-451E-9764-6A3DF8E67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97A73-C664-4C47-91C6-55AC6BA87D2A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57B173-35F3-40FE-9C41-87FC2F9457BF}">
      <dgm:prSet phldrT="[Tekst]" custT="1"/>
      <dgm:spPr/>
      <dgm:t>
        <a:bodyPr/>
        <a:lstStyle/>
        <a:p>
          <a:r>
            <a:rPr lang="pl-PL" sz="1600" b="1" dirty="0">
              <a:latin typeface="Open Sans" pitchFamily="2" charset="0"/>
              <a:ea typeface="Open Sans" pitchFamily="2" charset="0"/>
              <a:cs typeface="Open Sans" pitchFamily="2" charset="0"/>
            </a:rPr>
            <a:t>Wartość projektu&gt;</a:t>
          </a:r>
          <a:br>
            <a:rPr lang="pl-PL" sz="1600" b="1" dirty="0"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pl-PL" sz="1600" b="1" dirty="0">
              <a:latin typeface="Open Sans" pitchFamily="2" charset="0"/>
              <a:ea typeface="Open Sans" pitchFamily="2" charset="0"/>
              <a:cs typeface="Open Sans" pitchFamily="2" charset="0"/>
            </a:rPr>
            <a:t>100 tys. euro</a:t>
          </a:r>
        </a:p>
      </dgm:t>
    </dgm:pt>
    <dgm:pt modelId="{BCA59CA5-40D8-4924-B79B-3E127ADB86F1}" type="parTrans" cxnId="{9CE19619-B3F9-449F-866C-0605B977A3CC}">
      <dgm:prSet/>
      <dgm:spPr/>
      <dgm:t>
        <a:bodyPr/>
        <a:lstStyle/>
        <a:p>
          <a:endParaRPr lang="pl-PL"/>
        </a:p>
      </dgm:t>
    </dgm:pt>
    <dgm:pt modelId="{93DA10CA-742A-4689-BDC5-26C35C1F4F0F}" type="sibTrans" cxnId="{9CE19619-B3F9-449F-866C-0605B977A3CC}">
      <dgm:prSet/>
      <dgm:spPr/>
      <dgm:t>
        <a:bodyPr/>
        <a:lstStyle/>
        <a:p>
          <a:endParaRPr lang="pl-PL"/>
        </a:p>
      </dgm:t>
    </dgm:pt>
    <dgm:pt modelId="{DE56D6D3-7277-4B83-9173-915C1701A3D3}">
      <dgm:prSet phldrT="[Tekst]" custT="1"/>
      <dgm:spPr/>
      <dgm:t>
        <a:bodyPr/>
        <a:lstStyle/>
        <a:p>
          <a:r>
            <a:rPr lang="pl-PL" sz="2000" b="1" dirty="0">
              <a:latin typeface="Open Sans" pitchFamily="2" charset="0"/>
              <a:ea typeface="Open Sans" pitchFamily="2" charset="0"/>
              <a:cs typeface="Open Sans" pitchFamily="2" charset="0"/>
            </a:rPr>
            <a:t>Kiedy?</a:t>
          </a:r>
        </a:p>
      </dgm:t>
    </dgm:pt>
    <dgm:pt modelId="{AF4ABE9A-D778-467F-A127-62BCE1F36FAE}" type="parTrans" cxnId="{F87C3BA2-EA70-4A75-8315-D342D060B9FD}">
      <dgm:prSet/>
      <dgm:spPr/>
      <dgm:t>
        <a:bodyPr/>
        <a:lstStyle/>
        <a:p>
          <a:endParaRPr lang="pl-PL"/>
        </a:p>
      </dgm:t>
    </dgm:pt>
    <dgm:pt modelId="{939587D1-1BE3-47D8-B6A5-C11DC05E15E8}" type="sibTrans" cxnId="{F87C3BA2-EA70-4A75-8315-D342D060B9FD}">
      <dgm:prSet/>
      <dgm:spPr/>
      <dgm:t>
        <a:bodyPr/>
        <a:lstStyle/>
        <a:p>
          <a:endParaRPr lang="pl-PL"/>
        </a:p>
      </dgm:t>
    </dgm:pt>
    <dgm:pt modelId="{9CCF6AC5-B6B1-40D8-A27D-BE436BA81A5E}">
      <dgm:prSet phldrT="[Tekst]" custT="1"/>
      <dgm:spPr>
        <a:solidFill>
          <a:schemeClr val="bg1"/>
        </a:solidFill>
      </dgm:spPr>
      <dgm:t>
        <a:bodyPr/>
        <a:lstStyle/>
        <a:p>
          <a:pPr algn="l"/>
          <a:r>
            <a:rPr lang="pl-PL" sz="1600" dirty="0"/>
            <a:t>obowiązek umieszczenia tablicy informacyjnej powstaje w momencie podpisania umowy, </a:t>
          </a:r>
        </a:p>
        <a:p>
          <a:pPr algn="l"/>
          <a:r>
            <a:rPr lang="pl-PL" sz="2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1. Jeśli projekt obejmuje inwestycje rzeczowe (np. prace remontowe) lub instalację zakupionego sprzętu, to tablicę należy umieścić niezwłocznie po rozpoczęciu tych prac, czyli po rozpoczęciu „fizycznej realizacji” projektu. </a:t>
          </a:r>
        </a:p>
        <a:p>
          <a:pPr algn="l">
            <a:buFont typeface="Wingdings" panose="05000000000000000000" pitchFamily="2" charset="2"/>
            <a:buChar char=""/>
          </a:pPr>
          <a:r>
            <a:rPr lang="pl-PL" sz="2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2. Jeśli projekt rozpoczął się (tzn. pierwsze działania miały miejsce) przed uzyskaniem dofinansowania, to tablica powinna zostać umieszczona bezpośrednio po podpisaniu umowy. </a:t>
          </a:r>
        </a:p>
        <a:p>
          <a:pPr algn="l">
            <a:buFont typeface="Wingdings" panose="05000000000000000000" pitchFamily="2" charset="2"/>
            <a:buChar char=""/>
          </a:pPr>
          <a:r>
            <a:rPr lang="pl-PL" sz="2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W takim przypadku mają Państwo na to maksymalnie dwa miesiące od daty podpisania umowy.</a:t>
          </a:r>
          <a:endParaRPr lang="pl-PL" sz="2000" b="1" dirty="0">
            <a:solidFill>
              <a:schemeClr val="tx1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A3B50818-1A63-4C9D-AB11-2388BA746CF2}" type="parTrans" cxnId="{E8FF3438-4566-4F34-B380-16C6E0A56E02}">
      <dgm:prSet/>
      <dgm:spPr/>
      <dgm:t>
        <a:bodyPr/>
        <a:lstStyle/>
        <a:p>
          <a:endParaRPr lang="pl-PL"/>
        </a:p>
      </dgm:t>
    </dgm:pt>
    <dgm:pt modelId="{314202B7-CFA9-45CE-9E6D-5F6579B4648D}" type="sibTrans" cxnId="{E8FF3438-4566-4F34-B380-16C6E0A56E02}">
      <dgm:prSet/>
      <dgm:spPr/>
      <dgm:t>
        <a:bodyPr/>
        <a:lstStyle/>
        <a:p>
          <a:endParaRPr lang="pl-PL"/>
        </a:p>
      </dgm:t>
    </dgm:pt>
    <dgm:pt modelId="{770567F9-1D6D-4D2B-8779-8D6E9D6EB5A1}">
      <dgm:prSet phldrT="[Tekst]" custT="1"/>
      <dgm:spPr/>
      <dgm:t>
        <a:bodyPr/>
        <a:lstStyle/>
        <a:p>
          <a:r>
            <a:rPr lang="pl-PL" sz="2000" b="1" dirty="0">
              <a:latin typeface="Open Sans" pitchFamily="2" charset="0"/>
              <a:ea typeface="Open Sans" pitchFamily="2" charset="0"/>
              <a:cs typeface="Open Sans" pitchFamily="2" charset="0"/>
            </a:rPr>
            <a:t>Gdzie?</a:t>
          </a:r>
        </a:p>
      </dgm:t>
    </dgm:pt>
    <dgm:pt modelId="{5F645171-7B7F-4460-BDA6-616C088C5829}" type="parTrans" cxnId="{A4BF7992-F3FB-429F-8787-91B3C7CD288B}">
      <dgm:prSet/>
      <dgm:spPr/>
      <dgm:t>
        <a:bodyPr/>
        <a:lstStyle/>
        <a:p>
          <a:endParaRPr lang="pl-PL"/>
        </a:p>
      </dgm:t>
    </dgm:pt>
    <dgm:pt modelId="{B193E04C-F6B6-4B40-88E0-F31DD27E1BCA}" type="sibTrans" cxnId="{A4BF7992-F3FB-429F-8787-91B3C7CD288B}">
      <dgm:prSet/>
      <dgm:spPr/>
      <dgm:t>
        <a:bodyPr/>
        <a:lstStyle/>
        <a:p>
          <a:endParaRPr lang="pl-PL"/>
        </a:p>
      </dgm:t>
    </dgm:pt>
    <dgm:pt modelId="{9FBD1781-DC6B-4412-8161-4E1283E0AAF2}">
      <dgm:prSet phldrT="[Tekst]" custT="1"/>
      <dgm:spPr>
        <a:solidFill>
          <a:schemeClr val="bg1"/>
        </a:solidFill>
      </dgm:spPr>
      <dgm:t>
        <a:bodyPr/>
        <a:lstStyle/>
        <a:p>
          <a:pPr algn="l"/>
          <a:r>
            <a:rPr lang="pl-PL" sz="2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w miejscu realizacji projektu, dobrze widocznym, ogólnie dostępnym, gdzie największa liczba osób będzie mogła zapoznać się z treścią tablicy</a:t>
          </a:r>
        </a:p>
      </dgm:t>
    </dgm:pt>
    <dgm:pt modelId="{087E0152-D670-4F42-AADB-636EFFA7C0E5}" type="sibTrans" cxnId="{88BFE899-92A2-4AF5-A76D-CE44C3BE5DDD}">
      <dgm:prSet/>
      <dgm:spPr/>
      <dgm:t>
        <a:bodyPr/>
        <a:lstStyle/>
        <a:p>
          <a:endParaRPr lang="pl-PL"/>
        </a:p>
      </dgm:t>
    </dgm:pt>
    <dgm:pt modelId="{198D858D-375F-4F9F-BBAC-EDEEDA2F84A6}" type="parTrans" cxnId="{88BFE899-92A2-4AF5-A76D-CE44C3BE5DDD}">
      <dgm:prSet/>
      <dgm:spPr/>
      <dgm:t>
        <a:bodyPr/>
        <a:lstStyle/>
        <a:p>
          <a:endParaRPr lang="pl-PL"/>
        </a:p>
      </dgm:t>
    </dgm:pt>
    <dgm:pt modelId="{25074659-E9A2-4B4B-AE27-C5BD19445935}">
      <dgm:prSet phldrT="[Tekst]" custT="1"/>
      <dgm:spPr>
        <a:solidFill>
          <a:schemeClr val="bg1"/>
        </a:solidFill>
        <a:effectLst>
          <a:softEdge rad="0"/>
        </a:effectLst>
      </dgm:spPr>
      <dgm:t>
        <a:bodyPr/>
        <a:lstStyle/>
        <a:p>
          <a:pPr algn="l"/>
          <a:r>
            <a:rPr lang="pl-PL" sz="22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projekt obejmuje prace budowlane, infrastrukturę, inwestycje rzeczowe, zakup sprzętu oraz jest wspierany z EFS Plus</a:t>
          </a:r>
        </a:p>
      </dgm:t>
    </dgm:pt>
    <dgm:pt modelId="{87A655F7-0EEB-4316-BCE7-E3D579871846}" type="sibTrans" cxnId="{1DFA7266-1B0F-4681-940A-AB6B817DDF73}">
      <dgm:prSet/>
      <dgm:spPr/>
      <dgm:t>
        <a:bodyPr/>
        <a:lstStyle/>
        <a:p>
          <a:endParaRPr lang="pl-PL"/>
        </a:p>
      </dgm:t>
    </dgm:pt>
    <dgm:pt modelId="{B3811B10-533A-4002-91BB-F88BEC5CF8DE}" type="parTrans" cxnId="{1DFA7266-1B0F-4681-940A-AB6B817DDF73}">
      <dgm:prSet/>
      <dgm:spPr/>
      <dgm:t>
        <a:bodyPr/>
        <a:lstStyle/>
        <a:p>
          <a:endParaRPr lang="pl-PL"/>
        </a:p>
      </dgm:t>
    </dgm:pt>
    <dgm:pt modelId="{33CF710E-3251-4C86-8FF4-7DB4EE20E92E}" type="pres">
      <dgm:prSet presAssocID="{8A397A73-C664-4C47-91C6-55AC6BA87D2A}" presName="Name0" presStyleCnt="0">
        <dgm:presLayoutVars>
          <dgm:dir/>
          <dgm:animLvl val="lvl"/>
          <dgm:resizeHandles val="exact"/>
        </dgm:presLayoutVars>
      </dgm:prSet>
      <dgm:spPr/>
    </dgm:pt>
    <dgm:pt modelId="{100573B7-DFD7-44A1-8202-63DDB1EDDDD0}" type="pres">
      <dgm:prSet presAssocID="{F157B173-35F3-40FE-9C41-87FC2F9457BF}" presName="linNode" presStyleCnt="0"/>
      <dgm:spPr/>
    </dgm:pt>
    <dgm:pt modelId="{4624A1D4-7AF2-4C76-BD8F-CB2F955EB8F5}" type="pres">
      <dgm:prSet presAssocID="{F157B173-35F3-40FE-9C41-87FC2F9457BF}" presName="parentText" presStyleLbl="node1" presStyleIdx="0" presStyleCnt="6" custScaleX="42269" custScaleY="1157855" custLinFactNeighborX="-21152" custLinFactNeighborY="36960">
        <dgm:presLayoutVars>
          <dgm:chMax val="1"/>
          <dgm:bulletEnabled val="1"/>
        </dgm:presLayoutVars>
      </dgm:prSet>
      <dgm:spPr/>
    </dgm:pt>
    <dgm:pt modelId="{675B32B4-9618-43B1-AE81-9B7D4A32342A}" type="pres">
      <dgm:prSet presAssocID="{93DA10CA-742A-4689-BDC5-26C35C1F4F0F}" presName="sp" presStyleCnt="0"/>
      <dgm:spPr/>
    </dgm:pt>
    <dgm:pt modelId="{114A6D92-5118-4FB3-95DF-5993FF3B807B}" type="pres">
      <dgm:prSet presAssocID="{DE56D6D3-7277-4B83-9173-915C1701A3D3}" presName="linNode" presStyleCnt="0"/>
      <dgm:spPr/>
    </dgm:pt>
    <dgm:pt modelId="{2601967D-004C-4FFA-BBA8-2A9422606F09}" type="pres">
      <dgm:prSet presAssocID="{DE56D6D3-7277-4B83-9173-915C1701A3D3}" presName="parentText" presStyleLbl="node1" presStyleIdx="1" presStyleCnt="6" custScaleX="42576" custScaleY="2000000" custLinFactY="800000" custLinFactNeighborX="-22721" custLinFactNeighborY="878569">
        <dgm:presLayoutVars>
          <dgm:chMax val="1"/>
          <dgm:bulletEnabled val="1"/>
        </dgm:presLayoutVars>
      </dgm:prSet>
      <dgm:spPr/>
    </dgm:pt>
    <dgm:pt modelId="{4715B8D9-84D7-432E-AB40-9F5737792E65}" type="pres">
      <dgm:prSet presAssocID="{939587D1-1BE3-47D8-B6A5-C11DC05E15E8}" presName="sp" presStyleCnt="0"/>
      <dgm:spPr/>
    </dgm:pt>
    <dgm:pt modelId="{DA11ABA3-9EF1-42AD-8A81-CBDF1F9592E0}" type="pres">
      <dgm:prSet presAssocID="{9CCF6AC5-B6B1-40D8-A27D-BE436BA81A5E}" presName="linNode" presStyleCnt="0"/>
      <dgm:spPr/>
    </dgm:pt>
    <dgm:pt modelId="{12DB87D0-2C27-48A7-A300-6DCD8317B0C0}" type="pres">
      <dgm:prSet presAssocID="{9CCF6AC5-B6B1-40D8-A27D-BE436BA81A5E}" presName="parentText" presStyleLbl="node1" presStyleIdx="2" presStyleCnt="6" custScaleX="232475" custScaleY="2000000" custLinFactY="-256757" custLinFactNeighborX="27174" custLinFactNeighborY="-300000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A03612C9-E6CA-4467-AA00-40DCF7B59881}" type="pres">
      <dgm:prSet presAssocID="{314202B7-CFA9-45CE-9E6D-5F6579B4648D}" presName="sp" presStyleCnt="0"/>
      <dgm:spPr/>
    </dgm:pt>
    <dgm:pt modelId="{CEBB50DD-ADAC-4F74-BB6C-512851C379CE}" type="pres">
      <dgm:prSet presAssocID="{770567F9-1D6D-4D2B-8779-8D6E9D6EB5A1}" presName="linNode" presStyleCnt="0"/>
      <dgm:spPr/>
    </dgm:pt>
    <dgm:pt modelId="{25614E55-D588-4A52-8159-1DA0CEC05A94}" type="pres">
      <dgm:prSet presAssocID="{770567F9-1D6D-4D2B-8779-8D6E9D6EB5A1}" presName="parentText" presStyleLbl="node1" presStyleIdx="3" presStyleCnt="6" custScaleX="42268" custScaleY="823015" custLinFactY="756981" custLinFactNeighborX="-20607" custLinFactNeighborY="800000">
        <dgm:presLayoutVars>
          <dgm:chMax val="1"/>
          <dgm:bulletEnabled val="1"/>
        </dgm:presLayoutVars>
      </dgm:prSet>
      <dgm:spPr/>
    </dgm:pt>
    <dgm:pt modelId="{42FD0E78-6F1F-4672-9B0B-5899CC98788C}" type="pres">
      <dgm:prSet presAssocID="{B193E04C-F6B6-4B40-88E0-F31DD27E1BCA}" presName="sp" presStyleCnt="0"/>
      <dgm:spPr/>
    </dgm:pt>
    <dgm:pt modelId="{8B5E133E-BE54-416F-AD2A-EB8FCC071A92}" type="pres">
      <dgm:prSet presAssocID="{9FBD1781-DC6B-4412-8161-4E1283E0AAF2}" presName="linNode" presStyleCnt="0"/>
      <dgm:spPr/>
    </dgm:pt>
    <dgm:pt modelId="{22A1741B-955C-41BF-A22C-1B3B54576917}" type="pres">
      <dgm:prSet presAssocID="{9FBD1781-DC6B-4412-8161-4E1283E0AAF2}" presName="parentText" presStyleLbl="node1" presStyleIdx="4" presStyleCnt="6" custScaleX="232475" custScaleY="755334" custLinFactY="309860" custLinFactNeighborX="23779" custLinFactNeighborY="400000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1C3F4D95-2A9F-4BB1-B1B3-5E6FA24572F6}" type="pres">
      <dgm:prSet presAssocID="{087E0152-D670-4F42-AADB-636EFFA7C0E5}" presName="sp" presStyleCnt="0"/>
      <dgm:spPr/>
    </dgm:pt>
    <dgm:pt modelId="{236CE734-8F91-4CA9-9A15-25B4E2FD75C5}" type="pres">
      <dgm:prSet presAssocID="{25074659-E9A2-4B4B-AE27-C5BD19445935}" presName="linNode" presStyleCnt="0"/>
      <dgm:spPr/>
    </dgm:pt>
    <dgm:pt modelId="{AC643F1A-8364-4A5F-BB9E-9FF48C511673}" type="pres">
      <dgm:prSet presAssocID="{25074659-E9A2-4B4B-AE27-C5BD19445935}" presName="parentText" presStyleLbl="node1" presStyleIdx="5" presStyleCnt="6" custScaleX="232475" custScaleY="960381" custLinFactY="-3200000" custLinFactNeighborX="23779" custLinFactNeighborY="-3285226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70BF3306-CDD7-48B8-897C-D4ED06D95E9F}" type="presOf" srcId="{770567F9-1D6D-4D2B-8779-8D6E9D6EB5A1}" destId="{25614E55-D588-4A52-8159-1DA0CEC05A94}" srcOrd="0" destOrd="0" presId="urn:microsoft.com/office/officeart/2005/8/layout/vList5"/>
    <dgm:cxn modelId="{16021B15-D2C4-4A4D-BB39-AB9D069D48FE}" type="presOf" srcId="{DE56D6D3-7277-4B83-9173-915C1701A3D3}" destId="{2601967D-004C-4FFA-BBA8-2A9422606F09}" srcOrd="0" destOrd="0" presId="urn:microsoft.com/office/officeart/2005/8/layout/vList5"/>
    <dgm:cxn modelId="{9CE19619-B3F9-449F-866C-0605B977A3CC}" srcId="{8A397A73-C664-4C47-91C6-55AC6BA87D2A}" destId="{F157B173-35F3-40FE-9C41-87FC2F9457BF}" srcOrd="0" destOrd="0" parTransId="{BCA59CA5-40D8-4924-B79B-3E127ADB86F1}" sibTransId="{93DA10CA-742A-4689-BDC5-26C35C1F4F0F}"/>
    <dgm:cxn modelId="{E8FF3438-4566-4F34-B380-16C6E0A56E02}" srcId="{8A397A73-C664-4C47-91C6-55AC6BA87D2A}" destId="{9CCF6AC5-B6B1-40D8-A27D-BE436BA81A5E}" srcOrd="2" destOrd="0" parTransId="{A3B50818-1A63-4C9D-AB11-2388BA746CF2}" sibTransId="{314202B7-CFA9-45CE-9E6D-5F6579B4648D}"/>
    <dgm:cxn modelId="{1DFA7266-1B0F-4681-940A-AB6B817DDF73}" srcId="{8A397A73-C664-4C47-91C6-55AC6BA87D2A}" destId="{25074659-E9A2-4B4B-AE27-C5BD19445935}" srcOrd="5" destOrd="0" parTransId="{B3811B10-533A-4002-91BB-F88BEC5CF8DE}" sibTransId="{87A655F7-0EEB-4316-BCE7-E3D579871846}"/>
    <dgm:cxn modelId="{80D2244B-9442-46EF-A96F-A4710779C47D}" type="presOf" srcId="{9FBD1781-DC6B-4412-8161-4E1283E0AAF2}" destId="{22A1741B-955C-41BF-A22C-1B3B54576917}" srcOrd="0" destOrd="0" presId="urn:microsoft.com/office/officeart/2005/8/layout/vList5"/>
    <dgm:cxn modelId="{A4BF7992-F3FB-429F-8787-91B3C7CD288B}" srcId="{8A397A73-C664-4C47-91C6-55AC6BA87D2A}" destId="{770567F9-1D6D-4D2B-8779-8D6E9D6EB5A1}" srcOrd="3" destOrd="0" parTransId="{5F645171-7B7F-4460-BDA6-616C088C5829}" sibTransId="{B193E04C-F6B6-4B40-88E0-F31DD27E1BCA}"/>
    <dgm:cxn modelId="{88BFE899-92A2-4AF5-A76D-CE44C3BE5DDD}" srcId="{8A397A73-C664-4C47-91C6-55AC6BA87D2A}" destId="{9FBD1781-DC6B-4412-8161-4E1283E0AAF2}" srcOrd="4" destOrd="0" parTransId="{198D858D-375F-4F9F-BBAC-EDEEDA2F84A6}" sibTransId="{087E0152-D670-4F42-AADB-636EFFA7C0E5}"/>
    <dgm:cxn modelId="{F87C3BA2-EA70-4A75-8315-D342D060B9FD}" srcId="{8A397A73-C664-4C47-91C6-55AC6BA87D2A}" destId="{DE56D6D3-7277-4B83-9173-915C1701A3D3}" srcOrd="1" destOrd="0" parTransId="{AF4ABE9A-D778-467F-A127-62BCE1F36FAE}" sibTransId="{939587D1-1BE3-47D8-B6A5-C11DC05E15E8}"/>
    <dgm:cxn modelId="{2A778BA6-C99E-4961-82D3-8AE5344B1685}" type="presOf" srcId="{9CCF6AC5-B6B1-40D8-A27D-BE436BA81A5E}" destId="{12DB87D0-2C27-48A7-A300-6DCD8317B0C0}" srcOrd="0" destOrd="0" presId="urn:microsoft.com/office/officeart/2005/8/layout/vList5"/>
    <dgm:cxn modelId="{FA5911B1-E56D-4335-B876-A0E0C315B2E0}" type="presOf" srcId="{F157B173-35F3-40FE-9C41-87FC2F9457BF}" destId="{4624A1D4-7AF2-4C76-BD8F-CB2F955EB8F5}" srcOrd="0" destOrd="0" presId="urn:microsoft.com/office/officeart/2005/8/layout/vList5"/>
    <dgm:cxn modelId="{181209E7-E3CC-4519-B00E-DAE5E8E10174}" type="presOf" srcId="{25074659-E9A2-4B4B-AE27-C5BD19445935}" destId="{AC643F1A-8364-4A5F-BB9E-9FF48C511673}" srcOrd="0" destOrd="0" presId="urn:microsoft.com/office/officeart/2005/8/layout/vList5"/>
    <dgm:cxn modelId="{2E6591FA-CEEE-4B05-A194-A60DD9B8C37C}" type="presOf" srcId="{8A397A73-C664-4C47-91C6-55AC6BA87D2A}" destId="{33CF710E-3251-4C86-8FF4-7DB4EE20E92E}" srcOrd="0" destOrd="0" presId="urn:microsoft.com/office/officeart/2005/8/layout/vList5"/>
    <dgm:cxn modelId="{3AE7F11C-FDAC-44C9-B539-A4470FECD991}" type="presParOf" srcId="{33CF710E-3251-4C86-8FF4-7DB4EE20E92E}" destId="{100573B7-DFD7-44A1-8202-63DDB1EDDDD0}" srcOrd="0" destOrd="0" presId="urn:microsoft.com/office/officeart/2005/8/layout/vList5"/>
    <dgm:cxn modelId="{CF2C417F-86C6-4560-9EA5-0EC59EBE888F}" type="presParOf" srcId="{100573B7-DFD7-44A1-8202-63DDB1EDDDD0}" destId="{4624A1D4-7AF2-4C76-BD8F-CB2F955EB8F5}" srcOrd="0" destOrd="0" presId="urn:microsoft.com/office/officeart/2005/8/layout/vList5"/>
    <dgm:cxn modelId="{E0F26EF5-827A-4108-B437-807B238DA519}" type="presParOf" srcId="{33CF710E-3251-4C86-8FF4-7DB4EE20E92E}" destId="{675B32B4-9618-43B1-AE81-9B7D4A32342A}" srcOrd="1" destOrd="0" presId="urn:microsoft.com/office/officeart/2005/8/layout/vList5"/>
    <dgm:cxn modelId="{CED209B4-035F-46E8-8D0E-BFFBEE2071B6}" type="presParOf" srcId="{33CF710E-3251-4C86-8FF4-7DB4EE20E92E}" destId="{114A6D92-5118-4FB3-95DF-5993FF3B807B}" srcOrd="2" destOrd="0" presId="urn:microsoft.com/office/officeart/2005/8/layout/vList5"/>
    <dgm:cxn modelId="{B35AA109-AEEC-4663-9669-984F42FF397B}" type="presParOf" srcId="{114A6D92-5118-4FB3-95DF-5993FF3B807B}" destId="{2601967D-004C-4FFA-BBA8-2A9422606F09}" srcOrd="0" destOrd="0" presId="urn:microsoft.com/office/officeart/2005/8/layout/vList5"/>
    <dgm:cxn modelId="{0B37F77E-5E30-4EBB-8EAB-E6D3A05EC42A}" type="presParOf" srcId="{33CF710E-3251-4C86-8FF4-7DB4EE20E92E}" destId="{4715B8D9-84D7-432E-AB40-9F5737792E65}" srcOrd="3" destOrd="0" presId="urn:microsoft.com/office/officeart/2005/8/layout/vList5"/>
    <dgm:cxn modelId="{1426DA2E-8D33-4C01-8947-D90A458F988B}" type="presParOf" srcId="{33CF710E-3251-4C86-8FF4-7DB4EE20E92E}" destId="{DA11ABA3-9EF1-42AD-8A81-CBDF1F9592E0}" srcOrd="4" destOrd="0" presId="urn:microsoft.com/office/officeart/2005/8/layout/vList5"/>
    <dgm:cxn modelId="{DC389E1F-82C8-4708-B116-F7C3E87FAF0F}" type="presParOf" srcId="{DA11ABA3-9EF1-42AD-8A81-CBDF1F9592E0}" destId="{12DB87D0-2C27-48A7-A300-6DCD8317B0C0}" srcOrd="0" destOrd="0" presId="urn:microsoft.com/office/officeart/2005/8/layout/vList5"/>
    <dgm:cxn modelId="{868CFE61-DCA1-403F-9E86-BB2E0B538806}" type="presParOf" srcId="{33CF710E-3251-4C86-8FF4-7DB4EE20E92E}" destId="{A03612C9-E6CA-4467-AA00-40DCF7B59881}" srcOrd="5" destOrd="0" presId="urn:microsoft.com/office/officeart/2005/8/layout/vList5"/>
    <dgm:cxn modelId="{B0A582D5-16CD-4D15-8491-8F6F10E42F32}" type="presParOf" srcId="{33CF710E-3251-4C86-8FF4-7DB4EE20E92E}" destId="{CEBB50DD-ADAC-4F74-BB6C-512851C379CE}" srcOrd="6" destOrd="0" presId="urn:microsoft.com/office/officeart/2005/8/layout/vList5"/>
    <dgm:cxn modelId="{26208884-7B49-480F-BAF9-3A8FE63469B4}" type="presParOf" srcId="{CEBB50DD-ADAC-4F74-BB6C-512851C379CE}" destId="{25614E55-D588-4A52-8159-1DA0CEC05A94}" srcOrd="0" destOrd="0" presId="urn:microsoft.com/office/officeart/2005/8/layout/vList5"/>
    <dgm:cxn modelId="{B23C37CD-349D-431D-8C0F-2586179A6AD3}" type="presParOf" srcId="{33CF710E-3251-4C86-8FF4-7DB4EE20E92E}" destId="{42FD0E78-6F1F-4672-9B0B-5899CC98788C}" srcOrd="7" destOrd="0" presId="urn:microsoft.com/office/officeart/2005/8/layout/vList5"/>
    <dgm:cxn modelId="{1204A1DC-BD8E-4E45-8568-9C5E66940F67}" type="presParOf" srcId="{33CF710E-3251-4C86-8FF4-7DB4EE20E92E}" destId="{8B5E133E-BE54-416F-AD2A-EB8FCC071A92}" srcOrd="8" destOrd="0" presId="urn:microsoft.com/office/officeart/2005/8/layout/vList5"/>
    <dgm:cxn modelId="{B0A793DE-1E10-4565-BB17-BCE9429CD78A}" type="presParOf" srcId="{8B5E133E-BE54-416F-AD2A-EB8FCC071A92}" destId="{22A1741B-955C-41BF-A22C-1B3B54576917}" srcOrd="0" destOrd="0" presId="urn:microsoft.com/office/officeart/2005/8/layout/vList5"/>
    <dgm:cxn modelId="{8738B70F-D17D-4F64-8003-FCE2756DA62C}" type="presParOf" srcId="{33CF710E-3251-4C86-8FF4-7DB4EE20E92E}" destId="{1C3F4D95-2A9F-4BB1-B1B3-5E6FA24572F6}" srcOrd="9" destOrd="0" presId="urn:microsoft.com/office/officeart/2005/8/layout/vList5"/>
    <dgm:cxn modelId="{C67FC152-0146-4FB6-AF91-248A6E1C5402}" type="presParOf" srcId="{33CF710E-3251-4C86-8FF4-7DB4EE20E92E}" destId="{236CE734-8F91-4CA9-9A15-25B4E2FD75C5}" srcOrd="10" destOrd="0" presId="urn:microsoft.com/office/officeart/2005/8/layout/vList5"/>
    <dgm:cxn modelId="{17F62394-057C-4903-A15C-03E9954B2F72}" type="presParOf" srcId="{236CE734-8F91-4CA9-9A15-25B4E2FD75C5}" destId="{AC643F1A-8364-4A5F-BB9E-9FF48C5116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97A73-C664-4C47-91C6-55AC6BA87D2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57B173-35F3-40FE-9C41-87FC2F9457BF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Kiedy?</a:t>
          </a:r>
        </a:p>
      </dgm:t>
    </dgm:pt>
    <dgm:pt modelId="{BCA59CA5-40D8-4924-B79B-3E127ADB86F1}" type="parTrans" cxnId="{9CE19619-B3F9-449F-866C-0605B977A3CC}">
      <dgm:prSet/>
      <dgm:spPr/>
      <dgm:t>
        <a:bodyPr/>
        <a:lstStyle/>
        <a:p>
          <a:endParaRPr lang="pl-PL"/>
        </a:p>
      </dgm:t>
    </dgm:pt>
    <dgm:pt modelId="{93DA10CA-742A-4689-BDC5-26C35C1F4F0F}" type="sibTrans" cxnId="{9CE19619-B3F9-449F-866C-0605B977A3CC}">
      <dgm:prSet/>
      <dgm:spPr/>
      <dgm:t>
        <a:bodyPr/>
        <a:lstStyle/>
        <a:p>
          <a:endParaRPr lang="pl-PL"/>
        </a:p>
      </dgm:t>
    </dgm:pt>
    <dgm:pt modelId="{E73C5882-4EB2-4C4E-BEB5-67E3A4BDE071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pl-PL" sz="2200" b="0" dirty="0">
              <a:latin typeface="Open Sans" pitchFamily="2" charset="0"/>
              <a:ea typeface="Open Sans" pitchFamily="2" charset="0"/>
              <a:cs typeface="Open Sans" pitchFamily="2" charset="0"/>
            </a:rPr>
            <a:t>   nie później niż miesiąc od podpisania umowy o dofinansowanie, w trakcie trwania realizacji projektu</a:t>
          </a:r>
          <a:endParaRPr lang="pl-PL" sz="2200" b="1" dirty="0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F4416608-8F98-4854-B7AF-95D4D8EEBB3C}" type="parTrans" cxnId="{E921A33B-AB57-4E4F-B4FF-D303B32F7834}">
      <dgm:prSet/>
      <dgm:spPr/>
      <dgm:t>
        <a:bodyPr/>
        <a:lstStyle/>
        <a:p>
          <a:endParaRPr lang="pl-PL"/>
        </a:p>
      </dgm:t>
    </dgm:pt>
    <dgm:pt modelId="{FE924B59-9C7C-4C46-A22D-982B8AF34DE6}" type="sibTrans" cxnId="{E921A33B-AB57-4E4F-B4FF-D303B32F7834}">
      <dgm:prSet/>
      <dgm:spPr/>
      <dgm:t>
        <a:bodyPr/>
        <a:lstStyle/>
        <a:p>
          <a:endParaRPr lang="pl-PL"/>
        </a:p>
      </dgm:t>
    </dgm:pt>
    <dgm:pt modelId="{DEF474F6-AD70-4D3E-8508-9520F3EFFEE6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pl-PL" sz="2400" dirty="0">
              <a:latin typeface="Open Sans" pitchFamily="2" charset="0"/>
              <a:ea typeface="Open Sans" pitchFamily="2" charset="0"/>
              <a:cs typeface="Open Sans" pitchFamily="2" charset="0"/>
            </a:rPr>
            <a:t>   </a:t>
          </a:r>
          <a:r>
            <a:rPr lang="pl-PL" sz="2200" dirty="0">
              <a:latin typeface="Open Sans" pitchFamily="2" charset="0"/>
              <a:ea typeface="Open Sans" pitchFamily="2" charset="0"/>
              <a:cs typeface="Open Sans" pitchFamily="2" charset="0"/>
            </a:rPr>
            <a:t>w miejscu realizacji projektu, dobrze widocznym, ogólnie dostępnym, np. wejście do budynku; </a:t>
          </a:r>
        </a:p>
      </dgm:t>
    </dgm:pt>
    <dgm:pt modelId="{A56C0C4D-0038-4367-8CD1-E4FA67592FD5}" type="parTrans" cxnId="{8A393469-07EC-42F3-9668-78675C723D3C}">
      <dgm:prSet/>
      <dgm:spPr/>
      <dgm:t>
        <a:bodyPr/>
        <a:lstStyle/>
        <a:p>
          <a:endParaRPr lang="pl-PL"/>
        </a:p>
      </dgm:t>
    </dgm:pt>
    <dgm:pt modelId="{72C65405-438E-4762-8366-E31191BB051D}" type="sibTrans" cxnId="{8A393469-07EC-42F3-9668-78675C723D3C}">
      <dgm:prSet/>
      <dgm:spPr/>
      <dgm:t>
        <a:bodyPr/>
        <a:lstStyle/>
        <a:p>
          <a:endParaRPr lang="pl-PL"/>
        </a:p>
      </dgm:t>
    </dgm:pt>
    <dgm:pt modelId="{EA788F4C-BA8F-4265-9FC2-8483567E44A2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Gdzie?</a:t>
          </a:r>
        </a:p>
      </dgm:t>
    </dgm:pt>
    <dgm:pt modelId="{9421D56D-4951-493A-A32F-2383125D5466}" type="sibTrans" cxnId="{9F2D0E95-4E29-4AC9-A0D6-27D9CDC33D72}">
      <dgm:prSet/>
      <dgm:spPr/>
      <dgm:t>
        <a:bodyPr/>
        <a:lstStyle/>
        <a:p>
          <a:endParaRPr lang="pl-PL"/>
        </a:p>
      </dgm:t>
    </dgm:pt>
    <dgm:pt modelId="{79ED49A4-2870-400E-860B-48291844013A}" type="parTrans" cxnId="{9F2D0E95-4E29-4AC9-A0D6-27D9CDC33D72}">
      <dgm:prSet/>
      <dgm:spPr/>
      <dgm:t>
        <a:bodyPr/>
        <a:lstStyle/>
        <a:p>
          <a:endParaRPr lang="pl-PL"/>
        </a:p>
      </dgm:t>
    </dgm:pt>
    <dgm:pt modelId="{A14ED9BF-10C2-4A47-A4D6-28731DE424F3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pl-PL" sz="900" dirty="0">
              <a:latin typeface="Open Sans" pitchFamily="2" charset="0"/>
              <a:ea typeface="Open Sans" pitchFamily="2" charset="0"/>
              <a:cs typeface="Open Sans" pitchFamily="2" charset="0"/>
            </a:rPr>
            <a:t>  </a:t>
          </a:r>
        </a:p>
      </dgm:t>
    </dgm:pt>
    <dgm:pt modelId="{2230D398-D99C-445D-9686-8317B75C6C93}" type="parTrans" cxnId="{F8D21C04-1326-48B3-8B0E-F42ABC5B1096}">
      <dgm:prSet/>
      <dgm:spPr/>
      <dgm:t>
        <a:bodyPr/>
        <a:lstStyle/>
        <a:p>
          <a:endParaRPr lang="pl-PL"/>
        </a:p>
      </dgm:t>
    </dgm:pt>
    <dgm:pt modelId="{445D3DF8-2F3E-4F12-B784-B7FDDB952393}" type="sibTrans" cxnId="{F8D21C04-1326-48B3-8B0E-F42ABC5B1096}">
      <dgm:prSet/>
      <dgm:spPr/>
      <dgm:t>
        <a:bodyPr/>
        <a:lstStyle/>
        <a:p>
          <a:endParaRPr lang="pl-PL"/>
        </a:p>
      </dgm:t>
    </dgm:pt>
    <dgm:pt modelId="{7DCC463C-4F39-40B4-8C93-ED938CD906F4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pl-PL" sz="2200" dirty="0">
              <a:latin typeface="Open Sans" pitchFamily="2" charset="0"/>
              <a:ea typeface="Open Sans" pitchFamily="2" charset="0"/>
              <a:cs typeface="Open Sans" pitchFamily="2" charset="0"/>
            </a:rPr>
            <a:t>jeśli działania w projekcie są realizowane w kilku lokalizacjach, plakaty umieść w każdej z nich (np. jeśli organizujesz spotkania lub szkolenia w kilku salach, plakat umieść w każdej z nich).</a:t>
          </a:r>
        </a:p>
      </dgm:t>
    </dgm:pt>
    <dgm:pt modelId="{C5604DA7-0AA5-4B82-9931-561C5D76440B}" type="parTrans" cxnId="{2422FD99-3950-478D-BB03-FB574FF20735}">
      <dgm:prSet/>
      <dgm:spPr/>
      <dgm:t>
        <a:bodyPr/>
        <a:lstStyle/>
        <a:p>
          <a:endParaRPr lang="pl-PL"/>
        </a:p>
      </dgm:t>
    </dgm:pt>
    <dgm:pt modelId="{84A95596-55FE-4152-A749-BB3A3EB88960}" type="sibTrans" cxnId="{2422FD99-3950-478D-BB03-FB574FF20735}">
      <dgm:prSet/>
      <dgm:spPr/>
      <dgm:t>
        <a:bodyPr/>
        <a:lstStyle/>
        <a:p>
          <a:endParaRPr lang="pl-PL"/>
        </a:p>
      </dgm:t>
    </dgm:pt>
    <dgm:pt modelId="{33CF710E-3251-4C86-8FF4-7DB4EE20E92E}" type="pres">
      <dgm:prSet presAssocID="{8A397A73-C664-4C47-91C6-55AC6BA87D2A}" presName="Name0" presStyleCnt="0">
        <dgm:presLayoutVars>
          <dgm:dir/>
          <dgm:animLvl val="lvl"/>
          <dgm:resizeHandles val="exact"/>
        </dgm:presLayoutVars>
      </dgm:prSet>
      <dgm:spPr/>
    </dgm:pt>
    <dgm:pt modelId="{100573B7-DFD7-44A1-8202-63DDB1EDDDD0}" type="pres">
      <dgm:prSet presAssocID="{F157B173-35F3-40FE-9C41-87FC2F9457BF}" presName="linNode" presStyleCnt="0"/>
      <dgm:spPr/>
    </dgm:pt>
    <dgm:pt modelId="{4624A1D4-7AF2-4C76-BD8F-CB2F955EB8F5}" type="pres">
      <dgm:prSet presAssocID="{F157B173-35F3-40FE-9C41-87FC2F9457BF}" presName="parentText" presStyleLbl="node1" presStyleIdx="0" presStyleCnt="2" custScaleX="155624" custScaleY="25678" custLinFactNeighborX="-65" custLinFactNeighborY="-6542">
        <dgm:presLayoutVars>
          <dgm:chMax val="1"/>
          <dgm:bulletEnabled val="1"/>
        </dgm:presLayoutVars>
      </dgm:prSet>
      <dgm:spPr/>
    </dgm:pt>
    <dgm:pt modelId="{724637B1-C19D-4514-A7C1-2C39A0920B2F}" type="pres">
      <dgm:prSet presAssocID="{F157B173-35F3-40FE-9C41-87FC2F9457BF}" presName="descendantText" presStyleLbl="alignAccFollowNode1" presStyleIdx="0" presStyleCnt="2" custScaleX="283578" custScaleY="27330" custLinFactNeighborX="28137" custLinFactNeighborY="-6377">
        <dgm:presLayoutVars>
          <dgm:bulletEnabled val="1"/>
        </dgm:presLayoutVars>
      </dgm:prSet>
      <dgm:spPr>
        <a:prstGeom prst="roundRect">
          <a:avLst/>
        </a:prstGeom>
      </dgm:spPr>
    </dgm:pt>
    <dgm:pt modelId="{675B32B4-9618-43B1-AE81-9B7D4A32342A}" type="pres">
      <dgm:prSet presAssocID="{93DA10CA-742A-4689-BDC5-26C35C1F4F0F}" presName="sp" presStyleCnt="0"/>
      <dgm:spPr/>
    </dgm:pt>
    <dgm:pt modelId="{877D3BF0-00E4-4539-805D-6466AEDB1180}" type="pres">
      <dgm:prSet presAssocID="{EA788F4C-BA8F-4265-9FC2-8483567E44A2}" presName="linNode" presStyleCnt="0"/>
      <dgm:spPr/>
    </dgm:pt>
    <dgm:pt modelId="{3337EFDD-3577-4DA9-8D8D-2544D5E97279}" type="pres">
      <dgm:prSet presAssocID="{EA788F4C-BA8F-4265-9FC2-8483567E44A2}" presName="parentText" presStyleLbl="node1" presStyleIdx="1" presStyleCnt="2" custScaleX="66369" custScaleY="28808" custLinFactNeighborX="-26" custLinFactNeighborY="-1202">
        <dgm:presLayoutVars>
          <dgm:chMax val="1"/>
          <dgm:bulletEnabled val="1"/>
        </dgm:presLayoutVars>
      </dgm:prSet>
      <dgm:spPr/>
    </dgm:pt>
    <dgm:pt modelId="{33FE0310-D0E1-451E-9764-6A3DF8E67790}" type="pres">
      <dgm:prSet presAssocID="{EA788F4C-BA8F-4265-9FC2-8483567E44A2}" presName="descendantText" presStyleLbl="alignAccFollowNode1" presStyleIdx="1" presStyleCnt="2" custScaleX="118645" custScaleY="75173" custLinFactNeighborX="1469" custLinFactNeighborY="-5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8D21C04-1326-48B3-8B0E-F42ABC5B1096}" srcId="{EA788F4C-BA8F-4265-9FC2-8483567E44A2}" destId="{A14ED9BF-10C2-4A47-A4D6-28731DE424F3}" srcOrd="2" destOrd="0" parTransId="{2230D398-D99C-445D-9686-8317B75C6C93}" sibTransId="{445D3DF8-2F3E-4F12-B784-B7FDDB952393}"/>
    <dgm:cxn modelId="{B7C78E10-6194-44A6-A3F5-6D7FF90594D7}" type="presOf" srcId="{EA788F4C-BA8F-4265-9FC2-8483567E44A2}" destId="{3337EFDD-3577-4DA9-8D8D-2544D5E97279}" srcOrd="0" destOrd="0" presId="urn:microsoft.com/office/officeart/2005/8/layout/vList5"/>
    <dgm:cxn modelId="{9CE19619-B3F9-449F-866C-0605B977A3CC}" srcId="{8A397A73-C664-4C47-91C6-55AC6BA87D2A}" destId="{F157B173-35F3-40FE-9C41-87FC2F9457BF}" srcOrd="0" destOrd="0" parTransId="{BCA59CA5-40D8-4924-B79B-3E127ADB86F1}" sibTransId="{93DA10CA-742A-4689-BDC5-26C35C1F4F0F}"/>
    <dgm:cxn modelId="{4CB2601B-0AB4-4938-A74B-027CAD6F23EF}" type="presOf" srcId="{E73C5882-4EB2-4C4E-BEB5-67E3A4BDE071}" destId="{724637B1-C19D-4514-A7C1-2C39A0920B2F}" srcOrd="0" destOrd="0" presId="urn:microsoft.com/office/officeart/2005/8/layout/vList5"/>
    <dgm:cxn modelId="{D435F31F-3BF3-4E26-9665-2E435F119209}" type="presOf" srcId="{7DCC463C-4F39-40B4-8C93-ED938CD906F4}" destId="{33FE0310-D0E1-451E-9764-6A3DF8E67790}" srcOrd="0" destOrd="1" presId="urn:microsoft.com/office/officeart/2005/8/layout/vList5"/>
    <dgm:cxn modelId="{E921A33B-AB57-4E4F-B4FF-D303B32F7834}" srcId="{F157B173-35F3-40FE-9C41-87FC2F9457BF}" destId="{E73C5882-4EB2-4C4E-BEB5-67E3A4BDE071}" srcOrd="0" destOrd="0" parTransId="{F4416608-8F98-4854-B7AF-95D4D8EEBB3C}" sibTransId="{FE924B59-9C7C-4C46-A22D-982B8AF34DE6}"/>
    <dgm:cxn modelId="{8A393469-07EC-42F3-9668-78675C723D3C}" srcId="{EA788F4C-BA8F-4265-9FC2-8483567E44A2}" destId="{DEF474F6-AD70-4D3E-8508-9520F3EFFEE6}" srcOrd="0" destOrd="0" parTransId="{A56C0C4D-0038-4367-8CD1-E4FA67592FD5}" sibTransId="{72C65405-438E-4762-8366-E31191BB051D}"/>
    <dgm:cxn modelId="{DCE75C76-814A-4FE4-8476-5B1CA3C8882F}" type="presOf" srcId="{A14ED9BF-10C2-4A47-A4D6-28731DE424F3}" destId="{33FE0310-D0E1-451E-9764-6A3DF8E67790}" srcOrd="0" destOrd="2" presId="urn:microsoft.com/office/officeart/2005/8/layout/vList5"/>
    <dgm:cxn modelId="{9F2D0E95-4E29-4AC9-A0D6-27D9CDC33D72}" srcId="{8A397A73-C664-4C47-91C6-55AC6BA87D2A}" destId="{EA788F4C-BA8F-4265-9FC2-8483567E44A2}" srcOrd="1" destOrd="0" parTransId="{79ED49A4-2870-400E-860B-48291844013A}" sibTransId="{9421D56D-4951-493A-A32F-2383125D5466}"/>
    <dgm:cxn modelId="{2422FD99-3950-478D-BB03-FB574FF20735}" srcId="{EA788F4C-BA8F-4265-9FC2-8483567E44A2}" destId="{7DCC463C-4F39-40B4-8C93-ED938CD906F4}" srcOrd="1" destOrd="0" parTransId="{C5604DA7-0AA5-4B82-9931-561C5D76440B}" sibTransId="{84A95596-55FE-4152-A749-BB3A3EB88960}"/>
    <dgm:cxn modelId="{FA5911B1-E56D-4335-B876-A0E0C315B2E0}" type="presOf" srcId="{F157B173-35F3-40FE-9C41-87FC2F9457BF}" destId="{4624A1D4-7AF2-4C76-BD8F-CB2F955EB8F5}" srcOrd="0" destOrd="0" presId="urn:microsoft.com/office/officeart/2005/8/layout/vList5"/>
    <dgm:cxn modelId="{4C9EF3EB-763D-4D80-84F9-1A930794797F}" type="presOf" srcId="{DEF474F6-AD70-4D3E-8508-9520F3EFFEE6}" destId="{33FE0310-D0E1-451E-9764-6A3DF8E67790}" srcOrd="0" destOrd="0" presId="urn:microsoft.com/office/officeart/2005/8/layout/vList5"/>
    <dgm:cxn modelId="{2E6591FA-CEEE-4B05-A194-A60DD9B8C37C}" type="presOf" srcId="{8A397A73-C664-4C47-91C6-55AC6BA87D2A}" destId="{33CF710E-3251-4C86-8FF4-7DB4EE20E92E}" srcOrd="0" destOrd="0" presId="urn:microsoft.com/office/officeart/2005/8/layout/vList5"/>
    <dgm:cxn modelId="{3AE7F11C-FDAC-44C9-B539-A4470FECD991}" type="presParOf" srcId="{33CF710E-3251-4C86-8FF4-7DB4EE20E92E}" destId="{100573B7-DFD7-44A1-8202-63DDB1EDDDD0}" srcOrd="0" destOrd="0" presId="urn:microsoft.com/office/officeart/2005/8/layout/vList5"/>
    <dgm:cxn modelId="{CF2C417F-86C6-4560-9EA5-0EC59EBE888F}" type="presParOf" srcId="{100573B7-DFD7-44A1-8202-63DDB1EDDDD0}" destId="{4624A1D4-7AF2-4C76-BD8F-CB2F955EB8F5}" srcOrd="0" destOrd="0" presId="urn:microsoft.com/office/officeart/2005/8/layout/vList5"/>
    <dgm:cxn modelId="{FFA6FBE5-A3DF-4EC4-93B2-C1001D73F602}" type="presParOf" srcId="{100573B7-DFD7-44A1-8202-63DDB1EDDDD0}" destId="{724637B1-C19D-4514-A7C1-2C39A0920B2F}" srcOrd="1" destOrd="0" presId="urn:microsoft.com/office/officeart/2005/8/layout/vList5"/>
    <dgm:cxn modelId="{810D9C62-0EA1-4EAE-94BA-E08193E2AA9B}" type="presParOf" srcId="{33CF710E-3251-4C86-8FF4-7DB4EE20E92E}" destId="{675B32B4-9618-43B1-AE81-9B7D4A32342A}" srcOrd="1" destOrd="0" presId="urn:microsoft.com/office/officeart/2005/8/layout/vList5"/>
    <dgm:cxn modelId="{9159ED17-6279-4E12-B0A0-1234DF472B88}" type="presParOf" srcId="{33CF710E-3251-4C86-8FF4-7DB4EE20E92E}" destId="{877D3BF0-00E4-4539-805D-6466AEDB1180}" srcOrd="2" destOrd="0" presId="urn:microsoft.com/office/officeart/2005/8/layout/vList5"/>
    <dgm:cxn modelId="{D899F778-F036-4B26-9648-970FBC82F517}" type="presParOf" srcId="{877D3BF0-00E4-4539-805D-6466AEDB1180}" destId="{3337EFDD-3577-4DA9-8D8D-2544D5E97279}" srcOrd="0" destOrd="0" presId="urn:microsoft.com/office/officeart/2005/8/layout/vList5"/>
    <dgm:cxn modelId="{DD8AF490-6251-49D3-A46F-370DCADC73BD}" type="presParOf" srcId="{877D3BF0-00E4-4539-805D-6466AEDB1180}" destId="{33FE0310-D0E1-451E-9764-6A3DF8E67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637B1-C19D-4514-A7C1-2C39A0920B2F}">
      <dsp:nvSpPr>
        <dsp:cNvPr id="0" name=""/>
        <dsp:cNvSpPr/>
      </dsp:nvSpPr>
      <dsp:spPr>
        <a:xfrm rot="5400000">
          <a:off x="4249072" y="-2794898"/>
          <a:ext cx="2875192" cy="849361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Brak opisu projektu na stronie internetowej oraz stronach mediów społecznościowych lub brak informacji o otrzymaniu dofinansowania 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Nieumieszczenie tablicy/plakatu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Niezorganizowanie wydarzenia lub niezaproszenie przedstawicieli KE - projekty o znaczeniu strategicznym </a:t>
          </a:r>
          <a:br>
            <a:rPr lang="pl-PL" sz="24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pl-PL" sz="24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i wartości 10 mln euro</a:t>
          </a:r>
        </a:p>
      </dsp:txBody>
      <dsp:txXfrm rot="-5400000">
        <a:off x="1439860" y="14314"/>
        <a:ext cx="8493616" cy="2875192"/>
      </dsp:txXfrm>
    </dsp:sp>
    <dsp:sp modelId="{4624A1D4-7AF2-4C76-BD8F-CB2F955EB8F5}">
      <dsp:nvSpPr>
        <dsp:cNvPr id="0" name=""/>
        <dsp:cNvSpPr/>
      </dsp:nvSpPr>
      <dsp:spPr>
        <a:xfrm>
          <a:off x="35402" y="0"/>
          <a:ext cx="1432618" cy="2836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0,5%</a:t>
          </a:r>
        </a:p>
      </dsp:txBody>
      <dsp:txXfrm>
        <a:off x="105337" y="69935"/>
        <a:ext cx="1292748" cy="2696876"/>
      </dsp:txXfrm>
    </dsp:sp>
    <dsp:sp modelId="{33FE0310-D0E1-451E-9764-6A3DF8E67790}">
      <dsp:nvSpPr>
        <dsp:cNvPr id="0" name=""/>
        <dsp:cNvSpPr/>
      </dsp:nvSpPr>
      <dsp:spPr>
        <a:xfrm rot="5400000">
          <a:off x="4522224" y="38806"/>
          <a:ext cx="2356721" cy="845936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Nieumieszczenie logotypów w którymkolwiek działaniu, materiale, dokumencie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Umieszczenie tablicy/plakatu niezgodnie ze wzorem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Umieszczenie tablicy/plakatu w miejscu niewidocznym</a:t>
          </a:r>
        </a:p>
      </dsp:txBody>
      <dsp:txXfrm rot="-5400000">
        <a:off x="1470900" y="3090130"/>
        <a:ext cx="8459369" cy="2356721"/>
      </dsp:txXfrm>
    </dsp:sp>
    <dsp:sp modelId="{3337EFDD-3577-4DA9-8D8D-2544D5E97279}">
      <dsp:nvSpPr>
        <dsp:cNvPr id="0" name=""/>
        <dsp:cNvSpPr/>
      </dsp:nvSpPr>
      <dsp:spPr>
        <a:xfrm>
          <a:off x="35399" y="2977172"/>
          <a:ext cx="1467694" cy="2586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0,25%</a:t>
          </a:r>
        </a:p>
      </dsp:txBody>
      <dsp:txXfrm>
        <a:off x="107046" y="3048819"/>
        <a:ext cx="1324400" cy="2442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A1D4-7AF2-4C76-BD8F-CB2F955EB8F5}">
      <dsp:nvSpPr>
        <dsp:cNvPr id="0" name=""/>
        <dsp:cNvSpPr/>
      </dsp:nvSpPr>
      <dsp:spPr>
        <a:xfrm>
          <a:off x="60138" y="31180"/>
          <a:ext cx="1554594" cy="89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  <a:t>Wartość projektu&gt;</a:t>
          </a:r>
          <a:br>
            <a:rPr lang="pl-PL" sz="16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pl-PL" sz="16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  <a:t>100 tys. euro</a:t>
          </a:r>
        </a:p>
      </dsp:txBody>
      <dsp:txXfrm>
        <a:off x="103849" y="74891"/>
        <a:ext cx="1467172" cy="808002"/>
      </dsp:txXfrm>
    </dsp:sp>
    <dsp:sp modelId="{2601967D-004C-4FFA-BBA8-2A9422606F09}">
      <dsp:nvSpPr>
        <dsp:cNvPr id="0" name=""/>
        <dsp:cNvSpPr/>
      </dsp:nvSpPr>
      <dsp:spPr>
        <a:xfrm>
          <a:off x="2433" y="2200005"/>
          <a:ext cx="1565885" cy="154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  <a:t>Kiedy?</a:t>
          </a:r>
        </a:p>
      </dsp:txBody>
      <dsp:txXfrm>
        <a:off x="77936" y="2275508"/>
        <a:ext cx="1414879" cy="1395689"/>
      </dsp:txXfrm>
    </dsp:sp>
    <dsp:sp modelId="{12DB87D0-2C27-48A7-A300-6DCD8317B0C0}">
      <dsp:nvSpPr>
        <dsp:cNvPr id="0" name=""/>
        <dsp:cNvSpPr/>
      </dsp:nvSpPr>
      <dsp:spPr>
        <a:xfrm>
          <a:off x="1676159" y="2021883"/>
          <a:ext cx="8550103" cy="154669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obowiązek umieszczenia tablicy informacyjnej powstaje w momencie podpisania umowy,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1. Jeśli projekt obejmuje inwestycje rzeczowe (np. prace remontowe) lub instalację zakupionego sprzętu, to tablicę należy umieścić niezwłocznie po rozpoczęciu tych prac, czyli po rozpoczęciu „fizycznej realizacji” projektu.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0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2. Jeśli projekt rozpoczął się (tzn. pierwsze działania miały miejsce) przed uzyskaniem dofinansowania, to tablica powinna zostać umieszczona bezpośrednio po podpisaniu umowy.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0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W takim przypadku mają Państwo na to maksymalnie dwa miesiące od daty podpisania umowy.</a:t>
          </a:r>
          <a:endParaRPr lang="pl-PL" sz="2000" b="1" kern="1200" dirty="0">
            <a:solidFill>
              <a:schemeClr val="tx1"/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1676159" y="2021883"/>
        <a:ext cx="8550103" cy="1546695"/>
      </dsp:txXfrm>
    </dsp:sp>
    <dsp:sp modelId="{25614E55-D588-4A52-8159-1DA0CEC05A94}">
      <dsp:nvSpPr>
        <dsp:cNvPr id="0" name=""/>
        <dsp:cNvSpPr/>
      </dsp:nvSpPr>
      <dsp:spPr>
        <a:xfrm>
          <a:off x="80183" y="5207100"/>
          <a:ext cx="1554557" cy="63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  <a:t>Gdzie?</a:t>
          </a:r>
        </a:p>
      </dsp:txBody>
      <dsp:txXfrm>
        <a:off x="111253" y="5238170"/>
        <a:ext cx="1492417" cy="574336"/>
      </dsp:txXfrm>
    </dsp:sp>
    <dsp:sp modelId="{22A1741B-955C-41BF-A22C-1B3B54576917}">
      <dsp:nvSpPr>
        <dsp:cNvPr id="0" name=""/>
        <dsp:cNvSpPr/>
      </dsp:nvSpPr>
      <dsp:spPr>
        <a:xfrm>
          <a:off x="1676159" y="5192324"/>
          <a:ext cx="8550103" cy="584135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w miejscu realizacji projektu, dobrze widocznym, ogólnie dostępnym, gdzie największa liczba osób będzie mogła zapoznać się z treścią tablicy</a:t>
          </a:r>
        </a:p>
      </dsp:txBody>
      <dsp:txXfrm>
        <a:off x="1676159" y="5192324"/>
        <a:ext cx="8550103" cy="584135"/>
      </dsp:txXfrm>
    </dsp:sp>
    <dsp:sp modelId="{AC643F1A-8364-4A5F-BB9E-9FF48C511673}">
      <dsp:nvSpPr>
        <dsp:cNvPr id="0" name=""/>
        <dsp:cNvSpPr/>
      </dsp:nvSpPr>
      <dsp:spPr>
        <a:xfrm>
          <a:off x="1676159" y="216024"/>
          <a:ext cx="8550103" cy="74270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kern="12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projekt obejmuje prace budowlane, infrastrukturę, inwestycje rzeczowe, zakup sprzętu oraz jest wspierany z EFS Plus</a:t>
          </a:r>
        </a:p>
      </dsp:txBody>
      <dsp:txXfrm>
        <a:off x="1676159" y="216024"/>
        <a:ext cx="8550103" cy="742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637B1-C19D-4514-A7C1-2C39A0920B2F}">
      <dsp:nvSpPr>
        <dsp:cNvPr id="0" name=""/>
        <dsp:cNvSpPr/>
      </dsp:nvSpPr>
      <dsp:spPr>
        <a:xfrm rot="5400000">
          <a:off x="5744297" y="-3299945"/>
          <a:ext cx="971787" cy="7700226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   nie później niż miesiąc od podpisania umowy o dofinansowanie, w trakcie trwania realizacji projektu</a:t>
          </a:r>
          <a:endParaRPr lang="pl-PL" sz="2200" b="1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 rot="-5400000">
        <a:off x="2427517" y="111713"/>
        <a:ext cx="7605348" cy="876909"/>
      </dsp:txXfrm>
    </dsp:sp>
    <dsp:sp modelId="{4624A1D4-7AF2-4C76-BD8F-CB2F955EB8F5}">
      <dsp:nvSpPr>
        <dsp:cNvPr id="0" name=""/>
        <dsp:cNvSpPr/>
      </dsp:nvSpPr>
      <dsp:spPr>
        <a:xfrm>
          <a:off x="0" y="0"/>
          <a:ext cx="2377004" cy="11413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Kiedy?</a:t>
          </a:r>
        </a:p>
      </dsp:txBody>
      <dsp:txXfrm>
        <a:off x="55714" y="55714"/>
        <a:ext cx="2265576" cy="1029880"/>
      </dsp:txXfrm>
    </dsp:sp>
    <dsp:sp modelId="{33FE0310-D0E1-451E-9764-6A3DF8E67790}">
      <dsp:nvSpPr>
        <dsp:cNvPr id="0" name=""/>
        <dsp:cNvSpPr/>
      </dsp:nvSpPr>
      <dsp:spPr>
        <a:xfrm rot="5400000">
          <a:off x="4916692" y="-922865"/>
          <a:ext cx="2672967" cy="7654257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4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   </a:t>
          </a:r>
          <a:r>
            <a:rPr lang="pl-PL" sz="22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w miejscu realizacji projektu, dobrze widocznym, ogólnie dostępnym, np. wejście do budynku; </a:t>
          </a: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2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jeśli działania w projekcie są realizowane w kilku lokalizacjach, plakaty umieść w każdej z nich (np. jeśli organizujesz spotkania lub szkolenia w kilku salach, plakat umieść w każdej z nich).</a:t>
          </a: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9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  </a:t>
          </a:r>
        </a:p>
      </dsp:txBody>
      <dsp:txXfrm rot="-5400000">
        <a:off x="2556530" y="1698263"/>
        <a:ext cx="7393291" cy="2412001"/>
      </dsp:txXfrm>
    </dsp:sp>
    <dsp:sp modelId="{3337EFDD-3577-4DA9-8D8D-2544D5E97279}">
      <dsp:nvSpPr>
        <dsp:cNvPr id="0" name=""/>
        <dsp:cNvSpPr/>
      </dsp:nvSpPr>
      <dsp:spPr>
        <a:xfrm>
          <a:off x="0" y="2212651"/>
          <a:ext cx="2408471" cy="1280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Gdzie?</a:t>
          </a:r>
        </a:p>
      </dsp:txBody>
      <dsp:txXfrm>
        <a:off x="62505" y="2275156"/>
        <a:ext cx="2283461" cy="1155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13.10.2025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3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80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5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69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36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30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54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0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9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25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89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13.10.2025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8EF111D-7CE5-450F-B306-F937C0A2BC82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5310065" y="849303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17" imgW="3563557" imgH="1592400" progId="CorelDraw.Graphic.19">
                  <p:embed/>
                </p:oleObj>
              </mc:Choice>
              <mc:Fallback>
                <p:oleObj name="CorelDRAW" r:id="rId17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0065" y="849303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507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13.10.2025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  <p:sldLayoutId id="2147483742" r:id="rId12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218" y="3347789"/>
            <a:ext cx="8568541" cy="1087764"/>
          </a:xfrm>
        </p:spPr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/>
          <a:lstStyle/>
          <a:p>
            <a:r>
              <a:rPr lang="pl-PL" sz="3600" dirty="0"/>
              <a:t>Informacja i promocja EFS+</a:t>
            </a:r>
          </a:p>
          <a:p>
            <a:r>
              <a:rPr lang="pl-PL"/>
              <a:t>13 października </a:t>
            </a:r>
            <a:r>
              <a:rPr lang="pl-PL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4563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98BD8E-717A-4898-8AAA-D490FD7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Tablica informacyjna w zależności od zakresu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7D316E-8F87-447F-9EA5-57C60627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043533"/>
            <a:ext cx="9793088" cy="2088232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  <a:t>Projekty tablic przygotowywane są w trzech wymiarach: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  <a:t>80/40 cm, 120/60 cm, 240/120 cm.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  <a:t>Wybór właściwego rozmiaru tablicy zależy od zakresu projektu. </a:t>
            </a:r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  <a:t>Jeśli realizowanych jest kilka projektów w tym samym miejscu, można umieścić jedną, wspólną tablicę informacyjną (120/60 cm, 240/120 cm).</a:t>
            </a:r>
          </a:p>
          <a:p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6" name="Obraz 5" descr="wzór tablicy ">
            <a:extLst>
              <a:ext uri="{FF2B5EF4-FFF2-40B4-BE49-F238E27FC236}">
                <a16:creationId xmlns:a16="http://schemas.microsoft.com/office/drawing/2014/main" id="{425215E9-836A-4938-A959-0C9EAA2DC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67" y="3293253"/>
            <a:ext cx="7799077" cy="3900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868245-C85F-4460-94F8-547E15BBD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85663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DA988-D004-4628-8E55-DF1C47FC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Przykłady dokumentowania - tablice</a:t>
            </a:r>
          </a:p>
        </p:txBody>
      </p:sp>
      <p:pic>
        <p:nvPicPr>
          <p:cNvPr id="8" name="Obraz 7" descr="Widok tablicy na szerokim planie">
            <a:extLst>
              <a:ext uri="{FF2B5EF4-FFF2-40B4-BE49-F238E27FC236}">
                <a16:creationId xmlns:a16="http://schemas.microsoft.com/office/drawing/2014/main" id="{AE82C951-AFCB-4802-B807-196D9C7B1C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450" y="701685"/>
            <a:ext cx="9450363" cy="5315829"/>
          </a:xfrm>
          <a:prstGeom prst="rect">
            <a:avLst/>
          </a:prstGeom>
        </p:spPr>
      </p:pic>
      <p:pic>
        <p:nvPicPr>
          <p:cNvPr id="13" name="Obraz 12" descr="Widok tablicy informacyjnej ">
            <a:extLst>
              <a:ext uri="{FF2B5EF4-FFF2-40B4-BE49-F238E27FC236}">
                <a16:creationId xmlns:a16="http://schemas.microsoft.com/office/drawing/2014/main" id="{DA71A32D-01A5-44E8-B0EA-BD4F32E851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2046"/>
            <a:ext cx="5567583" cy="313176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A799AA-3AFD-4DD3-83A9-C910B711D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0481BED-0EE4-4479-B622-D2BE8607AEFD}"/>
              </a:ext>
            </a:extLst>
          </p:cNvPr>
          <p:cNvSpPr/>
          <p:nvPr/>
        </p:nvSpPr>
        <p:spPr>
          <a:xfrm>
            <a:off x="8874298" y="5292005"/>
            <a:ext cx="1889523" cy="914400"/>
          </a:xfrm>
          <a:prstGeom prst="ellipse">
            <a:avLst/>
          </a:prstGeom>
          <a:noFill/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0712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Kiedy istnieje obowiązek umieszczenia plakatu?&#10;">
            <a:extLst>
              <a:ext uri="{FF2B5EF4-FFF2-40B4-BE49-F238E27FC236}">
                <a16:creationId xmlns:a16="http://schemas.microsoft.com/office/drawing/2014/main" id="{C87DE735-156E-4C88-8913-C2CD9A3F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latin typeface="Open Sans" pitchFamily="2" charset="0"/>
                <a:cs typeface="Open Sans" pitchFamily="2" charset="0"/>
              </a:rPr>
              <a:t>Kiedy istnieje obowiązek umieszczenia plakatu?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</a:b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graphicFrame>
        <p:nvGraphicFramePr>
          <p:cNvPr id="6" name="Diagram 5" descr="Kiedy istnieje obowiązek umieszczenia plakatu - nie później niż miesiąc od podpisania umowy o dofinansowanie, w trakcie trwania realizacji projektu&#10;trwania realizacji projektu&#10;"/>
          <p:cNvGraphicFramePr/>
          <p:nvPr>
            <p:extLst/>
          </p:nvPr>
        </p:nvGraphicFramePr>
        <p:xfrm>
          <a:off x="377354" y="1043533"/>
          <a:ext cx="10080305" cy="444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12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FF67763-DE3F-4CB6-B37B-8EBB5C6F8CC9}"/>
              </a:ext>
            </a:extLst>
          </p:cNvPr>
          <p:cNvSpPr/>
          <p:nvPr/>
        </p:nvSpPr>
        <p:spPr>
          <a:xfrm>
            <a:off x="305753" y="5492571"/>
            <a:ext cx="10080304" cy="171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*Jeśli umieszczenie plakatu w miejscu widocznym i dostępnym publicznie może narażać osoby korzystające  ze wsparcia FE na stygmatyzację, dyskryminację lub niebezpieczeństwo, można umieścić plakat w miejscu,  w którym przynajmniej uczestnicy projektu będą mogli poznać jego treść.</a:t>
            </a:r>
          </a:p>
        </p:txBody>
      </p:sp>
    </p:spTree>
    <p:extLst>
      <p:ext uri="{BB962C8B-B14F-4D97-AF65-F5344CB8AC3E}">
        <p14:creationId xmlns:p14="http://schemas.microsoft.com/office/powerpoint/2010/main" val="3785990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Plakat lub elektroniczny wyświetlacz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42" y="1403573"/>
            <a:ext cx="7400327" cy="5234630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Umieszczenie informacji na oficjalnej stronie 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dirty="0">
                <a:latin typeface="Open Sans" pitchFamily="2" charset="0"/>
                <a:cs typeface="Open Sans" pitchFamily="2" charset="0"/>
              </a:rPr>
              <a:t>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8424936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2400" dirty="0">
                <a:latin typeface="Open Sans" pitchFamily="2" charset="0"/>
                <a:cs typeface="Open Sans" pitchFamily="2" charset="0"/>
              </a:rPr>
              <a:t>Umieszczenie krótkiego opisu projektu na oficjalnej stronie internetowej, jeśli ją posiadasz i </a:t>
            </a:r>
            <a:r>
              <a:rPr lang="pl-PL" sz="2400" b="1" dirty="0">
                <a:latin typeface="Open Sans" pitchFamily="2" charset="0"/>
                <a:cs typeface="Open Sans" pitchFamily="2" charset="0"/>
              </a:rPr>
              <a:t>na profilach mediów społecznościowych</a:t>
            </a:r>
            <a:r>
              <a:rPr lang="pl-PL" sz="2400" dirty="0">
                <a:latin typeface="Open Sans" pitchFamily="2" charset="0"/>
                <a:cs typeface="Open Sans" pitchFamily="2" charset="0"/>
              </a:rPr>
              <a:t>, (w uwzględnieniu odpowiedniego zestawienia znaków i hasztagów #</a:t>
            </a:r>
            <a:r>
              <a:rPr lang="pl-PL" sz="2400" dirty="0" err="1">
                <a:latin typeface="Open Sans" pitchFamily="2" charset="0"/>
                <a:cs typeface="Open Sans" pitchFamily="2" charset="0"/>
              </a:rPr>
              <a:t>FunduszeUE</a:t>
            </a:r>
            <a:r>
              <a:rPr lang="pl-PL" sz="2400" dirty="0">
                <a:latin typeface="Open Sans" pitchFamily="2" charset="0"/>
                <a:cs typeface="Open Sans" pitchFamily="2" charset="0"/>
              </a:rPr>
              <a:t> lub #</a:t>
            </a:r>
            <a:r>
              <a:rPr lang="pl-PL" sz="2400" dirty="0" err="1">
                <a:latin typeface="Open Sans" pitchFamily="2" charset="0"/>
                <a:cs typeface="Open Sans" pitchFamily="2" charset="0"/>
              </a:rPr>
              <a:t>FunduszeEuropejskie</a:t>
            </a:r>
            <a:r>
              <a:rPr lang="pl-PL" sz="2400" dirty="0">
                <a:latin typeface="Open Sans" pitchFamily="2" charset="0"/>
                <a:cs typeface="Open Sans" pitchFamily="2" charset="0"/>
              </a:rPr>
              <a:t>)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  <a:t>Jeżeli nie posiadasz profilu w mediach społecznościowych, </a:t>
            </a:r>
            <a:br>
              <a:rPr lang="pl-PL" sz="2400" b="1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</a:br>
            <a:r>
              <a:rPr lang="pl-PL" sz="2400" b="1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1800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9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9447253" cy="863739"/>
          </a:xfrm>
        </p:spPr>
        <p:txBody>
          <a:bodyPr>
            <a:noAutofit/>
          </a:bodyPr>
          <a:lstStyle/>
          <a:p>
            <a:r>
              <a:rPr lang="pl-PL" sz="3200" dirty="0">
                <a:latin typeface="Open Sans" pitchFamily="2" charset="0"/>
                <a:cs typeface="Open Sans" pitchFamily="2" charset="0"/>
              </a:rPr>
              <a:t>Opis projektu na stronie internetowej </a:t>
            </a:r>
            <a:br>
              <a:rPr lang="pl-PL" sz="3200" dirty="0">
                <a:latin typeface="Open Sans" pitchFamily="2" charset="0"/>
                <a:cs typeface="Open Sans" pitchFamily="2" charset="0"/>
              </a:rPr>
            </a:br>
            <a:r>
              <a:rPr lang="pl-PL" sz="3200" dirty="0">
                <a:latin typeface="Open Sans" pitchFamily="2" charset="0"/>
                <a:cs typeface="Open Sans" pitchFamily="2" charset="0"/>
              </a:rPr>
              <a:t>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02" y="1691605"/>
            <a:ext cx="9591269" cy="568863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tytuł projektu (maks. 150 znaków),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znaki: FE, barw RP i UE,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działania, grupy docelowe,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cele projektu, efekty, rezultaty,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całkowity koszt projektu,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wysokość wkładu FE,</a:t>
            </a:r>
          </a:p>
          <a:p>
            <a:pPr>
              <a:spcAft>
                <a:spcPts val="1800"/>
              </a:spcAft>
            </a:pPr>
            <a:r>
              <a:rPr lang="pl-PL" sz="2800" b="1" dirty="0">
                <a:latin typeface="Open Sans" pitchFamily="2" charset="0"/>
                <a:cs typeface="Open Sans" pitchFamily="2" charset="0"/>
              </a:rPr>
              <a:t>hasztagi: #</a:t>
            </a:r>
            <a:r>
              <a:rPr lang="pl-PL" sz="2800" b="1" dirty="0" err="1">
                <a:latin typeface="Open Sans" pitchFamily="2" charset="0"/>
                <a:cs typeface="Open Sans" pitchFamily="2" charset="0"/>
              </a:rPr>
              <a:t>FunduszeUE</a:t>
            </a:r>
            <a:r>
              <a:rPr lang="pl-PL" sz="2800" b="1" dirty="0">
                <a:latin typeface="Open Sans" pitchFamily="2" charset="0"/>
                <a:cs typeface="Open Sans" pitchFamily="2" charset="0"/>
              </a:rPr>
              <a:t> lub #</a:t>
            </a:r>
            <a:r>
              <a:rPr lang="pl-PL" sz="2800" b="1" dirty="0" err="1">
                <a:latin typeface="Open Sans" pitchFamily="2" charset="0"/>
                <a:cs typeface="Open Sans" pitchFamily="2" charset="0"/>
              </a:rPr>
              <a:t>FunduszeEuropejskie</a:t>
            </a:r>
            <a:r>
              <a:rPr lang="pl-PL" sz="2800" b="1" dirty="0">
                <a:latin typeface="Open Sans" pitchFamily="2" charset="0"/>
                <a:cs typeface="Open Sans" pitchFamily="2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1800" dirty="0">
                <a:latin typeface="Open Sans" pitchFamily="2" charset="0"/>
                <a:cs typeface="Open Sans" pitchFamily="2" charset="0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BA337E-38DE-4855-861D-4116C681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000711" cy="683695"/>
          </a:xfrm>
        </p:spPr>
        <p:txBody>
          <a:bodyPr>
            <a:noAutofit/>
          </a:bodyPr>
          <a:lstStyle/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Przykłady dokumentowania - opis na stronie internetowej</a:t>
            </a:r>
          </a:p>
        </p:txBody>
      </p:sp>
      <p:pic>
        <p:nvPicPr>
          <p:cNvPr id="5" name="Obraz 4" descr="Widok strony internetowej - wzór. ">
            <a:extLst>
              <a:ext uri="{FF2B5EF4-FFF2-40B4-BE49-F238E27FC236}">
                <a16:creationId xmlns:a16="http://schemas.microsoft.com/office/drawing/2014/main" id="{DC229FA4-2E11-4496-8EE6-9C34AE639D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0" y="1043533"/>
            <a:ext cx="9378355" cy="628186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DC48C4-F7BB-429D-A382-28E1D096F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348545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24CEF-4D5B-4D30-B2D1-F6ABEC89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8369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Przykłady dokumentowania - media społecznościowe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61E3F1-1E22-45A4-9566-164892C08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E7F194-4260-4F49-8E51-492D37C88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93" y="131762"/>
            <a:ext cx="8810625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997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90" y="539477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Obowiązek informowania o ważnych etapach projektu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1. Projekt o znaczeniu strategicznym lub którego </a:t>
            </a:r>
            <a:r>
              <a:rPr lang="pl-PL" b="1" dirty="0">
                <a:latin typeface="Open Sans" pitchFamily="2" charset="0"/>
                <a:cs typeface="Open Sans" pitchFamily="2" charset="0"/>
              </a:rPr>
              <a:t>całkowity koszt przekracza 10 mln euro</a:t>
            </a:r>
            <a:r>
              <a:rPr lang="pl-PL" dirty="0">
                <a:latin typeface="Open Sans" pitchFamily="2" charset="0"/>
                <a:cs typeface="Open Sans" pitchFamily="2" charset="0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Open Sans" pitchFamily="2" charset="0"/>
                <a:cs typeface="Open Sans" pitchFamily="2" charset="0"/>
              </a:rPr>
              <a:t>zorganizowania wydarzenia lub działania informacyjno-promocyjnego</a:t>
            </a:r>
            <a:r>
              <a:rPr lang="pl-PL" dirty="0">
                <a:latin typeface="Open Sans" pitchFamily="2" charset="0"/>
                <a:cs typeface="Open Sans" pitchFamily="2" charset="0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2. Projekt, którego </a:t>
            </a:r>
            <a:r>
              <a:rPr lang="pl-PL" b="1" dirty="0">
                <a:latin typeface="Open Sans" pitchFamily="2" charset="0"/>
                <a:cs typeface="Open Sans" pitchFamily="2" charset="0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Open Sans" pitchFamily="2" charset="0"/>
                <a:cs typeface="Open Sans" pitchFamily="2" charset="0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6531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Open Sans" pitchFamily="2" charset="0"/>
                <a:cs typeface="Open Sans" pitchFamily="2" charset="0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02" y="899517"/>
            <a:ext cx="9865096" cy="6444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  <a:p>
            <a:pPr>
              <a:lnSpc>
                <a:spcPct val="160000"/>
              </a:lnSpc>
            </a:pPr>
            <a:r>
              <a:rPr lang="pl-PL" dirty="0">
                <a:latin typeface="Open Sans" pitchFamily="2" charset="0"/>
                <a:cs typeface="Open Sans" pitchFamily="2" charset="0"/>
              </a:rPr>
              <a:t>Dokumentowanie działań informacyjnych i promocyjnych prowadzonych              w projekcie,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Open Sans" pitchFamily="2" charset="0"/>
                <a:cs typeface="Open Sans" pitchFamily="2" charset="0"/>
              </a:rPr>
              <a:t>Terminowe wprowadzanie aktualnych danych do wyszukiwarki wsparcia dla potencjalnych beneficjentów i uczestników projektów, dostępnej na Portalu Funduszy Europejskich,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Open Sans" pitchFamily="2" charset="0"/>
                <a:cs typeface="Open Sans" pitchFamily="2" charset="0"/>
              </a:rPr>
              <a:t>Udostępnianie utworów związanych z komunikacją i widocznością 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dirty="0">
                <a:latin typeface="Open Sans" pitchFamily="2" charset="0"/>
                <a:cs typeface="Open Sans" pitchFamily="2" charset="0"/>
              </a:rPr>
              <a:t>(np. zdjęcia, filmy) powstałych w ramach Projektu wraz z nieodpłatną 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dirty="0">
                <a:latin typeface="Open Sans" pitchFamily="2" charset="0"/>
                <a:cs typeface="Open Sans" pitchFamily="2" charset="0"/>
              </a:rPr>
              <a:t>i niewyłączną licencją do ich korzystania,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Open Sans" pitchFamily="2" charset="0"/>
                <a:cs typeface="Open Sans" pitchFamily="2" charset="0"/>
              </a:rPr>
              <a:t>Zorganizowanie, na każdą prośbę Instytucji Zarządzającej, wspólnego wydarzenia informacyjno-promocyjnego dla mediów, 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Open Sans" pitchFamily="2" charset="0"/>
                <a:cs typeface="Open Sans" pitchFamily="2" charset="0"/>
              </a:rPr>
              <a:t>Udzielenie pomocy w przygotowaniu wydarzenia medialnego na żądanie ministra właściwego ds. rozwoju regionalnego, </a:t>
            </a:r>
          </a:p>
          <a:p>
            <a:pPr marL="0" indent="0"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6" name="Prostokąt: zaokrąglone rogi 5" descr="Czerwona ramka">
            <a:extLst>
              <a:ext uri="{FF2B5EF4-FFF2-40B4-BE49-F238E27FC236}">
                <a16:creationId xmlns:a16="http://schemas.microsoft.com/office/drawing/2014/main" id="{A467F047-BAA8-439C-B9D6-FCD02F5140E2}"/>
              </a:ext>
            </a:extLst>
          </p:cNvPr>
          <p:cNvSpPr/>
          <p:nvPr/>
        </p:nvSpPr>
        <p:spPr>
          <a:xfrm>
            <a:off x="881410" y="1331565"/>
            <a:ext cx="8928992" cy="864096"/>
          </a:xfrm>
          <a:prstGeom prst="round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07" y="899517"/>
            <a:ext cx="9757083" cy="1008112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latin typeface="Open Sans" pitchFamily="2" charset="0"/>
                <a:cs typeface="Open Sans" pitchFamily="2" charset="0"/>
              </a:rPr>
              <a:t>Realizacja projektu = udział w komunikacji Funduszy Europejskich 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br>
              <a:rPr lang="pl-PL" dirty="0">
                <a:latin typeface="Open Sans" pitchFamily="2" charset="0"/>
                <a:cs typeface="Open Sans" pitchFamily="2" charset="0"/>
              </a:rPr>
            </a:br>
            <a:r>
              <a:rPr lang="pl-PL" dirty="0">
                <a:latin typeface="Open Sans" pitchFamily="2" charset="0"/>
                <a:cs typeface="Open Sans" pitchFamily="2" charset="0"/>
              </a:rPr>
              <a:t>Dokumenty na podstawie których wynikają obowiązki: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2915741"/>
            <a:ext cx="9397044" cy="396044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pl-PL" sz="2400" dirty="0">
                <a:latin typeface="Open Sans" pitchFamily="2" charset="0"/>
                <a:cs typeface="Open Sans" pitchFamily="2" charset="0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Open Sans" pitchFamily="2" charset="0"/>
                <a:cs typeface="Open Sans" pitchFamily="2" charset="0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Open Sans" pitchFamily="2" charset="0"/>
                <a:cs typeface="Open Sans" pitchFamily="2" charset="0"/>
              </a:rPr>
              <a:t>Księga Tożsamości Wizualnej marki Fundusze Europejskie 2021-2027</a:t>
            </a:r>
            <a:r>
              <a:rPr lang="pl-PL" sz="2400" dirty="0">
                <a:latin typeface="Open Sans" pitchFamily="2" charset="0"/>
                <a:cs typeface="Open Sans" pitchFamily="2" charset="0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Open Sans" pitchFamily="2" charset="0"/>
                <a:cs typeface="Open Sans" pitchFamily="2" charset="0"/>
              </a:rPr>
              <a:t>Podręcznik wnioskodawcy i beneficjenta Funduszy Europejskich </a:t>
            </a:r>
            <a:br>
              <a:rPr lang="pl-PL" sz="2400" b="1" dirty="0">
                <a:latin typeface="Open Sans" pitchFamily="2" charset="0"/>
                <a:cs typeface="Open Sans" pitchFamily="2" charset="0"/>
              </a:rPr>
            </a:br>
            <a:r>
              <a:rPr lang="pl-PL" sz="2400" b="1" dirty="0">
                <a:latin typeface="Open Sans" pitchFamily="2" charset="0"/>
                <a:cs typeface="Open Sans" pitchFamily="2" charset="0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Open Sans" pitchFamily="2" charset="0"/>
                <a:cs typeface="Open Sans" pitchFamily="2" charset="0"/>
              </a:rPr>
              <a:t>Umowa o dofinansowanie projektu.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Gdzie znajdują się informacje </a:t>
            </a:r>
            <a:r>
              <a:rPr lang="pl-PL" u="sng" dirty="0">
                <a:latin typeface="Open Sans" pitchFamily="2" charset="0"/>
                <a:cs typeface="Open Sans" pitchFamily="2" charset="0"/>
                <a:hlinkClick r:id="rId3"/>
              </a:rPr>
              <a:t>www.funduszeuepomorskie.pl</a:t>
            </a: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6" name="Obraz 5" descr="Widok części strony internetowej funduszeuepomorskie.pl. Zaznaczona zakładka Menu">
            <a:extLst>
              <a:ext uri="{FF2B5EF4-FFF2-40B4-BE49-F238E27FC236}">
                <a16:creationId xmlns:a16="http://schemas.microsoft.com/office/drawing/2014/main" id="{D03D567C-CD38-410E-8FD4-46B2D2E691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21" y="1212909"/>
            <a:ext cx="8471297" cy="60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Fundusze Europejskie dla Pomorza 2021-2027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6" name="Obraz 5" descr="Widok części strony internetowej funduszeuepomorskie.pl. Zaznaczona zakładka Zasady promowania projektów. ">
            <a:extLst>
              <a:ext uri="{FF2B5EF4-FFF2-40B4-BE49-F238E27FC236}">
                <a16:creationId xmlns:a16="http://schemas.microsoft.com/office/drawing/2014/main" id="{9875A12F-06A6-4BAA-BC80-2D2C89F8A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59" y="899537"/>
            <a:ext cx="57531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Oznaczanie działań zgodnie z Podręcznikiem.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Promowanie projektu w mediach społecznościowych i online.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Dokumentowanie wszystkich działań.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Logotypy = znak towarowy.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W przypadku pytań odwiedź naszą stronę </a:t>
            </a:r>
            <a:r>
              <a:rPr lang="pl-PL" sz="2800" u="sng" dirty="0">
                <a:latin typeface="Open Sans" pitchFamily="2" charset="0"/>
                <a:cs typeface="Open Sans" pitchFamily="2" charset="0"/>
                <a:hlinkClick r:id="rId3"/>
              </a:rPr>
              <a:t>www.funduszeuepomorskie.pl </a:t>
            </a:r>
            <a:r>
              <a:rPr lang="pl-PL" sz="2800" dirty="0">
                <a:latin typeface="Open Sans" pitchFamily="2" charset="0"/>
                <a:cs typeface="Open Sans" pitchFamily="2" charset="0"/>
              </a:rPr>
              <a:t>lub napisz do nas.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>
              <a:latin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  <a:latin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endParaRPr lang="pl-PL" sz="2400" dirty="0">
              <a:latin typeface="Open Sans" pitchFamily="2" charset="0"/>
              <a:cs typeface="Open Sans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37" y="359838"/>
            <a:ext cx="8640381" cy="864099"/>
          </a:xfrm>
        </p:spPr>
        <p:txBody>
          <a:bodyPr>
            <a:no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Konsekwencje braku realizacji obowiązków. </a:t>
            </a:r>
            <a:br>
              <a:rPr lang="pl-PL" dirty="0">
                <a:latin typeface="Open Sans" pitchFamily="2" charset="0"/>
                <a:cs typeface="Open Sans" pitchFamily="2" charset="0"/>
              </a:rPr>
            </a:b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37" y="1223937"/>
            <a:ext cx="9410946" cy="518457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Korekta finansowa za naruszenie wymagań dotyczących obowiązków i promocji.</a:t>
            </a:r>
            <a:endParaRPr lang="pl-PL" sz="2800" b="1" dirty="0">
              <a:solidFill>
                <a:srgbClr val="C00000"/>
              </a:solidFill>
              <a:latin typeface="Open Sans" pitchFamily="2" charset="0"/>
              <a:cs typeface="Open Sans" pitchFamily="2" charset="0"/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C00000"/>
                </a:solidFill>
                <a:latin typeface="Open Sans" pitchFamily="2" charset="0"/>
                <a:cs typeface="Open Sans" pitchFamily="2" charset="0"/>
              </a:rPr>
              <a:t>Maksymalna wielkość pomniejszenia za wszystkie uchybienia nie może przekroczyć 3% kwoty dofinansowania.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latin typeface="Open Sans" pitchFamily="2" charset="0"/>
                <a:cs typeface="Open Sans" pitchFamily="2" charset="0"/>
              </a:rPr>
              <a:t>Szczegóły w</a:t>
            </a:r>
            <a:r>
              <a:rPr lang="pl-PL" sz="2800" b="1" dirty="0">
                <a:solidFill>
                  <a:srgbClr val="C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pl-PL" sz="2800" dirty="0">
                <a:latin typeface="Open Sans" pitchFamily="2" charset="0"/>
                <a:cs typeface="Open Sans" pitchFamily="2" charset="0"/>
              </a:rPr>
              <a:t>załączniku do umowy pn. „Wykaz pomniejszenia wartości dofinansowania projektu </a:t>
            </a:r>
            <a:br>
              <a:rPr lang="pl-PL" sz="2800" dirty="0">
                <a:latin typeface="Open Sans" pitchFamily="2" charset="0"/>
                <a:cs typeface="Open Sans" pitchFamily="2" charset="0"/>
              </a:rPr>
            </a:br>
            <a:r>
              <a:rPr lang="pl-PL" sz="2800" dirty="0">
                <a:latin typeface="Open Sans" pitchFamily="2" charset="0"/>
                <a:cs typeface="Open Sans" pitchFamily="2" charset="0"/>
              </a:rPr>
              <a:t>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Stawki pomniejszenia wartości dofinansowania ">
            <a:extLst>
              <a:ext uri="{FF2B5EF4-FFF2-40B4-BE49-F238E27FC236}">
                <a16:creationId xmlns:a16="http://schemas.microsoft.com/office/drawing/2014/main" id="{7DD91E1C-919F-4C02-AF34-B0614B05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2" y="379033"/>
            <a:ext cx="8640381" cy="683695"/>
          </a:xfrm>
        </p:spPr>
        <p:txBody>
          <a:bodyPr/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Stawki pomniejszenia wartości dofinansowania </a:t>
            </a:r>
          </a:p>
        </p:txBody>
      </p:sp>
      <p:graphicFrame>
        <p:nvGraphicFramePr>
          <p:cNvPr id="6" name="Diagram 5" descr="Brak opisu projektu na stronie internetowej oraz stronach mediów społecznościowych lub brak informacji o otrzymaniu dofinansowania UE&#10;Nieumieszczenie tablicy/plakatu&#10;Niezorganizowanie wydarzenia lub niezaproszenie przedstawicieli KE - projekty o znaczeniu strategicznym &#10;i wartości 10 mln euro&#10;"/>
          <p:cNvGraphicFramePr/>
          <p:nvPr>
            <p:extLst>
              <p:ext uri="{D42A27DB-BD31-4B8C-83A1-F6EECF244321}">
                <p14:modId xmlns:p14="http://schemas.microsoft.com/office/powerpoint/2010/main" val="3622962910"/>
              </p:ext>
            </p:extLst>
          </p:nvPr>
        </p:nvGraphicFramePr>
        <p:xfrm>
          <a:off x="379165" y="1259557"/>
          <a:ext cx="9933477" cy="556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4</a:t>
            </a:fld>
            <a:endParaRPr lang="en-PL" dirty="0">
              <a:solidFill>
                <a:srgbClr val="113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57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7251D-76F3-4C73-99C1-B6E6D4E1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7" y="471833"/>
            <a:ext cx="9067573" cy="5717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/>
                </a:solidFill>
                <a:latin typeface="Open Sans" pitchFamily="2" charset="0"/>
                <a:cs typeface="Open Sans" pitchFamily="2" charset="0"/>
              </a:rPr>
              <a:t>Zasady i wymagania dotyczące promocji projektu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64BE21-9EA5-4DDF-931A-9C2600325174}"/>
              </a:ext>
            </a:extLst>
          </p:cNvPr>
          <p:cNvSpPr txBox="1"/>
          <p:nvPr/>
        </p:nvSpPr>
        <p:spPr>
          <a:xfrm>
            <a:off x="737394" y="1054298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Niezbędnik beneficjenta w realizacji działań informacyjno-promocyjnych w projektach dofinansowanych z Funduszy Europejskich.</a:t>
            </a:r>
          </a:p>
        </p:txBody>
      </p:sp>
      <p:pic>
        <p:nvPicPr>
          <p:cNvPr id="9" name="Obraz 8" descr="Puzlle informacyjno promocyjne - Oznaczenia dokuemntów i materiałów - tablica/plakat - opis projektu w internecie - organziacja wydarzenia lub działania &#10;- naklejki - informowanie o ważnych etpach">
            <a:extLst>
              <a:ext uri="{FF2B5EF4-FFF2-40B4-BE49-F238E27FC236}">
                <a16:creationId xmlns:a16="http://schemas.microsoft.com/office/drawing/2014/main" id="{A702D178-0F8D-4DDA-B8B7-A1E5D76E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29" y="2235969"/>
            <a:ext cx="9232332" cy="5199264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51EFB43B-690B-4471-8F71-22815A0249EB}"/>
              </a:ext>
            </a:extLst>
          </p:cNvPr>
          <p:cNvSpPr/>
          <p:nvPr/>
        </p:nvSpPr>
        <p:spPr>
          <a:xfrm>
            <a:off x="7002090" y="5945205"/>
            <a:ext cx="2520280" cy="1074992"/>
          </a:xfrm>
          <a:prstGeom prst="ellipse">
            <a:avLst/>
          </a:prstGeom>
          <a:noFill/>
          <a:ln w="920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7994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Oznaczanie działań i dokumentów oraz materiałów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924" y="1331565"/>
            <a:ext cx="9024026" cy="50548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itchFamily="2" charset="0"/>
                <a:cs typeface="Open Sans" pitchFamily="2" charset="0"/>
              </a:rPr>
              <a:t>Logotypy na wszystkich prowadzonych działaniach informacyjnych </a:t>
            </a:r>
            <a:br>
              <a:rPr lang="pl-PL" sz="2000" dirty="0">
                <a:latin typeface="Open Sans" pitchFamily="2" charset="0"/>
                <a:cs typeface="Open Sans" pitchFamily="2" charset="0"/>
              </a:rPr>
            </a:br>
            <a:r>
              <a:rPr lang="pl-PL" sz="2000" dirty="0">
                <a:latin typeface="Open Sans" pitchFamily="2" charset="0"/>
                <a:cs typeface="Open Sans" pitchFamily="2" charset="0"/>
              </a:rPr>
              <a:t>i promocyjnych dotyczących projektu oraz dokumentach i materiałach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Open Sans" pitchFamily="2" charset="0"/>
                <a:cs typeface="Open Sans" pitchFamily="2" charset="0"/>
              </a:rPr>
              <a:t>Liczba znaków w zestawieniu logotypów nie może przekraczać czterech, wersja </a:t>
            </a:r>
            <a:r>
              <a:rPr lang="pl-PL" sz="2000" dirty="0" err="1">
                <a:latin typeface="Open Sans" pitchFamily="2" charset="0"/>
                <a:cs typeface="Open Sans" pitchFamily="2" charset="0"/>
              </a:rPr>
              <a:t>pełnokolorowa</a:t>
            </a:r>
            <a:r>
              <a:rPr lang="pl-PL" sz="2000" dirty="0">
                <a:latin typeface="Open Sans" pitchFamily="2" charset="0"/>
                <a:cs typeface="Open Sans" pitchFamily="2" charset="0"/>
              </a:rPr>
              <a:t> zawsze na białym tle (barwy RP) – wyświetlacze, www, wersja achromatyczna –  dokumentacja projektowa (np. dokumenty przetargowe, umowy, ogłoszenia, opisy stanowisk pracy), tłoczenie, grawer.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endParaRPr lang="pl-PL" sz="2000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6" name="Obraz 5" descr="Ciąg kolorowych logotypów">
            <a:extLst>
              <a:ext uri="{FF2B5EF4-FFF2-40B4-BE49-F238E27FC236}">
                <a16:creationId xmlns:a16="http://schemas.microsoft.com/office/drawing/2014/main" id="{0E1A59B9-9F8A-4280-A9C8-E1C30DE5A9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03" y="4958458"/>
            <a:ext cx="9827604" cy="908383"/>
          </a:xfrm>
          <a:prstGeom prst="rect">
            <a:avLst/>
          </a:prstGeom>
        </p:spPr>
      </p:pic>
      <p:pic>
        <p:nvPicPr>
          <p:cNvPr id="8" name="Obraz 7" descr="Ciag logotypów czarno-białych">
            <a:extLst>
              <a:ext uri="{FF2B5EF4-FFF2-40B4-BE49-F238E27FC236}">
                <a16:creationId xmlns:a16="http://schemas.microsoft.com/office/drawing/2014/main" id="{3F96A69D-2973-4716-84AE-CC2FB648F6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62" y="6046103"/>
            <a:ext cx="8361802" cy="973734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1B614-8879-4131-93AC-AEDD1C6F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Open Sans" pitchFamily="2" charset="0"/>
                <a:cs typeface="Open Sans" pitchFamily="2" charset="0"/>
              </a:rPr>
              <a:t>Przykłady dokumentowania – dokumenty i materiały</a:t>
            </a:r>
          </a:p>
        </p:txBody>
      </p:sp>
      <p:pic>
        <p:nvPicPr>
          <p:cNvPr id="7" name="Symbol zastępczy zawartości 6" descr="Przykład dokumentu z logotypami">
            <a:extLst>
              <a:ext uri="{FF2B5EF4-FFF2-40B4-BE49-F238E27FC236}">
                <a16:creationId xmlns:a16="http://schemas.microsoft.com/office/drawing/2014/main" id="{4171C784-3DC0-4F2A-B79F-BA8B47D5A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0" y="899517"/>
            <a:ext cx="4536504" cy="6446612"/>
          </a:xfrm>
          <a:prstGeom prst="rect">
            <a:avLst/>
          </a:prstGeom>
        </p:spPr>
      </p:pic>
      <p:pic>
        <p:nvPicPr>
          <p:cNvPr id="9" name="Obraz 8" descr="Przykład dokumentu z logotypami">
            <a:extLst>
              <a:ext uri="{FF2B5EF4-FFF2-40B4-BE49-F238E27FC236}">
                <a16:creationId xmlns:a16="http://schemas.microsoft.com/office/drawing/2014/main" id="{8FBDF0E2-74DE-4F36-B115-DF1CDA7D6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84" y="899517"/>
            <a:ext cx="4708333" cy="6507696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54CBBA-7D63-4A24-AD65-C5EED49FA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459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97" y="297645"/>
            <a:ext cx="8640381" cy="458824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Open Sans" pitchFamily="2" charset="0"/>
                <a:cs typeface="Open Sans" pitchFamily="2" charset="0"/>
              </a:rPr>
              <a:t>Naklejki</a:t>
            </a:r>
          </a:p>
        </p:txBody>
      </p:sp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697" y="4437139"/>
            <a:ext cx="5787782" cy="3122536"/>
          </a:xfrm>
          <a:prstGeom prst="rect">
            <a:avLst/>
          </a:prstGeom>
        </p:spPr>
      </p:pic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397" y="683493"/>
            <a:ext cx="9163656" cy="36724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Na produktach, sprzętach, pojazdach, aparaturze itp. powstałych lub zakupionych w ramach projektu.   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Naklejek nie umieszczamy na przedmiotach użytku codziennego </a:t>
            </a:r>
            <a:br>
              <a:rPr lang="pl-PL" sz="8000" dirty="0">
                <a:latin typeface="Open Sans" pitchFamily="2" charset="0"/>
                <a:cs typeface="Open Sans" pitchFamily="2" charset="0"/>
              </a:rPr>
            </a:br>
            <a:r>
              <a:rPr lang="pl-PL" sz="8000" dirty="0">
                <a:latin typeface="Open Sans" pitchFamily="2" charset="0"/>
                <a:cs typeface="Open Sans" pitchFamily="2" charset="0"/>
              </a:rPr>
              <a:t>i takich, których znaczenie ma charakter pomocniczy /dodatkowy,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Open Sans" pitchFamily="2" charset="0"/>
                <a:cs typeface="Open Sans" pitchFamily="2" charset="0"/>
              </a:rPr>
              <a:t>Wielkość naklejki odpowiednia do rodzaju i skali przedmiotu (jeśli wielkość powierzchni to umożliwia, najmniejszy rozmiar naklejki to 14x8 cm).</a:t>
            </a:r>
          </a:p>
          <a:p>
            <a:pPr marL="503971" lvl="1" indent="0">
              <a:lnSpc>
                <a:spcPct val="120000"/>
              </a:lnSpc>
              <a:spcAft>
                <a:spcPts val="1800"/>
              </a:spcAft>
              <a:buNone/>
            </a:pPr>
            <a:endParaRPr lang="pl-PL" sz="7200" dirty="0">
              <a:latin typeface="Open Sans" pitchFamily="2" charset="0"/>
              <a:cs typeface="Open Sans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Kiedy istnieje obowiązek tablicy informacyjnej - kryteria">
            <a:extLst>
              <a:ext uri="{FF2B5EF4-FFF2-40B4-BE49-F238E27FC236}">
                <a16:creationId xmlns:a16="http://schemas.microsoft.com/office/drawing/2014/main" id="{33A02474-33EA-44A7-948F-9E7B2E8B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1"/>
                </a:solidFill>
                <a:latin typeface="Open Sans" pitchFamily="2" charset="0"/>
                <a:cs typeface="Open Sans" pitchFamily="2" charset="0"/>
              </a:rPr>
              <a:t>Kiedy istnieje obowiązek tablicy informacyjnej - kryteria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</a:br>
            <a:endParaRPr lang="pl-PL" sz="2400" dirty="0">
              <a:latin typeface="Open Sans" pitchFamily="2" charset="0"/>
              <a:cs typeface="Open Sans" pitchFamily="2" charset="0"/>
            </a:endParaRPr>
          </a:p>
        </p:txBody>
      </p:sp>
      <p:graphicFrame>
        <p:nvGraphicFramePr>
          <p:cNvPr id="6" name="Diagram 5" descr="Obowiązek informacyjny - niezwłocznie po rozpoczęciu fizycznej realizacji projektu, przez 3 lata od zakończenia projektu&#10;&#10;"/>
          <p:cNvGraphicFramePr/>
          <p:nvPr>
            <p:extLst>
              <p:ext uri="{D42A27DB-BD31-4B8C-83A1-F6EECF244321}">
                <p14:modId xmlns:p14="http://schemas.microsoft.com/office/powerpoint/2010/main" val="3473048116"/>
              </p:ext>
            </p:extLst>
          </p:nvPr>
        </p:nvGraphicFramePr>
        <p:xfrm>
          <a:off x="304219" y="1236454"/>
          <a:ext cx="1022626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en-PL" dirty="0">
              <a:solidFill>
                <a:srgbClr val="113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168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10506</TotalTime>
  <Words>1126</Words>
  <Application>Microsoft Office PowerPoint</Application>
  <PresentationFormat>Niestandardowy</PresentationFormat>
  <Paragraphs>137</Paragraphs>
  <Slides>22</Slides>
  <Notes>22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</vt:lpstr>
      <vt:lpstr>Tahoma</vt:lpstr>
      <vt:lpstr>Wingdings</vt:lpstr>
      <vt:lpstr>Motyw pakietu Office</vt:lpstr>
      <vt:lpstr>CorelDRAW</vt:lpstr>
      <vt:lpstr>Fundusze Europejskie  dla Pomorza 2021-2027 </vt:lpstr>
      <vt:lpstr>Realizacja projektu = udział w komunikacji Funduszy Europejskich   Dokumenty na podstawie których wynikają obowiązki: </vt:lpstr>
      <vt:lpstr>Konsekwencje braku realizacji obowiązków.  </vt:lpstr>
      <vt:lpstr>Stawki pomniejszenia wartości dofinansowania </vt:lpstr>
      <vt:lpstr>Zasady i wymagania dotyczące promocji projektu</vt:lpstr>
      <vt:lpstr>Oznaczanie działań i dokumentów oraz materiałów</vt:lpstr>
      <vt:lpstr>Przykłady dokumentowania – dokumenty i materiały</vt:lpstr>
      <vt:lpstr>Naklejki</vt:lpstr>
      <vt:lpstr>Kiedy istnieje obowiązek tablicy informacyjnej - kryteria </vt:lpstr>
      <vt:lpstr>Tablica informacyjna w zależności od zakresu projektu</vt:lpstr>
      <vt:lpstr>Przykłady dokumentowania - tablice</vt:lpstr>
      <vt:lpstr>Kiedy istnieje obowiązek umieszczenia plakatu? </vt:lpstr>
      <vt:lpstr>Plakat lub elektroniczny wyświetlacz </vt:lpstr>
      <vt:lpstr>Umieszczenie informacji na oficjalnej stronie  i w mediach społecznościowych</vt:lpstr>
      <vt:lpstr>Opis projektu na stronie internetowej  i w mediach społecznościowych</vt:lpstr>
      <vt:lpstr>Przykłady dokumentowania - opis na stronie internetowej</vt:lpstr>
      <vt:lpstr>Przykłady dokumentowania - media społecznościowe</vt:lpstr>
      <vt:lpstr>Obowiązek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Obowiązki info-promo EFS+</dc:title>
  <dc:creator>Anna Bizub-jechna;J.Skibinska@pomorskie.eu</dc:creator>
  <cp:keywords>Promocja, informacja</cp:keywords>
  <cp:lastModifiedBy>Cygert Piotr</cp:lastModifiedBy>
  <cp:revision>447</cp:revision>
  <cp:lastPrinted>2024-06-26T07:40:30Z</cp:lastPrinted>
  <dcterms:created xsi:type="dcterms:W3CDTF">2022-06-22T09:40:44Z</dcterms:created>
  <dcterms:modified xsi:type="dcterms:W3CDTF">2025-10-13T12:35:48Z</dcterms:modified>
</cp:coreProperties>
</file>