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08" r:id="rId1"/>
  </p:sldMasterIdLst>
  <p:notesMasterIdLst>
    <p:notesMasterId r:id="rId61"/>
  </p:notesMasterIdLst>
  <p:sldIdLst>
    <p:sldId id="256" r:id="rId2"/>
    <p:sldId id="275" r:id="rId3"/>
    <p:sldId id="2856" r:id="rId4"/>
    <p:sldId id="555" r:id="rId5"/>
    <p:sldId id="320" r:id="rId6"/>
    <p:sldId id="438" r:id="rId7"/>
    <p:sldId id="439" r:id="rId8"/>
    <p:sldId id="559" r:id="rId9"/>
    <p:sldId id="558" r:id="rId10"/>
    <p:sldId id="341" r:id="rId11"/>
    <p:sldId id="345" r:id="rId12"/>
    <p:sldId id="343" r:id="rId13"/>
    <p:sldId id="294" r:id="rId14"/>
    <p:sldId id="548" r:id="rId15"/>
    <p:sldId id="505" r:id="rId16"/>
    <p:sldId id="340" r:id="rId17"/>
    <p:sldId id="428" r:id="rId18"/>
    <p:sldId id="437" r:id="rId19"/>
    <p:sldId id="429" r:id="rId20"/>
    <p:sldId id="490" r:id="rId21"/>
    <p:sldId id="530" r:id="rId22"/>
    <p:sldId id="560" r:id="rId23"/>
    <p:sldId id="562" r:id="rId24"/>
    <p:sldId id="563" r:id="rId25"/>
    <p:sldId id="561" r:id="rId26"/>
    <p:sldId id="471" r:id="rId27"/>
    <p:sldId id="542" r:id="rId28"/>
    <p:sldId id="564" r:id="rId29"/>
    <p:sldId id="544" r:id="rId30"/>
    <p:sldId id="470" r:id="rId31"/>
    <p:sldId id="473" r:id="rId32"/>
    <p:sldId id="443" r:id="rId33"/>
    <p:sldId id="287" r:id="rId34"/>
    <p:sldId id="2857" r:id="rId35"/>
    <p:sldId id="2858" r:id="rId36"/>
    <p:sldId id="2859" r:id="rId37"/>
    <p:sldId id="295" r:id="rId38"/>
    <p:sldId id="472" r:id="rId39"/>
    <p:sldId id="474" r:id="rId40"/>
    <p:sldId id="319" r:id="rId41"/>
    <p:sldId id="533" r:id="rId42"/>
    <p:sldId id="534" r:id="rId43"/>
    <p:sldId id="535" r:id="rId44"/>
    <p:sldId id="536" r:id="rId45"/>
    <p:sldId id="551" r:id="rId46"/>
    <p:sldId id="496" r:id="rId47"/>
    <p:sldId id="420" r:id="rId48"/>
    <p:sldId id="441" r:id="rId49"/>
    <p:sldId id="549" r:id="rId50"/>
    <p:sldId id="731" r:id="rId51"/>
    <p:sldId id="732" r:id="rId52"/>
    <p:sldId id="750" r:id="rId53"/>
    <p:sldId id="334" r:id="rId54"/>
    <p:sldId id="336" r:id="rId55"/>
    <p:sldId id="479" r:id="rId56"/>
    <p:sldId id="337" r:id="rId57"/>
    <p:sldId id="339" r:id="rId58"/>
    <p:sldId id="545" r:id="rId59"/>
    <p:sldId id="260" r:id="rId60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3D349AE7-0566-4E1A-9979-84CDEBAA0DFD}">
          <p14:sldIdLst>
            <p14:sldId id="256"/>
            <p14:sldId id="275"/>
            <p14:sldId id="2856"/>
            <p14:sldId id="555"/>
            <p14:sldId id="320"/>
            <p14:sldId id="438"/>
            <p14:sldId id="439"/>
            <p14:sldId id="559"/>
            <p14:sldId id="558"/>
            <p14:sldId id="341"/>
            <p14:sldId id="345"/>
            <p14:sldId id="343"/>
            <p14:sldId id="294"/>
            <p14:sldId id="548"/>
            <p14:sldId id="505"/>
            <p14:sldId id="340"/>
            <p14:sldId id="428"/>
            <p14:sldId id="437"/>
            <p14:sldId id="429"/>
            <p14:sldId id="490"/>
            <p14:sldId id="530"/>
            <p14:sldId id="560"/>
            <p14:sldId id="562"/>
            <p14:sldId id="563"/>
            <p14:sldId id="561"/>
            <p14:sldId id="471"/>
            <p14:sldId id="542"/>
            <p14:sldId id="564"/>
            <p14:sldId id="544"/>
            <p14:sldId id="470"/>
            <p14:sldId id="473"/>
            <p14:sldId id="443"/>
            <p14:sldId id="287"/>
            <p14:sldId id="2857"/>
            <p14:sldId id="2858"/>
            <p14:sldId id="2859"/>
            <p14:sldId id="295"/>
            <p14:sldId id="472"/>
            <p14:sldId id="474"/>
            <p14:sldId id="319"/>
            <p14:sldId id="533"/>
            <p14:sldId id="534"/>
            <p14:sldId id="535"/>
            <p14:sldId id="536"/>
            <p14:sldId id="551"/>
            <p14:sldId id="496"/>
            <p14:sldId id="420"/>
            <p14:sldId id="441"/>
            <p14:sldId id="549"/>
            <p14:sldId id="731"/>
            <p14:sldId id="732"/>
            <p14:sldId id="750"/>
            <p14:sldId id="334"/>
            <p14:sldId id="336"/>
            <p14:sldId id="479"/>
            <p14:sldId id="337"/>
            <p14:sldId id="339"/>
            <p14:sldId id="545"/>
            <p14:sldId id="26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381" userDrawn="1">
          <p15:clr>
            <a:srgbClr val="A4A3A4"/>
          </p15:clr>
        </p15:guide>
        <p15:guide id="2" pos="33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lenik Agnieszka" initials="PA" lastIdx="1" clrIdx="0">
    <p:extLst>
      <p:ext uri="{19B8F6BF-5375-455C-9EA6-DF929625EA0E}">
        <p15:presenceInfo xmlns:p15="http://schemas.microsoft.com/office/powerpoint/2012/main" userId="S::Agnieszka.Palenik@mfipr.gov.pl::6a0c958d-6557-4bbd-8aa6-03360055b1e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57CF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0A15C55-8517-42AA-B614-E9B94910E393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 pośredni 2 — Ak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7" autoAdjust="0"/>
    <p:restoredTop sz="86373" autoAdjust="0"/>
  </p:normalViewPr>
  <p:slideViewPr>
    <p:cSldViewPr showGuides="1">
      <p:cViewPr varScale="1">
        <p:scale>
          <a:sx n="64" d="100"/>
          <a:sy n="64" d="100"/>
        </p:scale>
        <p:origin x="1622" y="62"/>
      </p:cViewPr>
      <p:guideLst>
        <p:guide orient="horz" pos="2381"/>
        <p:guide pos="3368"/>
      </p:guideLst>
    </p:cSldViewPr>
  </p:slideViewPr>
  <p:outlineViewPr>
    <p:cViewPr>
      <p:scale>
        <a:sx n="33" d="100"/>
        <a:sy n="33" d="100"/>
      </p:scale>
      <p:origin x="0" y="-46987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4" d="100"/>
          <a:sy n="84" d="100"/>
        </p:scale>
        <p:origin x="382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C4E963-26D2-4828-B655-B5A75BDF586C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839D0DD1-DDA0-4D67-B603-161AE9704FE7}">
      <dgm:prSet phldrT="[Tekst]"/>
      <dgm:spPr>
        <a:solidFill>
          <a:schemeClr val="accent2">
            <a:lumMod val="25000"/>
          </a:schemeClr>
        </a:solidFill>
      </dgm:spPr>
      <dgm:t>
        <a:bodyPr/>
        <a:lstStyle/>
        <a:p>
          <a:pPr algn="l"/>
          <a:r>
            <a:rPr lang="pl-PL" dirty="0"/>
            <a:t>Bariery – diagnoza</a:t>
          </a:r>
        </a:p>
      </dgm:t>
    </dgm:pt>
    <dgm:pt modelId="{54D367CD-2395-46D9-91AF-7DFD0C0802DB}" type="parTrans" cxnId="{1132FE88-CC3D-42C7-AF36-5A333062E97E}">
      <dgm:prSet/>
      <dgm:spPr/>
      <dgm:t>
        <a:bodyPr/>
        <a:lstStyle/>
        <a:p>
          <a:endParaRPr lang="pl-PL"/>
        </a:p>
      </dgm:t>
    </dgm:pt>
    <dgm:pt modelId="{312466E3-07BD-499C-B5A4-E2D55DFD8581}" type="sibTrans" cxnId="{1132FE88-CC3D-42C7-AF36-5A333062E97E}">
      <dgm:prSet/>
      <dgm:spPr/>
      <dgm:t>
        <a:bodyPr/>
        <a:lstStyle/>
        <a:p>
          <a:endParaRPr lang="pl-PL"/>
        </a:p>
      </dgm:t>
    </dgm:pt>
    <dgm:pt modelId="{FCBBDAEC-0CF3-4017-8220-1F0CDBA08C56}">
      <dgm:prSet phldrT="[Tekst]"/>
      <dgm:spPr>
        <a:solidFill>
          <a:schemeClr val="accent2">
            <a:lumMod val="25000"/>
          </a:schemeClr>
        </a:solidFill>
      </dgm:spPr>
      <dgm:t>
        <a:bodyPr/>
        <a:lstStyle/>
        <a:p>
          <a:pPr algn="l"/>
          <a:r>
            <a:rPr lang="pl-PL" dirty="0"/>
            <a:t>Działania – zadania</a:t>
          </a:r>
        </a:p>
      </dgm:t>
    </dgm:pt>
    <dgm:pt modelId="{A23D877A-8215-4963-98AA-9058B7490976}" type="parTrans" cxnId="{A2A07396-45D5-4AEF-A3AD-D714BE550224}">
      <dgm:prSet/>
      <dgm:spPr/>
      <dgm:t>
        <a:bodyPr/>
        <a:lstStyle/>
        <a:p>
          <a:endParaRPr lang="pl-PL"/>
        </a:p>
      </dgm:t>
    </dgm:pt>
    <dgm:pt modelId="{AC628985-03D1-4D67-8D7F-15B7E90DC770}" type="sibTrans" cxnId="{A2A07396-45D5-4AEF-A3AD-D714BE550224}">
      <dgm:prSet/>
      <dgm:spPr/>
      <dgm:t>
        <a:bodyPr/>
        <a:lstStyle/>
        <a:p>
          <a:endParaRPr lang="pl-PL"/>
        </a:p>
      </dgm:t>
    </dgm:pt>
    <dgm:pt modelId="{C3EA2A3C-45B5-4EF8-B176-4E12030FC6E8}">
      <dgm:prSet phldrT="[Tekst]"/>
      <dgm:spPr>
        <a:solidFill>
          <a:schemeClr val="accent2">
            <a:lumMod val="25000"/>
          </a:schemeClr>
        </a:solidFill>
      </dgm:spPr>
      <dgm:t>
        <a:bodyPr/>
        <a:lstStyle/>
        <a:p>
          <a:pPr algn="l"/>
          <a:r>
            <a:rPr lang="pl-PL" dirty="0"/>
            <a:t>Wskaźniki </a:t>
          </a:r>
        </a:p>
      </dgm:t>
    </dgm:pt>
    <dgm:pt modelId="{98814A6B-3141-4F5B-987A-8534193CFCEE}" type="parTrans" cxnId="{7D2FA254-3115-4E18-842A-4FA0D6ADF51F}">
      <dgm:prSet/>
      <dgm:spPr/>
      <dgm:t>
        <a:bodyPr/>
        <a:lstStyle/>
        <a:p>
          <a:endParaRPr lang="pl-PL"/>
        </a:p>
      </dgm:t>
    </dgm:pt>
    <dgm:pt modelId="{F5781852-67B0-47F3-B131-13E347D8A744}" type="sibTrans" cxnId="{7D2FA254-3115-4E18-842A-4FA0D6ADF51F}">
      <dgm:prSet/>
      <dgm:spPr/>
      <dgm:t>
        <a:bodyPr/>
        <a:lstStyle/>
        <a:p>
          <a:endParaRPr lang="pl-PL"/>
        </a:p>
      </dgm:t>
    </dgm:pt>
    <dgm:pt modelId="{63E635C2-8B4B-49A2-BC82-F16BB7F3AAC2}">
      <dgm:prSet phldrT="[Tekst]"/>
      <dgm:spPr>
        <a:solidFill>
          <a:schemeClr val="accent2">
            <a:lumMod val="25000"/>
          </a:schemeClr>
        </a:solidFill>
      </dgm:spPr>
      <dgm:t>
        <a:bodyPr/>
        <a:lstStyle/>
        <a:p>
          <a:pPr algn="l"/>
          <a:r>
            <a:rPr lang="pl-PL" dirty="0"/>
            <a:t>Budżet wrażliwy </a:t>
          </a:r>
          <a:br>
            <a:rPr lang="pl-PL" dirty="0"/>
          </a:br>
          <a:r>
            <a:rPr lang="pl-PL" dirty="0"/>
            <a:t>na płeć</a:t>
          </a:r>
        </a:p>
      </dgm:t>
    </dgm:pt>
    <dgm:pt modelId="{632C4089-C91D-4F3B-B25A-B24E9930F915}" type="parTrans" cxnId="{1C718459-861D-4C86-80FE-667E84579F42}">
      <dgm:prSet/>
      <dgm:spPr/>
      <dgm:t>
        <a:bodyPr/>
        <a:lstStyle/>
        <a:p>
          <a:endParaRPr lang="pl-PL"/>
        </a:p>
      </dgm:t>
    </dgm:pt>
    <dgm:pt modelId="{A96130C5-12DE-4449-B3D0-34F2B8828DE4}" type="sibTrans" cxnId="{1C718459-861D-4C86-80FE-667E84579F42}">
      <dgm:prSet/>
      <dgm:spPr/>
      <dgm:t>
        <a:bodyPr/>
        <a:lstStyle/>
        <a:p>
          <a:endParaRPr lang="pl-PL"/>
        </a:p>
      </dgm:t>
    </dgm:pt>
    <dgm:pt modelId="{CFC31B3C-7E8C-4CD5-AB84-4EE29561E868}" type="pres">
      <dgm:prSet presAssocID="{CBC4E963-26D2-4828-B655-B5A75BDF586C}" presName="Name0" presStyleCnt="0">
        <dgm:presLayoutVars>
          <dgm:dir/>
          <dgm:animLvl val="lvl"/>
          <dgm:resizeHandles val="exact"/>
        </dgm:presLayoutVars>
      </dgm:prSet>
      <dgm:spPr/>
    </dgm:pt>
    <dgm:pt modelId="{3964232A-D46A-48C0-A439-CC8B8859FE22}" type="pres">
      <dgm:prSet presAssocID="{839D0DD1-DDA0-4D67-B603-161AE9704FE7}" presName="parTxOnly" presStyleLbl="node1" presStyleIdx="0" presStyleCnt="4">
        <dgm:presLayoutVars>
          <dgm:chMax val="0"/>
          <dgm:chPref val="0"/>
          <dgm:bulletEnabled val="1"/>
        </dgm:presLayoutVars>
      </dgm:prSet>
      <dgm:spPr>
        <a:prstGeom prst="homePlate">
          <a:avLst/>
        </a:prstGeom>
      </dgm:spPr>
    </dgm:pt>
    <dgm:pt modelId="{916105C0-2960-421F-B905-30B8CCD20137}" type="pres">
      <dgm:prSet presAssocID="{312466E3-07BD-499C-B5A4-E2D55DFD8581}" presName="parTxOnlySpace" presStyleCnt="0"/>
      <dgm:spPr/>
    </dgm:pt>
    <dgm:pt modelId="{8490975C-C6D6-4DC7-8EBA-7BF28DF91074}" type="pres">
      <dgm:prSet presAssocID="{FCBBDAEC-0CF3-4017-8220-1F0CDBA08C56}" presName="parTxOnly" presStyleLbl="node1" presStyleIdx="1" presStyleCnt="4">
        <dgm:presLayoutVars>
          <dgm:chMax val="0"/>
          <dgm:chPref val="0"/>
          <dgm:bulletEnabled val="1"/>
        </dgm:presLayoutVars>
      </dgm:prSet>
      <dgm:spPr>
        <a:prstGeom prst="homePlate">
          <a:avLst/>
        </a:prstGeom>
      </dgm:spPr>
    </dgm:pt>
    <dgm:pt modelId="{F143B2E2-A7BC-485E-934B-32E0D7B2DC5B}" type="pres">
      <dgm:prSet presAssocID="{AC628985-03D1-4D67-8D7F-15B7E90DC770}" presName="parTxOnlySpace" presStyleCnt="0"/>
      <dgm:spPr/>
    </dgm:pt>
    <dgm:pt modelId="{2AAF2294-255D-4AE9-8245-FB1BDE42D3F2}" type="pres">
      <dgm:prSet presAssocID="{C3EA2A3C-45B5-4EF8-B176-4E12030FC6E8}" presName="parTxOnly" presStyleLbl="node1" presStyleIdx="2" presStyleCnt="4">
        <dgm:presLayoutVars>
          <dgm:chMax val="0"/>
          <dgm:chPref val="0"/>
          <dgm:bulletEnabled val="1"/>
        </dgm:presLayoutVars>
      </dgm:prSet>
      <dgm:spPr>
        <a:prstGeom prst="homePlate">
          <a:avLst/>
        </a:prstGeom>
      </dgm:spPr>
    </dgm:pt>
    <dgm:pt modelId="{109B5D66-49D9-465C-A010-8470C2BCBEEE}" type="pres">
      <dgm:prSet presAssocID="{F5781852-67B0-47F3-B131-13E347D8A744}" presName="parTxOnlySpace" presStyleCnt="0"/>
      <dgm:spPr/>
    </dgm:pt>
    <dgm:pt modelId="{1189EED9-0451-4B97-9F56-A540E3C058E9}" type="pres">
      <dgm:prSet presAssocID="{63E635C2-8B4B-49A2-BC82-F16BB7F3AAC2}" presName="parTxOnly" presStyleLbl="node1" presStyleIdx="3" presStyleCnt="4">
        <dgm:presLayoutVars>
          <dgm:chMax val="0"/>
          <dgm:chPref val="0"/>
          <dgm:bulletEnabled val="1"/>
        </dgm:presLayoutVars>
      </dgm:prSet>
      <dgm:spPr>
        <a:prstGeom prst="homePlate">
          <a:avLst/>
        </a:prstGeom>
      </dgm:spPr>
    </dgm:pt>
  </dgm:ptLst>
  <dgm:cxnLst>
    <dgm:cxn modelId="{F6076904-51C3-442C-B3A3-514E53646BBD}" type="presOf" srcId="{839D0DD1-DDA0-4D67-B603-161AE9704FE7}" destId="{3964232A-D46A-48C0-A439-CC8B8859FE22}" srcOrd="0" destOrd="0" presId="urn:microsoft.com/office/officeart/2005/8/layout/chevron1"/>
    <dgm:cxn modelId="{2B6B6F49-90CF-408F-96CA-D3C4ED632FD8}" type="presOf" srcId="{C3EA2A3C-45B5-4EF8-B176-4E12030FC6E8}" destId="{2AAF2294-255D-4AE9-8245-FB1BDE42D3F2}" srcOrd="0" destOrd="0" presId="urn:microsoft.com/office/officeart/2005/8/layout/chevron1"/>
    <dgm:cxn modelId="{52124650-DD1F-4E2D-90A5-A3DCED77816A}" type="presOf" srcId="{FCBBDAEC-0CF3-4017-8220-1F0CDBA08C56}" destId="{8490975C-C6D6-4DC7-8EBA-7BF28DF91074}" srcOrd="0" destOrd="0" presId="urn:microsoft.com/office/officeart/2005/8/layout/chevron1"/>
    <dgm:cxn modelId="{7D2FA254-3115-4E18-842A-4FA0D6ADF51F}" srcId="{CBC4E963-26D2-4828-B655-B5A75BDF586C}" destId="{C3EA2A3C-45B5-4EF8-B176-4E12030FC6E8}" srcOrd="2" destOrd="0" parTransId="{98814A6B-3141-4F5B-987A-8534193CFCEE}" sibTransId="{F5781852-67B0-47F3-B131-13E347D8A744}"/>
    <dgm:cxn modelId="{1C718459-861D-4C86-80FE-667E84579F42}" srcId="{CBC4E963-26D2-4828-B655-B5A75BDF586C}" destId="{63E635C2-8B4B-49A2-BC82-F16BB7F3AAC2}" srcOrd="3" destOrd="0" parTransId="{632C4089-C91D-4F3B-B25A-B24E9930F915}" sibTransId="{A96130C5-12DE-4449-B3D0-34F2B8828DE4}"/>
    <dgm:cxn modelId="{1132FE88-CC3D-42C7-AF36-5A333062E97E}" srcId="{CBC4E963-26D2-4828-B655-B5A75BDF586C}" destId="{839D0DD1-DDA0-4D67-B603-161AE9704FE7}" srcOrd="0" destOrd="0" parTransId="{54D367CD-2395-46D9-91AF-7DFD0C0802DB}" sibTransId="{312466E3-07BD-499C-B5A4-E2D55DFD8581}"/>
    <dgm:cxn modelId="{A99DC893-B9E5-4B90-83B9-CCCBD706A048}" type="presOf" srcId="{CBC4E963-26D2-4828-B655-B5A75BDF586C}" destId="{CFC31B3C-7E8C-4CD5-AB84-4EE29561E868}" srcOrd="0" destOrd="0" presId="urn:microsoft.com/office/officeart/2005/8/layout/chevron1"/>
    <dgm:cxn modelId="{A2A07396-45D5-4AEF-A3AD-D714BE550224}" srcId="{CBC4E963-26D2-4828-B655-B5A75BDF586C}" destId="{FCBBDAEC-0CF3-4017-8220-1F0CDBA08C56}" srcOrd="1" destOrd="0" parTransId="{A23D877A-8215-4963-98AA-9058B7490976}" sibTransId="{AC628985-03D1-4D67-8D7F-15B7E90DC770}"/>
    <dgm:cxn modelId="{C5C687E5-D6DD-4BA8-A87D-DA37AE31FCCB}" type="presOf" srcId="{63E635C2-8B4B-49A2-BC82-F16BB7F3AAC2}" destId="{1189EED9-0451-4B97-9F56-A540E3C058E9}" srcOrd="0" destOrd="0" presId="urn:microsoft.com/office/officeart/2005/8/layout/chevron1"/>
    <dgm:cxn modelId="{86160210-7EAB-4666-870B-8F69C3559FEC}" type="presParOf" srcId="{CFC31B3C-7E8C-4CD5-AB84-4EE29561E868}" destId="{3964232A-D46A-48C0-A439-CC8B8859FE22}" srcOrd="0" destOrd="0" presId="urn:microsoft.com/office/officeart/2005/8/layout/chevron1"/>
    <dgm:cxn modelId="{11234EA6-66E4-4921-8DE1-608ED535C0E6}" type="presParOf" srcId="{CFC31B3C-7E8C-4CD5-AB84-4EE29561E868}" destId="{916105C0-2960-421F-B905-30B8CCD20137}" srcOrd="1" destOrd="0" presId="urn:microsoft.com/office/officeart/2005/8/layout/chevron1"/>
    <dgm:cxn modelId="{934CF247-96E1-4D44-A69F-C8AD06F8E69C}" type="presParOf" srcId="{CFC31B3C-7E8C-4CD5-AB84-4EE29561E868}" destId="{8490975C-C6D6-4DC7-8EBA-7BF28DF91074}" srcOrd="2" destOrd="0" presId="urn:microsoft.com/office/officeart/2005/8/layout/chevron1"/>
    <dgm:cxn modelId="{E32E9F64-63E0-48B3-A9C3-4FE29FB91937}" type="presParOf" srcId="{CFC31B3C-7E8C-4CD5-AB84-4EE29561E868}" destId="{F143B2E2-A7BC-485E-934B-32E0D7B2DC5B}" srcOrd="3" destOrd="0" presId="urn:microsoft.com/office/officeart/2005/8/layout/chevron1"/>
    <dgm:cxn modelId="{1AB24B55-B488-44B7-BDD5-A4BC8C736D1E}" type="presParOf" srcId="{CFC31B3C-7E8C-4CD5-AB84-4EE29561E868}" destId="{2AAF2294-255D-4AE9-8245-FB1BDE42D3F2}" srcOrd="4" destOrd="0" presId="urn:microsoft.com/office/officeart/2005/8/layout/chevron1"/>
    <dgm:cxn modelId="{974587C9-0B2A-4F33-8D59-3F5834639CE6}" type="presParOf" srcId="{CFC31B3C-7E8C-4CD5-AB84-4EE29561E868}" destId="{109B5D66-49D9-465C-A010-8470C2BCBEEE}" srcOrd="5" destOrd="0" presId="urn:microsoft.com/office/officeart/2005/8/layout/chevron1"/>
    <dgm:cxn modelId="{09D27211-B847-4F75-8A6E-18C1E76BE71B}" type="presParOf" srcId="{CFC31B3C-7E8C-4CD5-AB84-4EE29561E868}" destId="{1189EED9-0451-4B97-9F56-A540E3C058E9}" srcOrd="6" destOrd="0" presId="urn:microsoft.com/office/officeart/2005/8/layout/chevron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64232A-D46A-48C0-A439-CC8B8859FE22}">
      <dsp:nvSpPr>
        <dsp:cNvPr id="0" name=""/>
        <dsp:cNvSpPr/>
      </dsp:nvSpPr>
      <dsp:spPr>
        <a:xfrm>
          <a:off x="4851" y="514702"/>
          <a:ext cx="2823985" cy="1129594"/>
        </a:xfrm>
        <a:prstGeom prst="homePlate">
          <a:avLst/>
        </a:prstGeom>
        <a:solidFill>
          <a:schemeClr val="accent2">
            <a:lumMod val="2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800" kern="1200" dirty="0"/>
            <a:t>Bariery – diagnoza</a:t>
          </a:r>
        </a:p>
      </dsp:txBody>
      <dsp:txXfrm>
        <a:off x="4851" y="514702"/>
        <a:ext cx="2541587" cy="1129594"/>
      </dsp:txXfrm>
    </dsp:sp>
    <dsp:sp modelId="{8490975C-C6D6-4DC7-8EBA-7BF28DF91074}">
      <dsp:nvSpPr>
        <dsp:cNvPr id="0" name=""/>
        <dsp:cNvSpPr/>
      </dsp:nvSpPr>
      <dsp:spPr>
        <a:xfrm>
          <a:off x="2546438" y="514702"/>
          <a:ext cx="2823985" cy="1129594"/>
        </a:xfrm>
        <a:prstGeom prst="homePlate">
          <a:avLst/>
        </a:prstGeom>
        <a:solidFill>
          <a:schemeClr val="accent2">
            <a:lumMod val="2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800" kern="1200" dirty="0"/>
            <a:t>Działania – zadania</a:t>
          </a:r>
        </a:p>
      </dsp:txBody>
      <dsp:txXfrm>
        <a:off x="2546438" y="514702"/>
        <a:ext cx="2541587" cy="1129594"/>
      </dsp:txXfrm>
    </dsp:sp>
    <dsp:sp modelId="{2AAF2294-255D-4AE9-8245-FB1BDE42D3F2}">
      <dsp:nvSpPr>
        <dsp:cNvPr id="0" name=""/>
        <dsp:cNvSpPr/>
      </dsp:nvSpPr>
      <dsp:spPr>
        <a:xfrm>
          <a:off x="5088025" y="514702"/>
          <a:ext cx="2823985" cy="1129594"/>
        </a:xfrm>
        <a:prstGeom prst="homePlate">
          <a:avLst/>
        </a:prstGeom>
        <a:solidFill>
          <a:schemeClr val="accent2">
            <a:lumMod val="2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800" kern="1200" dirty="0"/>
            <a:t>Wskaźniki </a:t>
          </a:r>
        </a:p>
      </dsp:txBody>
      <dsp:txXfrm>
        <a:off x="5088025" y="514702"/>
        <a:ext cx="2541587" cy="1129594"/>
      </dsp:txXfrm>
    </dsp:sp>
    <dsp:sp modelId="{1189EED9-0451-4B97-9F56-A540E3C058E9}">
      <dsp:nvSpPr>
        <dsp:cNvPr id="0" name=""/>
        <dsp:cNvSpPr/>
      </dsp:nvSpPr>
      <dsp:spPr>
        <a:xfrm>
          <a:off x="7629612" y="514702"/>
          <a:ext cx="2823985" cy="1129594"/>
        </a:xfrm>
        <a:prstGeom prst="homePlate">
          <a:avLst/>
        </a:prstGeom>
        <a:solidFill>
          <a:schemeClr val="accent2">
            <a:lumMod val="2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800" kern="1200" dirty="0"/>
            <a:t>Budżet wrażliwy </a:t>
          </a:r>
          <a:br>
            <a:rPr lang="pl-PL" sz="2800" kern="1200" dirty="0"/>
          </a:br>
          <a:r>
            <a:rPr lang="pl-PL" sz="2800" kern="1200" dirty="0"/>
            <a:t>na płeć</a:t>
          </a:r>
        </a:p>
      </dsp:txBody>
      <dsp:txXfrm>
        <a:off x="7629612" y="514702"/>
        <a:ext cx="2541587" cy="11295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EEFF2B-0721-7148-92D1-1650B5B78E9F}" type="datetimeFigureOut">
              <a:rPr lang="pl-PL" smtClean="0"/>
              <a:t>13.10.2025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2B4DB-5212-AD42-B2C1-BD19AC94D45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92773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82786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190585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29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587108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31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6970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9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9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1026613" y="1973818"/>
            <a:ext cx="8639675" cy="4326381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5877" y="3059113"/>
            <a:ext cx="7920115" cy="1107677"/>
          </a:xfrm>
        </p:spPr>
        <p:txBody>
          <a:bodyPr anchor="t" anchorCtr="0">
            <a:normAutofit/>
          </a:bodyPr>
          <a:lstStyle>
            <a:lvl1pPr algn="l">
              <a:lnSpc>
                <a:spcPts val="4000"/>
              </a:lnSpc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5888" y="4861794"/>
            <a:ext cx="7920037" cy="1080000"/>
          </a:xfrm>
        </p:spPr>
        <p:txBody>
          <a:bodyPr>
            <a:normAutofit/>
          </a:bodyPr>
          <a:lstStyle>
            <a:lvl1pPr marL="0" indent="0" algn="l">
              <a:lnSpc>
                <a:spcPts val="3500"/>
              </a:lnSpc>
              <a:buNone/>
              <a:defRPr sz="2800" b="1">
                <a:solidFill>
                  <a:schemeClr val="tx2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5356" y="540402"/>
            <a:ext cx="1799844" cy="349114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D2A3D249-6366-4532-95C2-9DDC07D17B44}" type="datetime1">
              <a:rPr lang="pl-PL" smtClean="0"/>
              <a:t>13.10.2025</a:t>
            </a:fld>
            <a:endParaRPr lang="pl-PL" dirty="0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</a:extLst>
          </p:cNvPr>
          <p:cNvSpPr/>
          <p:nvPr userDrawn="1"/>
        </p:nvSpPr>
        <p:spPr>
          <a:xfrm>
            <a:off x="1" y="0"/>
            <a:ext cx="4986337" cy="26939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Obraz 12" descr="Obraz zawierający tekst&#10;&#10;Opis wygenerowany automatyczn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760" y="1973818"/>
            <a:ext cx="3959225" cy="720090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2B41AD81-079D-B212-C8B7-9A9D3BEE517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32" y="540402"/>
            <a:ext cx="1080000" cy="1080000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0A433181-6EED-44B3-4822-4AF9E6BA906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788" y="540402"/>
            <a:ext cx="1080000" cy="1080000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276322E5-6025-7EA2-67FB-9F57E921005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944" y="540402"/>
            <a:ext cx="1080000" cy="1080000"/>
          </a:xfrm>
          <a:prstGeom prst="rect">
            <a:avLst/>
          </a:prstGeom>
        </p:spPr>
      </p:pic>
      <p:pic>
        <p:nvPicPr>
          <p:cNvPr id="12" name="Obraz 11" descr="Logo rocznicowe: 25 lat Samorządu Województwa Pomorskiego.">
            <a:extLst>
              <a:ext uri="{FF2B5EF4-FFF2-40B4-BE49-F238E27FC236}">
                <a16:creationId xmlns:a16="http://schemas.microsoft.com/office/drawing/2014/main" id="{EA3EF631-4EC4-4DF9-9F29-F25B4C6AE2E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094" y="460525"/>
            <a:ext cx="2406403" cy="1171024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3FDB76B9-FC6C-44C1-A4FF-DBB958B8D7F5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33" y="6444133"/>
            <a:ext cx="8855261" cy="828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767286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pos="193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końc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>
            <a:extLst>
              <a:ext uri="{FF2B5EF4-FFF2-40B4-BE49-F238E27FC236}">
                <a16:creationId xmlns:a16="http://schemas.microsoft.com/office/drawing/2014/main" id="{0A228201-59AA-470F-B779-D4FECA3DF1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33757" y="1975274"/>
            <a:ext cx="8640763" cy="4321274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C7D00171-EF30-4814-B375-246769FD4B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71333"/>
            <a:ext cx="4986337" cy="26939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1" name="Obraz 10" descr="Tekst Fundusze Europejskie">
            <a:extLst>
              <a:ext uri="{FF2B5EF4-FFF2-40B4-BE49-F238E27FC236}">
                <a16:creationId xmlns:a16="http://schemas.microsoft.com/office/drawing/2014/main" id="{2ABF63AC-8150-4C02-BE62-EBE0A03986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25" y="1983572"/>
            <a:ext cx="3959225" cy="72009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1629EBDD-5340-4285-A47D-77B29466EF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85848" y="3411613"/>
            <a:ext cx="7920115" cy="1087764"/>
          </a:xfrm>
        </p:spPr>
        <p:txBody>
          <a:bodyPr anchor="t" anchorCtr="0">
            <a:normAutofit/>
          </a:bodyPr>
          <a:lstStyle>
            <a:lvl1pPr algn="ctr">
              <a:lnSpc>
                <a:spcPts val="4000"/>
              </a:lnSpc>
              <a:defRPr sz="3600">
                <a:latin typeface="+mn-lt"/>
              </a:defRPr>
            </a:lvl1pPr>
          </a:lstStyle>
          <a:p>
            <a:br>
              <a:rPr lang="pl-PL" dirty="0"/>
            </a:br>
            <a:endParaRPr lang="en-US" dirty="0"/>
          </a:p>
        </p:txBody>
      </p:sp>
      <p:pic>
        <p:nvPicPr>
          <p:cNvPr id="16" name="Obraz 15">
            <a:extLst>
              <a:ext uri="{FF2B5EF4-FFF2-40B4-BE49-F238E27FC236}">
                <a16:creationId xmlns:a16="http://schemas.microsoft.com/office/drawing/2014/main" id="{E2649279-68AC-4F54-A880-75A79D7385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57" y="1244366"/>
            <a:ext cx="381000" cy="381000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1C169691-7357-4DDF-8437-CEB5E8C727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250" y="545866"/>
            <a:ext cx="381000" cy="381000"/>
          </a:xfrm>
          <a:prstGeom prst="rect">
            <a:avLst/>
          </a:prstGeom>
        </p:spPr>
      </p:pic>
      <p:pic>
        <p:nvPicPr>
          <p:cNvPr id="18" name="Obraz 17">
            <a:extLst>
              <a:ext uri="{FF2B5EF4-FFF2-40B4-BE49-F238E27FC236}">
                <a16:creationId xmlns:a16="http://schemas.microsoft.com/office/drawing/2014/main" id="{69B9B22B-67E4-4504-8A58-6D72DCD7A2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511" y="1244366"/>
            <a:ext cx="381000" cy="381000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0BC155C9-2974-4950-B840-0E7ABDF714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786" y="538288"/>
            <a:ext cx="381000" cy="381000"/>
          </a:xfrm>
          <a:prstGeom prst="rect">
            <a:avLst/>
          </a:prstGeom>
        </p:spPr>
      </p:pic>
      <p:pic>
        <p:nvPicPr>
          <p:cNvPr id="20" name="Obraz 19">
            <a:extLst>
              <a:ext uri="{FF2B5EF4-FFF2-40B4-BE49-F238E27FC236}">
                <a16:creationId xmlns:a16="http://schemas.microsoft.com/office/drawing/2014/main" id="{C1C9A51C-3E9A-43B3-865C-E0B79CE15E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25" y="545866"/>
            <a:ext cx="381000" cy="381000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AE3D26F0-CB23-476D-84AC-833FF58353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293" y="1254829"/>
            <a:ext cx="381000" cy="381000"/>
          </a:xfrm>
          <a:prstGeom prst="rect">
            <a:avLst/>
          </a:prstGeom>
        </p:spPr>
      </p:pic>
      <p:pic>
        <p:nvPicPr>
          <p:cNvPr id="22" name="Obraz 21">
            <a:extLst>
              <a:ext uri="{FF2B5EF4-FFF2-40B4-BE49-F238E27FC236}">
                <a16:creationId xmlns:a16="http://schemas.microsoft.com/office/drawing/2014/main" id="{02C74DC5-C335-4B67-9BCD-34D60F57C6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543567"/>
            <a:ext cx="381000" cy="381000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0F174CC1-CE15-4868-A9EE-2844EB32D5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018" y="535269"/>
            <a:ext cx="381000" cy="381000"/>
          </a:xfrm>
          <a:prstGeom prst="rect">
            <a:avLst/>
          </a:prstGeom>
        </p:spPr>
      </p:pic>
      <p:pic>
        <p:nvPicPr>
          <p:cNvPr id="24" name="Obraz 23">
            <a:extLst>
              <a:ext uri="{FF2B5EF4-FFF2-40B4-BE49-F238E27FC236}">
                <a16:creationId xmlns:a16="http://schemas.microsoft.com/office/drawing/2014/main" id="{580C7992-BAEE-4176-9AF5-42DA24B759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256" y="531095"/>
            <a:ext cx="381000" cy="381000"/>
          </a:xfrm>
          <a:prstGeom prst="rect">
            <a:avLst/>
          </a:prstGeom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id="{BA86516E-B5E1-4DB3-981D-6523926A2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802" y="1251987"/>
            <a:ext cx="381000" cy="381000"/>
          </a:xfrm>
          <a:prstGeom prst="rect">
            <a:avLst/>
          </a:prstGeom>
        </p:spPr>
      </p:pic>
      <p:pic>
        <p:nvPicPr>
          <p:cNvPr id="26" name="Obraz 25">
            <a:extLst>
              <a:ext uri="{FF2B5EF4-FFF2-40B4-BE49-F238E27FC236}">
                <a16:creationId xmlns:a16="http://schemas.microsoft.com/office/drawing/2014/main" id="{709B0195-39FE-4DB2-9F58-C6258A41F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613" y="1250549"/>
            <a:ext cx="381000" cy="381000"/>
          </a:xfrm>
          <a:prstGeom prst="rect">
            <a:avLst/>
          </a:prstGeom>
        </p:spPr>
      </p:pic>
      <p:pic>
        <p:nvPicPr>
          <p:cNvPr id="27" name="Obraz 26">
            <a:extLst>
              <a:ext uri="{FF2B5EF4-FFF2-40B4-BE49-F238E27FC236}">
                <a16:creationId xmlns:a16="http://schemas.microsoft.com/office/drawing/2014/main" id="{06B4110B-C953-4485-B94D-302AD469C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1250549"/>
            <a:ext cx="381000" cy="381000"/>
          </a:xfrm>
          <a:prstGeom prst="rect">
            <a:avLst/>
          </a:prstGeom>
        </p:spPr>
      </p:pic>
      <p:pic>
        <p:nvPicPr>
          <p:cNvPr id="28" name="Obraz 27" descr="Ciąg 4 logotypów: Fundusze Europejskie dla Pomorza, Rzeczpospolita Polska, Dofinansowane przez Unię Europejską, Urząd Marszałkowski Województwa Pomorskiego ">
            <a:extLst>
              <a:ext uri="{FF2B5EF4-FFF2-40B4-BE49-F238E27FC236}">
                <a16:creationId xmlns:a16="http://schemas.microsoft.com/office/drawing/2014/main" id="{7E3F8DBC-0D86-4A87-B80E-1209AC8C45A4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33" y="6444133"/>
            <a:ext cx="8855261" cy="828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084700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kst i 1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819" y="345258"/>
            <a:ext cx="8640381" cy="1080001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37994" y="1475581"/>
            <a:ext cx="4320480" cy="5328592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74CE953C-0D1D-449C-A99B-D805C859EC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61330" y="1475581"/>
            <a:ext cx="5688632" cy="5544256"/>
          </a:xfrm>
        </p:spPr>
        <p:txBody>
          <a:bodyPr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10790702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 + 1 ra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4671" y="323457"/>
            <a:ext cx="8640381" cy="1080001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77354" y="1861341"/>
            <a:ext cx="9937104" cy="4942835"/>
          </a:xfrm>
        </p:spPr>
        <p:txBody>
          <a:bodyPr>
            <a:normAutofit/>
          </a:bodyPr>
          <a:lstStyle>
            <a:lvl1pPr marL="457174" indent="-457174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5914" indent="-25197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745425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ajd - tytuł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5715" y="359838"/>
            <a:ext cx="8640381" cy="68369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361" y="1403552"/>
            <a:ext cx="3816425" cy="4032469"/>
          </a:xfrm>
        </p:spPr>
        <p:txBody>
          <a:bodyPr>
            <a:normAutofit/>
          </a:bodyPr>
          <a:lstStyle>
            <a:lvl1pPr marL="251986" indent="-251986">
              <a:lnSpc>
                <a:spcPct val="114000"/>
              </a:lnSpc>
              <a:spcBef>
                <a:spcPts val="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§"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5957" indent="-251986">
              <a:lnSpc>
                <a:spcPct val="114000"/>
              </a:lnSpc>
              <a:spcBef>
                <a:spcPts val="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§"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9929" indent="-251986">
              <a:lnSpc>
                <a:spcPct val="114000"/>
              </a:lnSpc>
              <a:spcBef>
                <a:spcPts val="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§"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215A863-4EA2-439D-BA74-27D69C9343D8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714113" y="1426170"/>
            <a:ext cx="3816425" cy="4032469"/>
          </a:xfrm>
        </p:spPr>
        <p:txBody>
          <a:bodyPr>
            <a:normAutofit/>
          </a:bodyPr>
          <a:lstStyle>
            <a:lvl1pPr marL="251986" indent="-251986">
              <a:lnSpc>
                <a:spcPct val="114000"/>
              </a:lnSpc>
              <a:spcBef>
                <a:spcPts val="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§"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5957" indent="-251986">
              <a:lnSpc>
                <a:spcPct val="114000"/>
              </a:lnSpc>
              <a:spcBef>
                <a:spcPts val="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§"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9929" indent="-251986">
              <a:lnSpc>
                <a:spcPct val="114000"/>
              </a:lnSpc>
              <a:spcBef>
                <a:spcPts val="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§"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</p:spTree>
    <p:extLst>
      <p:ext uri="{BB962C8B-B14F-4D97-AF65-F5344CB8AC3E}">
        <p14:creationId xmlns:p14="http://schemas.microsoft.com/office/powerpoint/2010/main" val="798064218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52757" y="1763613"/>
            <a:ext cx="9589693" cy="4876319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-1"/>
            <a:ext cx="4986337" cy="253764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Obraz 12" descr="Tekst: Fundusze Europejsk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57" y="1747971"/>
            <a:ext cx="4341813" cy="7896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5877" y="3070227"/>
            <a:ext cx="7920115" cy="1087764"/>
          </a:xfrm>
        </p:spPr>
        <p:txBody>
          <a:bodyPr anchor="t" anchorCtr="0">
            <a:normAutofit/>
          </a:bodyPr>
          <a:lstStyle>
            <a:lvl1pPr algn="l">
              <a:lnSpc>
                <a:spcPts val="4000"/>
              </a:lnSpc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5888" y="4861794"/>
            <a:ext cx="7920037" cy="1080000"/>
          </a:xfrm>
        </p:spPr>
        <p:txBody>
          <a:bodyPr>
            <a:normAutofit/>
          </a:bodyPr>
          <a:lstStyle>
            <a:lvl1pPr marL="0" indent="0" algn="l">
              <a:lnSpc>
                <a:spcPts val="3500"/>
              </a:lnSpc>
              <a:buNone/>
              <a:defRPr sz="2800" b="1">
                <a:solidFill>
                  <a:schemeClr val="tx2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039E0742-6ADE-F448-8437-7F591E1D0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84" y="1068026"/>
            <a:ext cx="381000" cy="381000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F60567DB-D582-D44E-A6AD-12B2B5F1FE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377" y="369526"/>
            <a:ext cx="381000" cy="381000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39EEE39C-033E-F640-8C4C-E23D91BEA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638" y="1068026"/>
            <a:ext cx="381000" cy="381000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C169AC8E-96EA-1048-803E-97D6CEE5E1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913" y="361948"/>
            <a:ext cx="381000" cy="381000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D5D90F56-CFD2-1A40-B479-B556FC2D37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52" y="369526"/>
            <a:ext cx="381000" cy="381000"/>
          </a:xfrm>
          <a:prstGeom prst="rect">
            <a:avLst/>
          </a:prstGeom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id="{48E96C1A-FA5C-A24F-9872-8608B9B3BC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420" y="1078489"/>
            <a:ext cx="381000" cy="381000"/>
          </a:xfrm>
          <a:prstGeom prst="rect">
            <a:avLst/>
          </a:prstGeom>
        </p:spPr>
      </p:pic>
      <p:pic>
        <p:nvPicPr>
          <p:cNvPr id="27" name="Obraz 26">
            <a:extLst>
              <a:ext uri="{FF2B5EF4-FFF2-40B4-BE49-F238E27FC236}">
                <a16:creationId xmlns:a16="http://schemas.microsoft.com/office/drawing/2014/main" id="{28B2440F-CBE5-784D-ADC8-E797F64F47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764" y="367227"/>
            <a:ext cx="381000" cy="381000"/>
          </a:xfrm>
          <a:prstGeom prst="rect">
            <a:avLst/>
          </a:prstGeom>
        </p:spPr>
      </p:pic>
      <p:pic>
        <p:nvPicPr>
          <p:cNvPr id="29" name="Obraz 28">
            <a:extLst>
              <a:ext uri="{FF2B5EF4-FFF2-40B4-BE49-F238E27FC236}">
                <a16:creationId xmlns:a16="http://schemas.microsoft.com/office/drawing/2014/main" id="{1C717A0E-10D0-FA43-BF65-49909BDCEA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145" y="358929"/>
            <a:ext cx="381000" cy="381000"/>
          </a:xfrm>
          <a:prstGeom prst="rect">
            <a:avLst/>
          </a:prstGeom>
        </p:spPr>
      </p:pic>
      <p:pic>
        <p:nvPicPr>
          <p:cNvPr id="31" name="Obraz 30">
            <a:extLst>
              <a:ext uri="{FF2B5EF4-FFF2-40B4-BE49-F238E27FC236}">
                <a16:creationId xmlns:a16="http://schemas.microsoft.com/office/drawing/2014/main" id="{A2891D6F-956C-9342-B2BB-C701A5BC5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996" y="371722"/>
            <a:ext cx="381000" cy="381000"/>
          </a:xfrm>
          <a:prstGeom prst="rect">
            <a:avLst/>
          </a:prstGeom>
        </p:spPr>
      </p:pic>
      <p:pic>
        <p:nvPicPr>
          <p:cNvPr id="33" name="Obraz 32">
            <a:extLst>
              <a:ext uri="{FF2B5EF4-FFF2-40B4-BE49-F238E27FC236}">
                <a16:creationId xmlns:a16="http://schemas.microsoft.com/office/drawing/2014/main" id="{7DE0C268-A93E-1C47-9AA3-10F1F10D09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4929" y="1075647"/>
            <a:ext cx="381000" cy="381000"/>
          </a:xfrm>
          <a:prstGeom prst="rect">
            <a:avLst/>
          </a:prstGeom>
        </p:spPr>
      </p:pic>
      <p:pic>
        <p:nvPicPr>
          <p:cNvPr id="35" name="Obraz 34">
            <a:extLst>
              <a:ext uri="{FF2B5EF4-FFF2-40B4-BE49-F238E27FC236}">
                <a16:creationId xmlns:a16="http://schemas.microsoft.com/office/drawing/2014/main" id="{45508241-FE91-D847-8686-4F72BD3142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740" y="1074209"/>
            <a:ext cx="381000" cy="381000"/>
          </a:xfrm>
          <a:prstGeom prst="rect">
            <a:avLst/>
          </a:prstGeom>
        </p:spPr>
      </p:pic>
      <p:pic>
        <p:nvPicPr>
          <p:cNvPr id="37" name="Obraz 36">
            <a:extLst>
              <a:ext uri="{FF2B5EF4-FFF2-40B4-BE49-F238E27FC236}">
                <a16:creationId xmlns:a16="http://schemas.microsoft.com/office/drawing/2014/main" id="{EB9A3203-260A-FA4A-9526-A6276A575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764" y="1074209"/>
            <a:ext cx="381000" cy="381000"/>
          </a:xfrm>
          <a:prstGeom prst="rect">
            <a:avLst/>
          </a:prstGeom>
        </p:spPr>
      </p:pic>
      <p:pic>
        <p:nvPicPr>
          <p:cNvPr id="24" name="Obraz 23" descr="Ciąg 4 logotypów: Fundusze Europejskie dla Pomorza, Rzeczpospolita Polska, Dofinansowane przez Unię Europejską, Urząd Marszałkowski Województwa Pomorskiego">
            <a:extLst>
              <a:ext uri="{FF2B5EF4-FFF2-40B4-BE49-F238E27FC236}">
                <a16:creationId xmlns:a16="http://schemas.microsoft.com/office/drawing/2014/main" id="{435F0698-B762-4CA8-B4E7-F5A604257866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275" y="6639932"/>
            <a:ext cx="8855261" cy="828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026018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pos="193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owy (krótk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ymbol zastępczy obrazu 16">
            <a:extLst>
              <a:ext uri="{FF2B5EF4-FFF2-40B4-BE49-F238E27FC236}">
                <a16:creationId xmlns:a16="http://schemas.microsoft.com/office/drawing/2014/main" id="{69383BDA-94B1-6FB6-27E3-0CC3DEDF5AF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784975" cy="5221288"/>
          </a:xfrm>
          <a:custGeom>
            <a:avLst/>
            <a:gdLst>
              <a:gd name="connsiteX0" fmla="*/ 0 w 6784975"/>
              <a:gd name="connsiteY0" fmla="*/ 0 h 5221288"/>
              <a:gd name="connsiteX1" fmla="*/ 6784975 w 6784975"/>
              <a:gd name="connsiteY1" fmla="*/ 0 h 5221288"/>
              <a:gd name="connsiteX2" fmla="*/ 6784975 w 6784975"/>
              <a:gd name="connsiteY2" fmla="*/ 4500563 h 5221288"/>
              <a:gd name="connsiteX3" fmla="*/ 2825750 w 6784975"/>
              <a:gd name="connsiteY3" fmla="*/ 4500563 h 5221288"/>
              <a:gd name="connsiteX4" fmla="*/ 2825750 w 6784975"/>
              <a:gd name="connsiteY4" fmla="*/ 5221288 h 5221288"/>
              <a:gd name="connsiteX5" fmla="*/ 0 w 6784975"/>
              <a:gd name="connsiteY5" fmla="*/ 5221288 h 5221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84975" h="5221288">
                <a:moveTo>
                  <a:pt x="0" y="0"/>
                </a:moveTo>
                <a:lnTo>
                  <a:pt x="6784975" y="0"/>
                </a:lnTo>
                <a:lnTo>
                  <a:pt x="6784975" y="4500563"/>
                </a:lnTo>
                <a:lnTo>
                  <a:pt x="2825750" y="4500563"/>
                </a:lnTo>
                <a:lnTo>
                  <a:pt x="2825750" y="5221288"/>
                </a:lnTo>
                <a:lnTo>
                  <a:pt x="0" y="52212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 dirty="0"/>
              <a:t>Kliknij ikonę, aby dodać obraz</a:t>
            </a: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38965D1A-9BC8-2AB7-6B73-C2BBDA5D66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825750" y="4500563"/>
            <a:ext cx="6840538" cy="17996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72808" y="5579563"/>
            <a:ext cx="6133117" cy="648546"/>
          </a:xfrm>
        </p:spPr>
        <p:txBody>
          <a:bodyPr anchor="t" anchorCtr="0">
            <a:normAutofit/>
          </a:bodyPr>
          <a:lstStyle>
            <a:lvl1pPr algn="l">
              <a:lnSpc>
                <a:spcPts val="3500"/>
              </a:lnSpc>
              <a:defRPr sz="2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pic>
        <p:nvPicPr>
          <p:cNvPr id="18" name="Obraz 17" descr="Tekst Fundusze Europejskie">
            <a:extLst>
              <a:ext uri="{FF2B5EF4-FFF2-40B4-BE49-F238E27FC236}">
                <a16:creationId xmlns:a16="http://schemas.microsoft.com/office/drawing/2014/main" id="{EB4DB370-BCB9-D1E9-5613-5A9DCA5F31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750" y="4500563"/>
            <a:ext cx="3959225" cy="720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93511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pos="192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:a16="http://schemas.microsoft.com/office/drawing/2014/main" id="{0D1F565A-4734-6B49-4F72-233C397DE0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825749" y="4500563"/>
            <a:ext cx="7196139" cy="215959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ymbol zastępczy obrazu 8">
            <a:extLst>
              <a:ext uri="{FF2B5EF4-FFF2-40B4-BE49-F238E27FC236}">
                <a16:creationId xmlns:a16="http://schemas.microsoft.com/office/drawing/2014/main" id="{12E8330A-FFD8-2BBA-E745-7200C0738BE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69442" y="251445"/>
            <a:ext cx="5291869" cy="3788339"/>
          </a:xfrm>
          <a:custGeom>
            <a:avLst/>
            <a:gdLst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775 w 6835775"/>
              <a:gd name="connsiteY2" fmla="*/ 4500563 h 4859338"/>
              <a:gd name="connsiteX3" fmla="*/ 2155824 w 6835775"/>
              <a:gd name="connsiteY3" fmla="*/ 4500563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35775" h="4859338">
                <a:moveTo>
                  <a:pt x="0" y="0"/>
                </a:moveTo>
                <a:lnTo>
                  <a:pt x="6835775" y="0"/>
                </a:lnTo>
                <a:lnTo>
                  <a:pt x="6835775" y="4500563"/>
                </a:lnTo>
                <a:lnTo>
                  <a:pt x="2155824" y="4500563"/>
                </a:lnTo>
                <a:lnTo>
                  <a:pt x="2155824" y="4859338"/>
                </a:lnTo>
                <a:lnTo>
                  <a:pt x="0" y="485933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 dirty="0"/>
              <a:t>Kliknij ikonę, aby dodać obraz</a:t>
            </a: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7BF7E1EF-0AB1-F3B1-F5CD-6A2AA30561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905250" y="4500562"/>
            <a:ext cx="3600449" cy="359395"/>
          </a:xfrm>
          <a:prstGeom prst="rect">
            <a:avLst/>
          </a:prstGeom>
          <a:solidFill>
            <a:srgbClr val="005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03E2C530-5988-0861-50D8-1C7FE1662A60}"/>
              </a:ext>
            </a:extLst>
          </p:cNvPr>
          <p:cNvSpPr/>
          <p:nvPr userDrawn="1"/>
        </p:nvSpPr>
        <p:spPr>
          <a:xfrm>
            <a:off x="2825751" y="4500561"/>
            <a:ext cx="1079500" cy="3587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86113" y="5195719"/>
            <a:ext cx="6480176" cy="1320421"/>
          </a:xfrm>
        </p:spPr>
        <p:txBody>
          <a:bodyPr anchor="t" anchorCtr="0">
            <a:normAutofit/>
          </a:bodyPr>
          <a:lstStyle>
            <a:lvl1pPr algn="l">
              <a:lnSpc>
                <a:spcPts val="3500"/>
              </a:lnSpc>
              <a:defRPr sz="2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901643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pos="193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ajd - tytuł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5715" y="359838"/>
            <a:ext cx="8640381" cy="683695"/>
          </a:xfrm>
        </p:spPr>
        <p:txBody>
          <a:bodyPr>
            <a:normAutofit/>
          </a:bodyPr>
          <a:lstStyle>
            <a:lvl1pPr>
              <a:defRPr sz="3200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362" y="1403573"/>
            <a:ext cx="9793088" cy="5256266"/>
          </a:xfrm>
        </p:spPr>
        <p:txBody>
          <a:bodyPr>
            <a:normAutofit/>
          </a:bodyPr>
          <a:lstStyle>
            <a:lvl1pPr marL="251986" indent="-251986">
              <a:lnSpc>
                <a:spcPct val="114000"/>
              </a:lnSpc>
              <a:spcBef>
                <a:spcPts val="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§"/>
              <a:defRPr sz="2400">
                <a:latin typeface="+mn-lt"/>
                <a:cs typeface="Arial" panose="020B0604020202020204" pitchFamily="34" charset="0"/>
              </a:defRPr>
            </a:lvl1pPr>
            <a:lvl2pPr marL="755957" indent="-251986">
              <a:lnSpc>
                <a:spcPct val="114000"/>
              </a:lnSpc>
              <a:spcBef>
                <a:spcPts val="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§"/>
              <a:defRPr sz="2400">
                <a:latin typeface="+mn-lt"/>
                <a:cs typeface="Arial" panose="020B0604020202020204" pitchFamily="34" charset="0"/>
              </a:defRPr>
            </a:lvl2pPr>
            <a:lvl3pPr marL="1259929" indent="-251986">
              <a:lnSpc>
                <a:spcPct val="114000"/>
              </a:lnSpc>
              <a:spcBef>
                <a:spcPts val="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§"/>
              <a:defRPr sz="2400">
                <a:latin typeface="+mn-lt"/>
                <a:cs typeface="Arial" panose="020B0604020202020204" pitchFamily="34" charset="0"/>
              </a:defRPr>
            </a:lvl3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05279786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- tytuł + 2 elementy zawartości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819" y="345258"/>
            <a:ext cx="8640381" cy="1080001"/>
          </a:xfrm>
        </p:spPr>
        <p:txBody>
          <a:bodyPr>
            <a:normAutofit/>
          </a:bodyPr>
          <a:lstStyle>
            <a:lvl1pPr>
              <a:defRPr sz="3200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74CE953C-0D1D-449C-A99B-D805C859EC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61331" y="1358038"/>
            <a:ext cx="2736304" cy="575469"/>
          </a:xfrm>
        </p:spPr>
        <p:txBody>
          <a:bodyPr>
            <a:noAutofit/>
          </a:bodyPr>
          <a:lstStyle>
            <a:lvl1pPr>
              <a:defRPr sz="2200">
                <a:latin typeface="+mn-lt"/>
                <a:cs typeface="Arial" panose="020B0604020202020204" pitchFamily="34" charset="0"/>
              </a:defRPr>
            </a:lvl1pPr>
            <a:lvl2pPr>
              <a:defRPr sz="2200">
                <a:latin typeface="+mn-lt"/>
                <a:cs typeface="Arial" panose="020B0604020202020204" pitchFamily="34" charset="0"/>
              </a:defRPr>
            </a:lvl2pPr>
            <a:lvl3pPr>
              <a:defRPr sz="2200">
                <a:latin typeface="+mn-lt"/>
                <a:cs typeface="Arial" panose="020B0604020202020204" pitchFamily="34" charset="0"/>
              </a:defRPr>
            </a:lvl3pPr>
            <a:lvl4pPr>
              <a:defRPr sz="2200">
                <a:latin typeface="+mn-lt"/>
                <a:cs typeface="Arial" panose="020B0604020202020204" pitchFamily="34" charset="0"/>
              </a:defRPr>
            </a:lvl4pPr>
            <a:lvl5pPr>
              <a:defRPr sz="2200"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171D460-E1E6-4A10-8196-C48FD978833C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0" y="2195661"/>
            <a:ext cx="3312369" cy="4320178"/>
          </a:xfrm>
        </p:spPr>
        <p:txBody>
          <a:bodyPr>
            <a:normAutofit/>
          </a:bodyPr>
          <a:lstStyle>
            <a:lvl1pPr>
              <a:defRPr sz="2400"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2400">
                <a:latin typeface="+mn-lt"/>
              </a:defRPr>
            </a:lvl3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9" name="Symbol zastępczy tekstu 8">
            <a:extLst>
              <a:ext uri="{FF2B5EF4-FFF2-40B4-BE49-F238E27FC236}">
                <a16:creationId xmlns:a16="http://schemas.microsoft.com/office/drawing/2014/main" id="{4657F920-DA82-443B-99CE-F255DB7F0F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545706" y="1358038"/>
            <a:ext cx="2590800" cy="539750"/>
          </a:xfrm>
        </p:spPr>
        <p:txBody>
          <a:bodyPr>
            <a:noAutofit/>
          </a:bodyPr>
          <a:lstStyle>
            <a:lvl1pPr>
              <a:defRPr sz="2200">
                <a:latin typeface="+mn-lt"/>
                <a:cs typeface="Arial" panose="020B0604020202020204" pitchFamily="34" charset="0"/>
              </a:defRPr>
            </a:lvl1pPr>
            <a:lvl2pPr>
              <a:defRPr sz="2200">
                <a:latin typeface="+mn-lt"/>
                <a:cs typeface="Arial" panose="020B0604020202020204" pitchFamily="34" charset="0"/>
              </a:defRPr>
            </a:lvl2pPr>
            <a:lvl3pPr>
              <a:defRPr sz="2200">
                <a:latin typeface="+mn-lt"/>
                <a:cs typeface="Arial" panose="020B0604020202020204" pitchFamily="34" charset="0"/>
              </a:defRPr>
            </a:lvl3pPr>
            <a:lvl4pPr>
              <a:defRPr sz="2200">
                <a:latin typeface="+mn-lt"/>
                <a:cs typeface="Arial" panose="020B0604020202020204" pitchFamily="34" charset="0"/>
              </a:defRPr>
            </a:lvl4pPr>
            <a:lvl5pPr>
              <a:defRPr sz="2200"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81126" y="2036800"/>
            <a:ext cx="3312369" cy="4320178"/>
          </a:xfrm>
        </p:spPr>
        <p:txBody>
          <a:bodyPr>
            <a:normAutofit/>
          </a:bodyPr>
          <a:lstStyle>
            <a:lvl1pPr>
              <a:defRPr sz="2400"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2400">
                <a:latin typeface="+mn-lt"/>
              </a:defRPr>
            </a:lvl3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99EB254-C725-4C89-885D-6EF8025C1182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055200" y="1404508"/>
            <a:ext cx="3258071" cy="493280"/>
          </a:xfrm>
        </p:spPr>
        <p:txBody>
          <a:bodyPr>
            <a:normAutofit/>
          </a:bodyPr>
          <a:lstStyle>
            <a:lvl1pPr>
              <a:defRPr sz="2400"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2400">
                <a:latin typeface="+mn-lt"/>
              </a:defRPr>
            </a:lvl3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31867" y="2058514"/>
            <a:ext cx="3498617" cy="4320178"/>
          </a:xfrm>
        </p:spPr>
        <p:txBody>
          <a:bodyPr>
            <a:normAutofit/>
          </a:bodyPr>
          <a:lstStyle>
            <a:lvl1pPr>
              <a:defRPr sz="2400"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2400">
                <a:latin typeface="+mn-lt"/>
              </a:defRPr>
            </a:lvl3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34000402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- tytuł + zdjęcie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5906" y="899836"/>
            <a:ext cx="4320000" cy="1080001"/>
          </a:xfrm>
        </p:spPr>
        <p:txBody>
          <a:bodyPr>
            <a:normAutofit/>
          </a:bodyPr>
          <a:lstStyle>
            <a:lvl1pPr>
              <a:defRPr sz="3200">
                <a:latin typeface="+mn-lt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5906" y="1979837"/>
            <a:ext cx="4320382" cy="4680002"/>
          </a:xfrm>
        </p:spPr>
        <p:txBody>
          <a:bodyPr>
            <a:normAutofit/>
          </a:bodyPr>
          <a:lstStyle>
            <a:lvl1pPr>
              <a:defRPr sz="2200">
                <a:latin typeface="+mn-lt"/>
              </a:defRPr>
            </a:lvl1pPr>
            <a:lvl2pPr>
              <a:defRPr sz="2200">
                <a:latin typeface="+mn-lt"/>
              </a:defRPr>
            </a:lvl2pPr>
            <a:lvl3pPr>
              <a:defRPr sz="2200">
                <a:latin typeface="+mn-lt"/>
              </a:defRPr>
            </a:lvl3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Symbol zastępczy obrazu 6">
            <a:extLst>
              <a:ext uri="{FF2B5EF4-FFF2-40B4-BE49-F238E27FC236}">
                <a16:creationId xmlns:a16="http://schemas.microsoft.com/office/drawing/2014/main" id="{E681B9F9-7BA5-2D43-A1BD-8AF5D025063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900113"/>
            <a:ext cx="4986338" cy="5759726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53987729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Slajd - tytuł + zawartość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latin typeface="+mn-lt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2400">
                <a:latin typeface="+mn-lt"/>
              </a:defRPr>
            </a:lvl3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630E28BA-19A4-6182-CE10-65107EDF6B75}"/>
              </a:ext>
            </a:extLst>
          </p:cNvPr>
          <p:cNvSpPr/>
          <p:nvPr userDrawn="1"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69991558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1_Slajd - tytuł + 2 elementy zawartości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5906" y="1979837"/>
            <a:ext cx="4140000" cy="4680018"/>
          </a:xfrm>
        </p:spPr>
        <p:txBody>
          <a:bodyPr>
            <a:normAutofit/>
          </a:bodyPr>
          <a:lstStyle>
            <a:lvl1pPr>
              <a:defRPr sz="2400"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2400">
                <a:latin typeface="+mn-lt"/>
              </a:defRPr>
            </a:lvl3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5906" y="1979613"/>
            <a:ext cx="4140000" cy="4680226"/>
          </a:xfrm>
        </p:spPr>
        <p:txBody>
          <a:bodyPr>
            <a:normAutofit/>
          </a:bodyPr>
          <a:lstStyle>
            <a:lvl1pPr>
              <a:defRPr sz="2400"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2400">
                <a:latin typeface="+mn-lt"/>
              </a:defRPr>
            </a:lvl3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A72189C-757E-47DF-313E-E0F36399C0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E363107C-97A9-9A5D-A2A2-E6ABB7ED4C62}"/>
              </a:ext>
            </a:extLst>
          </p:cNvPr>
          <p:cNvSpPr/>
          <p:nvPr userDrawn="1"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95970725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5525" y="899836"/>
            <a:ext cx="8640381" cy="108000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5907" y="1979837"/>
            <a:ext cx="8640382" cy="468000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  <a:endParaRPr lang="en-US" dirty="0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617E16B8-2BD0-D12E-978E-94E428DF9717}"/>
              </a:ext>
            </a:extLst>
          </p:cNvPr>
          <p:cNvSpPr/>
          <p:nvPr userDrawn="1"/>
        </p:nvSpPr>
        <p:spPr>
          <a:xfrm>
            <a:off x="1025870" y="0"/>
            <a:ext cx="1080742" cy="1793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662915FD-1FF3-5CF3-5C57-034114B5E6A2}"/>
              </a:ext>
            </a:extLst>
          </p:cNvPr>
          <p:cNvSpPr/>
          <p:nvPr userDrawn="1"/>
        </p:nvSpPr>
        <p:spPr>
          <a:xfrm>
            <a:off x="2106612" y="0"/>
            <a:ext cx="7559293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026AD61-FC69-65FC-05E3-06AA14C893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85200" y="7019837"/>
            <a:ext cx="1080000" cy="180000"/>
          </a:xfrm>
          <a:prstGeom prst="rect">
            <a:avLst/>
          </a:prstGeom>
          <a:noFill/>
        </p:spPr>
        <p:txBody>
          <a:bodyPr vert="horz" lIns="0" tIns="72000" rIns="0" bIns="72000" rtlCol="0" anchor="ctr" anchorCtr="0"/>
          <a:lstStyle>
            <a:lvl1pPr algn="r">
              <a:defRPr sz="10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4C2A84FB-402E-BB6C-632B-D1ADD49B7D8C}"/>
              </a:ext>
            </a:extLst>
          </p:cNvPr>
          <p:cNvSpPr/>
          <p:nvPr userDrawn="1"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86163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25" r:id="rId2"/>
    <p:sldLayoutId id="2147483720" r:id="rId3"/>
    <p:sldLayoutId id="2147483721" r:id="rId4"/>
    <p:sldLayoutId id="2147483710" r:id="rId5"/>
    <p:sldLayoutId id="2147483712" r:id="rId6"/>
    <p:sldLayoutId id="2147483726" r:id="rId7"/>
    <p:sldLayoutId id="2147483740" r:id="rId8"/>
    <p:sldLayoutId id="2147483723" r:id="rId9"/>
    <p:sldLayoutId id="2147483728" r:id="rId10"/>
    <p:sldLayoutId id="2147483741" r:id="rId11"/>
    <p:sldLayoutId id="2147483742" r:id="rId12"/>
    <p:sldLayoutId id="2147483743" r:id="rId13"/>
  </p:sldLayoutIdLst>
  <p:transition spd="slow">
    <p:push dir="u"/>
  </p:transition>
  <p:hf hdr="0" ftr="0"/>
  <p:txStyles>
    <p:titleStyle>
      <a:lvl1pPr algn="l" defTabSz="1007943" rtl="0" eaLnBrk="1" latinLnBrk="0" hangingPunct="1">
        <a:lnSpc>
          <a:spcPts val="3600"/>
        </a:lnSpc>
        <a:spcBef>
          <a:spcPct val="0"/>
        </a:spcBef>
        <a:buNone/>
        <a:defRPr sz="2800" b="1" kern="1200">
          <a:solidFill>
            <a:schemeClr val="tx2"/>
          </a:solidFill>
          <a:latin typeface="Open Sans" pitchFamily="2" charset="0"/>
          <a:ea typeface="Open Sans" pitchFamily="2" charset="0"/>
          <a:cs typeface="Open Sans" pitchFamily="2" charset="0"/>
        </a:defRPr>
      </a:lvl1pPr>
    </p:titleStyle>
    <p:bodyStyle>
      <a:lvl1pPr marL="251986" indent="-251986" algn="l" defTabSz="1007943" rtl="0" eaLnBrk="1" latinLnBrk="0" hangingPunct="1">
        <a:lnSpc>
          <a:spcPts val="2400"/>
        </a:lnSpc>
        <a:spcBef>
          <a:spcPts val="1102"/>
        </a:spcBef>
        <a:buClr>
          <a:schemeClr val="accent1"/>
        </a:buClr>
        <a:buFontTx/>
        <a:buBlip>
          <a:blip r:embed="rId15"/>
        </a:buBlip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1pPr>
      <a:lvl2pPr marL="755957" indent="-251986" algn="l" defTabSz="1007943" rtl="0" eaLnBrk="1" latinLnBrk="0" hangingPunct="1">
        <a:lnSpc>
          <a:spcPts val="2400"/>
        </a:lnSpc>
        <a:spcBef>
          <a:spcPts val="551"/>
        </a:spcBef>
        <a:buFontTx/>
        <a:buBlip>
          <a:blip r:embed="rId16"/>
        </a:buBlip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2pPr>
      <a:lvl3pPr marL="1259929" indent="-251986" algn="l" defTabSz="1007943" rtl="0" eaLnBrk="1" latinLnBrk="0" hangingPunct="1">
        <a:lnSpc>
          <a:spcPts val="2400"/>
        </a:lnSpc>
        <a:spcBef>
          <a:spcPts val="551"/>
        </a:spcBef>
        <a:buFontTx/>
        <a:buBlip>
          <a:blip r:embed="rId17"/>
        </a:buBlip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3pPr>
      <a:lvl4pPr marL="1763900" indent="-251986" algn="l" defTabSz="1007943" rtl="0" eaLnBrk="1" latinLnBrk="0" hangingPunct="1">
        <a:lnSpc>
          <a:spcPts val="2400"/>
        </a:lnSpc>
        <a:spcBef>
          <a:spcPts val="55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4pPr>
      <a:lvl5pPr marL="2267872" indent="-251986" algn="l" defTabSz="1007943" rtl="0" eaLnBrk="1" latinLnBrk="0" hangingPunct="1">
        <a:lnSpc>
          <a:spcPts val="2400"/>
        </a:lnSpc>
        <a:spcBef>
          <a:spcPts val="55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93" userDrawn="1">
          <p15:clr>
            <a:srgbClr val="F26B43"/>
          </p15:clr>
        </p15:guide>
        <p15:guide id="2" pos="419" userDrawn="1">
          <p15:clr>
            <a:srgbClr val="F26B43"/>
          </p15:clr>
        </p15:guide>
        <p15:guide id="3" pos="646" userDrawn="1">
          <p15:clr>
            <a:srgbClr val="F26B43"/>
          </p15:clr>
        </p15:guide>
        <p15:guide id="4" pos="873" userDrawn="1">
          <p15:clr>
            <a:srgbClr val="F26B43"/>
          </p15:clr>
        </p15:guide>
        <p15:guide id="5" pos="1100" userDrawn="1">
          <p15:clr>
            <a:srgbClr val="F26B43"/>
          </p15:clr>
        </p15:guide>
        <p15:guide id="6" pos="1327" userDrawn="1">
          <p15:clr>
            <a:srgbClr val="F26B43"/>
          </p15:clr>
        </p15:guide>
        <p15:guide id="7" pos="1553" userDrawn="1">
          <p15:clr>
            <a:srgbClr val="F26B43"/>
          </p15:clr>
        </p15:guide>
        <p15:guide id="8" pos="1780" userDrawn="1">
          <p15:clr>
            <a:srgbClr val="F26B43"/>
          </p15:clr>
        </p15:guide>
        <p15:guide id="9" pos="2007" userDrawn="1">
          <p15:clr>
            <a:srgbClr val="F26B43"/>
          </p15:clr>
        </p15:guide>
        <p15:guide id="10" pos="2234" userDrawn="1">
          <p15:clr>
            <a:srgbClr val="F26B43"/>
          </p15:clr>
        </p15:guide>
        <p15:guide id="11" pos="2460" userDrawn="1">
          <p15:clr>
            <a:srgbClr val="F26B43"/>
          </p15:clr>
        </p15:guide>
        <p15:guide id="12" pos="2687" userDrawn="1">
          <p15:clr>
            <a:srgbClr val="F26B43"/>
          </p15:clr>
        </p15:guide>
        <p15:guide id="13" pos="2914" userDrawn="1">
          <p15:clr>
            <a:srgbClr val="F26B43"/>
          </p15:clr>
        </p15:guide>
        <p15:guide id="14" pos="3141" userDrawn="1">
          <p15:clr>
            <a:srgbClr val="F26B43"/>
          </p15:clr>
        </p15:guide>
        <p15:guide id="15" pos="3368" userDrawn="1">
          <p15:clr>
            <a:srgbClr val="F26B43"/>
          </p15:clr>
        </p15:guide>
        <p15:guide id="16" pos="3594" userDrawn="1">
          <p15:clr>
            <a:srgbClr val="F26B43"/>
          </p15:clr>
        </p15:guide>
        <p15:guide id="17" pos="3821" userDrawn="1">
          <p15:clr>
            <a:srgbClr val="F26B43"/>
          </p15:clr>
        </p15:guide>
        <p15:guide id="18" pos="4048" userDrawn="1">
          <p15:clr>
            <a:srgbClr val="F26B43"/>
          </p15:clr>
        </p15:guide>
        <p15:guide id="19" pos="4275" userDrawn="1">
          <p15:clr>
            <a:srgbClr val="F26B43"/>
          </p15:clr>
        </p15:guide>
        <p15:guide id="20" pos="4501" userDrawn="1">
          <p15:clr>
            <a:srgbClr val="F26B43"/>
          </p15:clr>
        </p15:guide>
        <p15:guide id="21" pos="4728" userDrawn="1">
          <p15:clr>
            <a:srgbClr val="F26B43"/>
          </p15:clr>
        </p15:guide>
        <p15:guide id="22" pos="4955" userDrawn="1">
          <p15:clr>
            <a:srgbClr val="F26B43"/>
          </p15:clr>
        </p15:guide>
        <p15:guide id="23" pos="5182" userDrawn="1">
          <p15:clr>
            <a:srgbClr val="F26B43"/>
          </p15:clr>
        </p15:guide>
        <p15:guide id="24" pos="5408" userDrawn="1">
          <p15:clr>
            <a:srgbClr val="F26B43"/>
          </p15:clr>
        </p15:guide>
        <p15:guide id="25" pos="5635" userDrawn="1">
          <p15:clr>
            <a:srgbClr val="F26B43"/>
          </p15:clr>
        </p15:guide>
        <p15:guide id="26" pos="5862" userDrawn="1">
          <p15:clr>
            <a:srgbClr val="F26B43"/>
          </p15:clr>
        </p15:guide>
        <p15:guide id="27" pos="6089" userDrawn="1">
          <p15:clr>
            <a:srgbClr val="F26B43"/>
          </p15:clr>
        </p15:guide>
        <p15:guide id="28" pos="6316" userDrawn="1">
          <p15:clr>
            <a:srgbClr val="F26B43"/>
          </p15:clr>
        </p15:guide>
        <p15:guide id="29" pos="6542" userDrawn="1">
          <p15:clr>
            <a:srgbClr val="F26B43"/>
          </p15:clr>
        </p15:guide>
        <p15:guide id="30" orient="horz" pos="113" userDrawn="1">
          <p15:clr>
            <a:srgbClr val="F26B43"/>
          </p15:clr>
        </p15:guide>
        <p15:guide id="31" orient="horz" pos="340" userDrawn="1">
          <p15:clr>
            <a:srgbClr val="F26B43"/>
          </p15:clr>
        </p15:guide>
        <p15:guide id="32" orient="horz" pos="567" userDrawn="1">
          <p15:clr>
            <a:srgbClr val="F26B43"/>
          </p15:clr>
        </p15:guide>
        <p15:guide id="33" orient="horz" pos="794" userDrawn="1">
          <p15:clr>
            <a:srgbClr val="F26B43"/>
          </p15:clr>
        </p15:guide>
        <p15:guide id="34" orient="horz" pos="1020" userDrawn="1">
          <p15:clr>
            <a:srgbClr val="F26B43"/>
          </p15:clr>
        </p15:guide>
        <p15:guide id="35" orient="horz" pos="1247" userDrawn="1">
          <p15:clr>
            <a:srgbClr val="F26B43"/>
          </p15:clr>
        </p15:guide>
        <p15:guide id="36" orient="horz" pos="1474" userDrawn="1">
          <p15:clr>
            <a:srgbClr val="F26B43"/>
          </p15:clr>
        </p15:guide>
        <p15:guide id="37" orient="horz" pos="1701" userDrawn="1">
          <p15:clr>
            <a:srgbClr val="F26B43"/>
          </p15:clr>
        </p15:guide>
        <p15:guide id="38" orient="horz" pos="1927" userDrawn="1">
          <p15:clr>
            <a:srgbClr val="F26B43"/>
          </p15:clr>
        </p15:guide>
        <p15:guide id="39" orient="horz" pos="2154" userDrawn="1">
          <p15:clr>
            <a:srgbClr val="F26B43"/>
          </p15:clr>
        </p15:guide>
        <p15:guide id="40" orient="horz" pos="2381" userDrawn="1">
          <p15:clr>
            <a:srgbClr val="F26B43"/>
          </p15:clr>
        </p15:guide>
        <p15:guide id="41" orient="horz" pos="2608" userDrawn="1">
          <p15:clr>
            <a:srgbClr val="F26B43"/>
          </p15:clr>
        </p15:guide>
        <p15:guide id="42" orient="horz" pos="2835" userDrawn="1">
          <p15:clr>
            <a:srgbClr val="F26B43"/>
          </p15:clr>
        </p15:guide>
        <p15:guide id="43" orient="horz" pos="3061" userDrawn="1">
          <p15:clr>
            <a:srgbClr val="F26B43"/>
          </p15:clr>
        </p15:guide>
        <p15:guide id="44" orient="horz" pos="3288" userDrawn="1">
          <p15:clr>
            <a:srgbClr val="F26B43"/>
          </p15:clr>
        </p15:guide>
        <p15:guide id="45" orient="horz" pos="3515" userDrawn="1">
          <p15:clr>
            <a:srgbClr val="F26B43"/>
          </p15:clr>
        </p15:guide>
        <p15:guide id="46" orient="horz" pos="3742" userDrawn="1">
          <p15:clr>
            <a:srgbClr val="F26B43"/>
          </p15:clr>
        </p15:guide>
        <p15:guide id="47" orient="horz" pos="3968" userDrawn="1">
          <p15:clr>
            <a:srgbClr val="F26B43"/>
          </p15:clr>
        </p15:guide>
        <p15:guide id="48" orient="horz" pos="4195" userDrawn="1">
          <p15:clr>
            <a:srgbClr val="F26B43"/>
          </p15:clr>
        </p15:guide>
        <p15:guide id="49" orient="horz" pos="4422" userDrawn="1">
          <p15:clr>
            <a:srgbClr val="F26B43"/>
          </p15:clr>
        </p15:guide>
        <p15:guide id="50" orient="horz" pos="464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eur-lex.europa.eu/legal-content/PL/TXT/?uri=CELEX%3A52016XC0723%2801%29" TargetMode="Externa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unduszeeuropejskie.gov.pl/media/148670/Zal_2.docx" TargetMode="External"/><Relationship Id="rId2" Type="http://schemas.openxmlformats.org/officeDocument/2006/relationships/hyperlink" Target="https://www.funduszeeuropejskie.gov.pl/media/148669/zal_1.docx" TargetMode="Externa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www.funduszeeuropejskie.gov.pl/media/148672/Zal_4.docx" TargetMode="External"/><Relationship Id="rId4" Type="http://schemas.openxmlformats.org/officeDocument/2006/relationships/hyperlink" Target="https://www.funduszeeuropejskie.gov.pl/media/148671/Zal_3.docx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unduszeeuropejskie.gov.pl/strony/o-funduszach/fundusze-na-lata-2021-2027/prawo-i-dokumenty/wytyczne/wytyczne-dotyczace-realizacji-zasad-rownosciowych-w-ramach-funduszy-unijnych-na-lata-2021-2027/" TargetMode="External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unduszeeuropejskie.gov.pl/media/119716/StandarddostepnosciPOZ.pdf" TargetMode="External"/><Relationship Id="rId3" Type="http://schemas.openxmlformats.org/officeDocument/2006/relationships/hyperlink" Target="https://www.funduszeeuropejskie.gov.pl/media/108944/Material_Rekomendacje.pdf" TargetMode="External"/><Relationship Id="rId7" Type="http://schemas.openxmlformats.org/officeDocument/2006/relationships/hyperlink" Target="https://www.dostepnaszkola.info/model-info/" TargetMode="External"/><Relationship Id="rId2" Type="http://schemas.openxmlformats.org/officeDocument/2006/relationships/hyperlink" Target="https://www.funduszeeuropejskie.gov.pl/strony/o-funduszach/fundusze-europejskie-bez-barier/dostepnosc-plus/poradniki-standardy-wskazowki/standardy/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funduszeeuropejskie.gov.pl/media/100067/standardy_dokumenty_elektroniczne.pdf" TargetMode="External"/><Relationship Id="rId5" Type="http://schemas.openxmlformats.org/officeDocument/2006/relationships/hyperlink" Target="https://www.funduszeeuropejskie.gov.pl/media/100066/informacja-dla-wszystkich.pdf" TargetMode="External"/><Relationship Id="rId4" Type="http://schemas.openxmlformats.org/officeDocument/2006/relationships/hyperlink" Target="https://budowlaneabc.gov.pl/standardy-projektowania-budynkow-dla-osob-niepelnosprawnych/" TargetMode="Externa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hyperlink" Target="https://bip.pomorskie.eu/a,67934,w-sprawie-przyjecia-analizy-spelniania-zasady-dnsh-dlaprojektu-programu-fundusze-europejskie-dla-po.html" TargetMode="External"/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2726208F-D6F7-1381-5132-3B60A6BFE7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5385" y="2627709"/>
            <a:ext cx="9649072" cy="3312368"/>
          </a:xfrm>
        </p:spPr>
        <p:txBody>
          <a:bodyPr>
            <a:noAutofit/>
          </a:bodyPr>
          <a:lstStyle/>
          <a:p>
            <a:pPr algn="ctr">
              <a:lnSpc>
                <a:spcPct val="120000"/>
              </a:lnSpc>
              <a:spcBef>
                <a:spcPts val="4200"/>
              </a:spcBef>
              <a:spcAft>
                <a:spcPts val="4800"/>
              </a:spcAft>
            </a:pPr>
            <a:r>
              <a:rPr lang="pl-PL" sz="3000" dirty="0">
                <a:latin typeface="+mn-lt"/>
                <a:cs typeface="Arial" panose="020B0604020202020204" pitchFamily="34" charset="0"/>
              </a:rPr>
              <a:t>Polityki horyzontalne</a:t>
            </a:r>
            <a:br>
              <a:rPr lang="pl-PL" sz="3000" dirty="0">
                <a:latin typeface="+mn-lt"/>
                <a:cs typeface="Arial" panose="020B0604020202020204" pitchFamily="34" charset="0"/>
              </a:rPr>
            </a:br>
            <a:r>
              <a:rPr lang="pl-PL" sz="3000" dirty="0">
                <a:latin typeface="+mn-lt"/>
                <a:cs typeface="Arial" panose="020B0604020202020204" pitchFamily="34" charset="0"/>
              </a:rPr>
              <a:t>w Działaniu 5.17 Usługi społeczne i zdrowotne</a:t>
            </a:r>
            <a:br>
              <a:rPr lang="pl-PL" sz="3000" dirty="0">
                <a:latin typeface="+mn-lt"/>
                <a:cs typeface="Arial" panose="020B0604020202020204" pitchFamily="34" charset="0"/>
              </a:rPr>
            </a:br>
            <a:r>
              <a:rPr lang="pl-PL" sz="3000" dirty="0">
                <a:latin typeface="+mn-lt"/>
                <a:cs typeface="Arial" panose="020B0604020202020204" pitchFamily="34" charset="0"/>
              </a:rPr>
              <a:t>w programie Fundusze Europejskie dla Pomorza 2021-2027 Regionalny Program Polityki Zdrowotnej </a:t>
            </a:r>
            <a:br>
              <a:rPr lang="pl-PL" sz="3000" dirty="0">
                <a:latin typeface="+mn-lt"/>
                <a:cs typeface="Arial" panose="020B0604020202020204" pitchFamily="34" charset="0"/>
              </a:rPr>
            </a:br>
            <a:r>
              <a:rPr lang="pl-PL" sz="3000" dirty="0">
                <a:latin typeface="+mn-lt"/>
                <a:cs typeface="Arial" panose="020B0604020202020204" pitchFamily="34" charset="0"/>
              </a:rPr>
              <a:t>Kompleksowy program przeciwdziałania nadwadze i otyłości u dzieci i młodzieży w województwie pomorskim.</a:t>
            </a:r>
            <a:endParaRPr lang="pl-PL" sz="28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5" name="Podtytuł 4">
            <a:extLst>
              <a:ext uri="{FF2B5EF4-FFF2-40B4-BE49-F238E27FC236}">
                <a16:creationId xmlns:a16="http://schemas.microsoft.com/office/drawing/2014/main" id="{0F4B11A1-2445-C731-5567-0EBA6FAF89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9903" y="6156101"/>
            <a:ext cx="7920037" cy="504056"/>
          </a:xfrm>
        </p:spPr>
        <p:txBody>
          <a:bodyPr>
            <a:normAutofit/>
          </a:bodyPr>
          <a:lstStyle/>
          <a:p>
            <a:pPr algn="ctr"/>
            <a:r>
              <a:rPr lang="pl-PL" sz="2400" dirty="0">
                <a:latin typeface="+mn-lt"/>
              </a:rPr>
              <a:t>Gdańsk, 13 października 2025 r. </a:t>
            </a:r>
          </a:p>
        </p:txBody>
      </p:sp>
    </p:spTree>
    <p:extLst>
      <p:ext uri="{BB962C8B-B14F-4D97-AF65-F5344CB8AC3E}">
        <p14:creationId xmlns:p14="http://schemas.microsoft.com/office/powerpoint/2010/main" val="1061682294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442" y="359838"/>
            <a:ext cx="8136904" cy="1403775"/>
          </a:xfrm>
        </p:spPr>
        <p:txBody>
          <a:bodyPr>
            <a:normAutofit/>
          </a:bodyPr>
          <a:lstStyle/>
          <a:p>
            <a:pPr>
              <a:spcAft>
                <a:spcPts val="3600"/>
              </a:spcAft>
            </a:pPr>
            <a:r>
              <a:rPr lang="pl-PL" dirty="0"/>
              <a:t>Kryteria nr 2 i 3 standardu minimum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402" y="1331205"/>
            <a:ext cx="9289032" cy="5688632"/>
          </a:xfrm>
        </p:spPr>
        <p:txBody>
          <a:bodyPr>
            <a:normAutofit fontScale="92500" lnSpcReduction="20000"/>
          </a:bodyPr>
          <a:lstStyle/>
          <a:p>
            <a:pPr marL="0" lvl="0" indent="0">
              <a:spcAft>
                <a:spcPts val="2400"/>
              </a:spcAft>
              <a:buNone/>
            </a:pPr>
            <a:r>
              <a:rPr lang="pl-PL" sz="2600" dirty="0"/>
              <a:t>Wniosek o dofinansowanie projektu </a:t>
            </a:r>
            <a:r>
              <a:rPr lang="pl-PL" sz="2600" b="1" dirty="0"/>
              <a:t>zawiera działania odpowiadające </a:t>
            </a:r>
            <a:br>
              <a:rPr lang="pl-PL" sz="2600" b="1" dirty="0"/>
            </a:br>
            <a:r>
              <a:rPr lang="pl-PL" sz="2600" b="1" dirty="0"/>
              <a:t>na zidentyfikowane bariery równościowe </a:t>
            </a:r>
            <a:r>
              <a:rPr lang="pl-PL" sz="2600" dirty="0"/>
              <a:t>w obszarze tematycznym interwencji i/lub zasięgu oddziaływania projektu.</a:t>
            </a:r>
          </a:p>
          <a:p>
            <a:pPr marL="0" lvl="0" indent="0">
              <a:spcAft>
                <a:spcPts val="2400"/>
              </a:spcAft>
              <a:buNone/>
            </a:pPr>
            <a:r>
              <a:rPr lang="pl-PL" sz="2600" dirty="0"/>
              <a:t>(0 – 1 – 2 pkt)</a:t>
            </a:r>
          </a:p>
          <a:p>
            <a:pPr marL="0" lvl="0" indent="0" algn="ctr">
              <a:spcBef>
                <a:spcPts val="1800"/>
              </a:spcBef>
              <a:spcAft>
                <a:spcPts val="1800"/>
              </a:spcAft>
              <a:buNone/>
            </a:pPr>
            <a:r>
              <a:rPr lang="pl-PL" sz="3000" b="1" dirty="0"/>
              <a:t>Likwidowanie barier &lt;–&gt; Zapobieganie powstawaniu barier</a:t>
            </a:r>
          </a:p>
          <a:p>
            <a:pPr marL="0" lvl="0" indent="0">
              <a:spcAft>
                <a:spcPts val="2400"/>
              </a:spcAft>
              <a:buNone/>
            </a:pPr>
            <a:r>
              <a:rPr lang="pl-PL" sz="2600" dirty="0"/>
              <a:t>W przypadku stwierdzenia braku barier równościowych, wniosek </a:t>
            </a:r>
            <a:br>
              <a:rPr lang="pl-PL" sz="2600" dirty="0"/>
            </a:br>
            <a:r>
              <a:rPr lang="pl-PL" sz="2600" dirty="0"/>
              <a:t>o dofinansowanie projektu </a:t>
            </a:r>
            <a:r>
              <a:rPr lang="pl-PL" sz="2600" b="1" dirty="0"/>
              <a:t>zawiera działania zapewniające przestrzeganie zasady</a:t>
            </a:r>
            <a:r>
              <a:rPr lang="pl-PL" sz="2600" dirty="0"/>
              <a:t> równości kobiet i mężczyzn, tak </a:t>
            </a:r>
            <a:r>
              <a:rPr lang="pl-PL" sz="2600" b="1" dirty="0"/>
              <a:t>aby na żadnym etapie</a:t>
            </a:r>
            <a:r>
              <a:rPr lang="pl-PL" sz="2600" dirty="0"/>
              <a:t> realizacji projektu </a:t>
            </a:r>
            <a:r>
              <a:rPr lang="pl-PL" sz="2600" b="1" dirty="0"/>
              <a:t>nie wystąpiły bariery równościowe</a:t>
            </a:r>
            <a:r>
              <a:rPr lang="pl-PL" sz="2600" dirty="0"/>
              <a:t>.</a:t>
            </a:r>
          </a:p>
          <a:p>
            <a:pPr marL="0" lvl="0" indent="0">
              <a:spcAft>
                <a:spcPts val="2400"/>
              </a:spcAft>
              <a:buNone/>
            </a:pPr>
            <a:r>
              <a:rPr lang="pl-PL" sz="2600" dirty="0"/>
              <a:t>(0 – 1 – 2 pkt)</a:t>
            </a:r>
          </a:p>
          <a:p>
            <a:pPr marL="0" lvl="0" indent="0">
              <a:spcAft>
                <a:spcPts val="2400"/>
              </a:spcAft>
              <a:buNone/>
            </a:pPr>
            <a:r>
              <a:rPr lang="pl-PL" sz="2600" dirty="0"/>
              <a:t>Kryteria są wobec siebie alternatywne.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6CC33C-5B46-42DE-A6E7-2516683DA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41873580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442" y="359838"/>
            <a:ext cx="8136904" cy="1403775"/>
          </a:xfrm>
        </p:spPr>
        <p:txBody>
          <a:bodyPr>
            <a:normAutofit/>
          </a:bodyPr>
          <a:lstStyle/>
          <a:p>
            <a:pPr>
              <a:spcAft>
                <a:spcPts val="3600"/>
              </a:spcAft>
            </a:pPr>
            <a:r>
              <a:rPr lang="pl-PL" dirty="0"/>
              <a:t>Kryterium nr 4 standardu minimum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362" y="1475581"/>
            <a:ext cx="10009112" cy="5400600"/>
          </a:xfrm>
        </p:spPr>
        <p:txBody>
          <a:bodyPr>
            <a:normAutofit lnSpcReduction="10000"/>
          </a:bodyPr>
          <a:lstStyle/>
          <a:p>
            <a:pPr marL="0" lvl="0" indent="0">
              <a:spcAft>
                <a:spcPts val="2400"/>
              </a:spcAft>
              <a:buNone/>
            </a:pPr>
            <a:r>
              <a:rPr lang="pl-PL" b="1" dirty="0"/>
              <a:t>Wskaźniki realizacji projektu zostały podane w podziale na płeć.</a:t>
            </a:r>
            <a:br>
              <a:rPr lang="pl-PL" dirty="0"/>
            </a:br>
            <a:r>
              <a:rPr lang="pl-PL" dirty="0"/>
              <a:t>(0 – 1 pkt) [było: 2 pkt]</a:t>
            </a:r>
          </a:p>
          <a:p>
            <a:pPr marL="0" lvl="0" indent="0">
              <a:spcAft>
                <a:spcPts val="2400"/>
              </a:spcAft>
              <a:buNone/>
            </a:pPr>
            <a:r>
              <a:rPr lang="pl-PL" dirty="0"/>
              <a:t>Definiowanie wskaźników i planowanych do osiągnięcia rezultatów, </a:t>
            </a:r>
            <a:br>
              <a:rPr lang="pl-PL" dirty="0"/>
            </a:br>
            <a:r>
              <a:rPr lang="pl-PL" dirty="0"/>
              <a:t>co do zasady, powinno być powiązane z całością założeń projektu: rodzajem grupy docelowej, której zostanie udzielone wsparcie (w tym kobietom </a:t>
            </a:r>
            <a:br>
              <a:rPr lang="pl-PL" dirty="0"/>
            </a:br>
            <a:r>
              <a:rPr lang="pl-PL" dirty="0"/>
              <a:t>i mężczyznom), stwierdzonymi problemami i barierami, z jakimi grupa ta </a:t>
            </a:r>
            <a:br>
              <a:rPr lang="pl-PL" dirty="0"/>
            </a:br>
            <a:r>
              <a:rPr lang="pl-PL" dirty="0"/>
              <a:t>ma do czynienia i rodzajem planowanego wsparcia. </a:t>
            </a:r>
          </a:p>
          <a:p>
            <a:pPr marL="0" lvl="0" indent="0">
              <a:spcAft>
                <a:spcPts val="2400"/>
              </a:spcAft>
              <a:buNone/>
            </a:pPr>
            <a:r>
              <a:rPr lang="pl-PL" b="1" dirty="0"/>
              <a:t>Proporcja wskaźników </a:t>
            </a:r>
            <a:r>
              <a:rPr lang="pl-PL" dirty="0"/>
              <a:t>w podziale na płeć, wskazana we wniosku </a:t>
            </a:r>
            <a:br>
              <a:rPr lang="pl-PL" dirty="0"/>
            </a:br>
            <a:r>
              <a:rPr lang="pl-PL" dirty="0"/>
              <a:t>o dofinansowanie projektu na podstawie zdiagnozowanego problemu danej grupy docelowej powinna, co do zasady, być </a:t>
            </a:r>
            <a:r>
              <a:rPr lang="pl-PL" b="1" dirty="0"/>
              <a:t>utrzymana przez cały okres realizacji projektu</a:t>
            </a:r>
            <a:r>
              <a:rPr lang="pl-PL" dirty="0"/>
              <a:t>. Dzięki temu projekt ma szansę realnie wpłynąć na zmianę nierówności płci po zakończeniu realizacji projektu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6CC33C-5B46-42DE-A6E7-2516683DA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35428129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442" y="359838"/>
            <a:ext cx="8136904" cy="611687"/>
          </a:xfrm>
        </p:spPr>
        <p:txBody>
          <a:bodyPr>
            <a:normAutofit/>
          </a:bodyPr>
          <a:lstStyle/>
          <a:p>
            <a:pPr>
              <a:spcAft>
                <a:spcPts val="3600"/>
              </a:spcAft>
            </a:pPr>
            <a:r>
              <a:rPr lang="pl-PL" dirty="0">
                <a:solidFill>
                  <a:schemeClr val="tx1"/>
                </a:solidFill>
              </a:rPr>
              <a:t>Kryterium nr 5 standardu minimum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402" y="2483693"/>
            <a:ext cx="8855798" cy="2045466"/>
          </a:xfrm>
        </p:spPr>
        <p:txBody>
          <a:bodyPr>
            <a:normAutofit/>
          </a:bodyPr>
          <a:lstStyle/>
          <a:p>
            <a:pPr marL="0" lvl="0" indent="0">
              <a:spcAft>
                <a:spcPts val="2400"/>
              </a:spcAft>
              <a:buNone/>
            </a:pPr>
            <a:r>
              <a:rPr lang="pl-PL" dirty="0"/>
              <a:t>We wniosku o dofinansowanie projektu wskazano, jakie działania zostaną podjęte w celu zapewnienia </a:t>
            </a:r>
            <a:r>
              <a:rPr lang="pl-PL" b="1" spc="200" dirty="0"/>
              <a:t>równościowego zarządzania projektem.</a:t>
            </a:r>
          </a:p>
          <a:p>
            <a:pPr marL="0" lvl="0" indent="0">
              <a:spcAft>
                <a:spcPts val="2400"/>
              </a:spcAft>
              <a:buNone/>
            </a:pPr>
            <a:r>
              <a:rPr lang="pl-PL" dirty="0"/>
              <a:t>(0 – 1 pkt)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6CC33C-5B46-42DE-A6E7-2516683DA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29722048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221" y="539834"/>
            <a:ext cx="8640381" cy="720003"/>
          </a:xfrm>
        </p:spPr>
        <p:txBody>
          <a:bodyPr/>
          <a:lstStyle/>
          <a:p>
            <a:r>
              <a:rPr lang="pl-PL" dirty="0"/>
              <a:t>Równość płci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1410" y="1763613"/>
            <a:ext cx="9163018" cy="396044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dirty="0"/>
              <a:t>Przykłady do wykorzystania: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l-PL" dirty="0"/>
              <a:t>plany zarządzania różnorodnością,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/>
              <a:t>strategie antydyskryminacyjne,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/>
              <a:t>elastyczny czas pracy,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/>
              <a:t>godzenie życia zawodowego z życiem prywatnym.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pl-PL" dirty="0"/>
              <a:t>Projektowanie i gwarantowanie szerokiego i </a:t>
            </a:r>
            <a:r>
              <a:rPr lang="pl-PL" b="1" dirty="0"/>
              <a:t>reprezentatywnego zespołu w procesie </a:t>
            </a:r>
            <a:r>
              <a:rPr lang="pl-PL" dirty="0"/>
              <a:t>tworzenia, wdrażania i ewaluacji projektu podnosi jego wartość w wymiarze społecznym.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6CC33C-5B46-42DE-A6E7-2516683DA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60728215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4649DC8-C20C-43BC-814C-B4F87B80F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Jak i gdzie zdefiniować „gorsze położenie”.</a:t>
            </a:r>
            <a:br>
              <a:rPr lang="pl-PL" dirty="0"/>
            </a:br>
            <a:r>
              <a:rPr lang="pl-PL" dirty="0"/>
              <a:t>Projekt EFS+ to pomoc w rozwiązaniu tego problemu. 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01FA77E-742E-4759-8A22-272CF934B3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354" y="2484074"/>
            <a:ext cx="10081120" cy="2808312"/>
          </a:xfrm>
        </p:spPr>
        <p:txBody>
          <a:bodyPr>
            <a:normAutofit/>
          </a:bodyPr>
          <a:lstStyle/>
          <a:p>
            <a:pPr lvl="0"/>
            <a:r>
              <a:rPr lang="pl-PL" b="1" dirty="0"/>
              <a:t>Grupa docelowa:</a:t>
            </a:r>
          </a:p>
          <a:p>
            <a:pPr lvl="1"/>
            <a:r>
              <a:rPr lang="pl-PL" dirty="0"/>
              <a:t> i dzieci i młodzież w wieku 7 i 10 lat</a:t>
            </a:r>
          </a:p>
          <a:p>
            <a:pPr marL="503971" lvl="1" indent="0">
              <a:buNone/>
            </a:pPr>
            <a:endParaRPr lang="pl-PL" b="1" dirty="0"/>
          </a:p>
          <a:p>
            <a:pPr marL="503971" lvl="1" indent="0">
              <a:buNone/>
            </a:pPr>
            <a:r>
              <a:rPr lang="pl-PL" b="1" dirty="0"/>
              <a:t>Ale czy tylko o to chodzi?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F227A3CE-B892-4CC9-AFB3-B1EE5EEB34F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43170020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E5C954A-AE4B-438E-B96D-4670EA6B3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363" y="345258"/>
            <a:ext cx="10458450" cy="1080001"/>
          </a:xfrm>
        </p:spPr>
        <p:txBody>
          <a:bodyPr/>
          <a:lstStyle/>
          <a:p>
            <a:r>
              <a:rPr lang="pl-PL" dirty="0"/>
              <a:t>Logiczny związek przyczynowo skutkowy standardu minimum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E5A5C51-93B2-491F-A78D-79CBAF6229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5366" y="1702846"/>
            <a:ext cx="9721079" cy="2520129"/>
          </a:xfrm>
        </p:spPr>
        <p:txBody>
          <a:bodyPr/>
          <a:lstStyle/>
          <a:p>
            <a:pPr marL="0" indent="0">
              <a:lnSpc>
                <a:spcPct val="114000"/>
              </a:lnSpc>
              <a:buNone/>
            </a:pPr>
            <a:r>
              <a:rPr lang="pl-PL" dirty="0">
                <a:cs typeface="Arial" panose="020B0604020202020204" pitchFamily="34" charset="0"/>
              </a:rPr>
              <a:t>Brak logiki w projekcie, także w kontekście standardu minimum może spowodować skierowanie wniosku do uzupełnienia (projekty niekonkurencyjne) lub na etap negocjacji (projekty konkurencyjne) lub obniżenie punktacji w ocenie poszczególnych kryteriów standardu minimum. </a:t>
            </a:r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B1B12C62-59CD-4DDF-AC8D-FAF7F61BD8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15</a:t>
            </a:fld>
            <a:endParaRPr lang="pl-PL" dirty="0"/>
          </a:p>
        </p:txBody>
      </p:sp>
      <p:graphicFrame>
        <p:nvGraphicFramePr>
          <p:cNvPr id="8" name="Symbol zastępczy zawartości 4" descr="schemat 4 elementy: bariery diagnoza, działania zadania, wskaźniki , budżet wrażliwy na płeć ">
            <a:extLst>
              <a:ext uri="{FF2B5EF4-FFF2-40B4-BE49-F238E27FC236}">
                <a16:creationId xmlns:a16="http://schemas.microsoft.com/office/drawing/2014/main" id="{2632C3A0-BC68-4C93-B5BF-BFD0F5C96057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464795030"/>
              </p:ext>
            </p:extLst>
          </p:nvPr>
        </p:nvGraphicFramePr>
        <p:xfrm>
          <a:off x="116680" y="3779837"/>
          <a:ext cx="10458450" cy="215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22330447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694435F1-2EB1-4D67-BE26-35A971EA1B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86113" y="5195719"/>
            <a:ext cx="6048225" cy="1320421"/>
          </a:xfrm>
        </p:spPr>
        <p:txBody>
          <a:bodyPr/>
          <a:lstStyle/>
          <a:p>
            <a:r>
              <a:rPr lang="pl-PL" dirty="0"/>
              <a:t>Karta praw podstawowych </a:t>
            </a:r>
            <a:br>
              <a:rPr lang="pl-PL" dirty="0"/>
            </a:br>
            <a:r>
              <a:rPr lang="pl-PL" dirty="0"/>
              <a:t>Unii Europejskiej</a:t>
            </a:r>
          </a:p>
        </p:txBody>
      </p:sp>
      <p:pic>
        <p:nvPicPr>
          <p:cNvPr id="7" name="Symbol zastępczy obrazu 6" descr="Otwarta książka na tle flagi Unii Europejskiej ">
            <a:extLst>
              <a:ext uri="{FF2B5EF4-FFF2-40B4-BE49-F238E27FC236}">
                <a16:creationId xmlns:a16="http://schemas.microsoft.com/office/drawing/2014/main" id="{1DCF9426-1DC4-4D03-B242-C860C0C83F8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6" r="8886"/>
          <a:stretch>
            <a:fillRect/>
          </a:stretch>
        </p:blipFill>
        <p:spPr>
          <a:xfrm>
            <a:off x="1169442" y="1013388"/>
            <a:ext cx="5291869" cy="3788339"/>
          </a:xfrm>
        </p:spPr>
      </p:pic>
    </p:spTree>
    <p:extLst>
      <p:ext uri="{BB962C8B-B14F-4D97-AF65-F5344CB8AC3E}">
        <p14:creationId xmlns:p14="http://schemas.microsoft.com/office/powerpoint/2010/main" val="2137939473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402" y="395461"/>
            <a:ext cx="9144437" cy="1296144"/>
          </a:xfrm>
        </p:spPr>
        <p:txBody>
          <a:bodyPr>
            <a:normAutofit/>
          </a:bodyPr>
          <a:lstStyle/>
          <a:p>
            <a:pPr>
              <a:lnSpc>
                <a:spcPct val="114000"/>
              </a:lnSpc>
            </a:pPr>
            <a:r>
              <a:rPr lang="pl-PL" dirty="0"/>
              <a:t>Fundusze Europejskie dla Pomorza na lata 2021-2027 a prawa człowieka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370" y="1691605"/>
            <a:ext cx="9793088" cy="5328231"/>
          </a:xfrm>
        </p:spPr>
        <p:txBody>
          <a:bodyPr>
            <a:normAutofit/>
          </a:bodyPr>
          <a:lstStyle/>
          <a:p>
            <a:pPr marL="354013" indent="-354013">
              <a:spcAft>
                <a:spcPts val="1800"/>
              </a:spcAft>
              <a:buNone/>
            </a:pPr>
            <a:r>
              <a:rPr lang="pl-PL" dirty="0"/>
              <a:t>W strategii programu (główne wyzwania w zakresie rozwoju i rozwiązań politycznych, str. 4) jest zapisane: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pl-PL" dirty="0"/>
              <a:t>„Inwestycje będą musiały wykazać zgodność (…):</a:t>
            </a:r>
          </a:p>
          <a:p>
            <a:pPr marL="538163" indent="-363538">
              <a:spcAft>
                <a:spcPts val="1800"/>
              </a:spcAft>
            </a:pPr>
            <a:r>
              <a:rPr lang="pl-PL" b="1" dirty="0"/>
              <a:t>w zakresie praw człowieka, a mianowicie </a:t>
            </a:r>
            <a:r>
              <a:rPr lang="pl-PL" sz="2400" b="1" spc="300" dirty="0">
                <a:solidFill>
                  <a:srgbClr val="C00000"/>
                </a:solidFill>
              </a:rPr>
              <a:t>Kartą Praw Podstawowych UE </a:t>
            </a:r>
            <a:r>
              <a:rPr lang="pl-PL" dirty="0"/>
              <a:t>(KPP UE), </a:t>
            </a:r>
          </a:p>
          <a:p>
            <a:pPr marL="538163" indent="-363538">
              <a:spcAft>
                <a:spcPts val="1800"/>
              </a:spcAft>
            </a:pPr>
            <a:r>
              <a:rPr lang="pl-PL" dirty="0"/>
              <a:t>Europejskim Filarem Praw Społecznych, </a:t>
            </a:r>
          </a:p>
          <a:p>
            <a:pPr marL="538163" indent="-363538">
              <a:spcAft>
                <a:spcPts val="1800"/>
              </a:spcAft>
            </a:pPr>
            <a:r>
              <a:rPr lang="pl-PL" dirty="0"/>
              <a:t>Strategią na rzecz praw osób niepełnosprawnych 2021-2030 </a:t>
            </a:r>
          </a:p>
          <a:p>
            <a:pPr marL="538163" indent="-363538">
              <a:spcAft>
                <a:spcPts val="1800"/>
              </a:spcAft>
            </a:pPr>
            <a:r>
              <a:rPr lang="pl-PL" dirty="0"/>
              <a:t>Konwencją ONZ o Prawach Dziecka.</a:t>
            </a:r>
          </a:p>
          <a:p>
            <a:pPr marL="174625" indent="0">
              <a:spcAft>
                <a:spcPts val="1800"/>
              </a:spcAft>
              <a:buNone/>
            </a:pPr>
            <a:r>
              <a:rPr lang="pl-PL" b="1" dirty="0"/>
              <a:t>Zostanie to odpowiednio odzwierciedlone w kryteriach wyboru projektów. 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6CC33C-5B46-42DE-A6E7-2516683DA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229891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B6FE890-73C8-4C59-A4D8-ED25023CA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Ocena kryterium – Karta Praw Podstawowych UE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D3906A3-3A23-4670-9A6A-F0222BD7E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361" y="1367229"/>
            <a:ext cx="9793088" cy="4428832"/>
          </a:xfrm>
        </p:spPr>
        <p:txBody>
          <a:bodyPr>
            <a:noAutofit/>
          </a:bodyPr>
          <a:lstStyle/>
          <a:p>
            <a:pPr marL="0" indent="0">
              <a:spcAft>
                <a:spcPts val="2400"/>
              </a:spcAft>
              <a:buNone/>
            </a:pPr>
            <a:r>
              <a:rPr lang="pl-PL" b="1" dirty="0"/>
              <a:t>Ocenie podlega </a:t>
            </a:r>
            <a:r>
              <a:rPr lang="pl-PL" dirty="0"/>
              <a:t>zgodność projektu z Kartą Praw Podstawowych Unii Europejskiej, tj.:</a:t>
            </a:r>
          </a:p>
          <a:p>
            <a:pPr marL="457200" indent="-457200">
              <a:spcAft>
                <a:spcPts val="2400"/>
              </a:spcAft>
              <a:buFont typeface="+mj-lt"/>
              <a:buAutoNum type="arabicPeriod"/>
            </a:pPr>
            <a:r>
              <a:rPr lang="pl-PL" b="1" dirty="0"/>
              <a:t>czy zapisy wniosku </a:t>
            </a:r>
            <a:r>
              <a:rPr lang="pl-PL" dirty="0"/>
              <a:t>o dofinansowanie dotyczące zakresu oraz sposobu realizacji projektu </a:t>
            </a:r>
            <a:r>
              <a:rPr lang="pl-PL" b="1" dirty="0"/>
              <a:t>nie stoją w sprzeczności z wymogami KPP</a:t>
            </a:r>
            <a:r>
              <a:rPr lang="pl-PL" dirty="0"/>
              <a:t>?</a:t>
            </a:r>
          </a:p>
          <a:p>
            <a:pPr marL="457200" indent="-457200">
              <a:spcAft>
                <a:spcPts val="2400"/>
              </a:spcAft>
              <a:buFont typeface="+mj-lt"/>
              <a:buAutoNum type="arabicPeriod"/>
            </a:pPr>
            <a:r>
              <a:rPr lang="pl-PL" dirty="0"/>
              <a:t>w przypadku, gdy we wniosku o dofinansowanie stwierdzono neutralny charakter wymogów Karty Praw Podstawowych Unii Europejskiej względem zakresu i sposobu realizacji projektu: czy neutralny charakter wymogów został zidentyfikowany prawidłowo?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9AD58037-9C6D-438E-9DD0-CB63A58761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14622813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426" y="231952"/>
            <a:ext cx="9937104" cy="1007755"/>
          </a:xfrm>
        </p:spPr>
        <p:txBody>
          <a:bodyPr>
            <a:normAutofit/>
          </a:bodyPr>
          <a:lstStyle/>
          <a:p>
            <a:r>
              <a:rPr lang="pl-PL" dirty="0"/>
              <a:t>Karta Praw Podstawowych UE w projektach EFS+ </a:t>
            </a:r>
            <a:br>
              <a:rPr lang="pl-PL" dirty="0"/>
            </a:br>
            <a:r>
              <a:rPr lang="pl-PL" dirty="0"/>
              <a:t>w FEP 2021-2027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8093" y="1943653"/>
            <a:ext cx="9649072" cy="46805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Szczególnej analizie należy poddać m.in. artykuły:</a:t>
            </a:r>
          </a:p>
          <a:p>
            <a:pPr lvl="0"/>
            <a:r>
              <a:rPr lang="pl-PL" dirty="0"/>
              <a:t>8 Ochrona danych osobowych,</a:t>
            </a:r>
          </a:p>
          <a:p>
            <a:r>
              <a:rPr lang="pl-PL" dirty="0"/>
              <a:t>15 Wolność wyboru zawodu i prawo do podejmowania pracy,</a:t>
            </a:r>
          </a:p>
          <a:p>
            <a:pPr lvl="0"/>
            <a:r>
              <a:rPr lang="pl-PL" dirty="0"/>
              <a:t>21 Niedyskryminacja,</a:t>
            </a:r>
          </a:p>
          <a:p>
            <a:pPr lvl="0"/>
            <a:r>
              <a:rPr lang="pl-PL" dirty="0"/>
              <a:t>23 Równość kobiet i mężczyzn, </a:t>
            </a:r>
          </a:p>
          <a:p>
            <a:pPr lvl="0"/>
            <a:r>
              <a:rPr lang="pl-PL" dirty="0"/>
              <a:t>24 Prawa dziecka,</a:t>
            </a:r>
          </a:p>
          <a:p>
            <a:pPr lvl="0"/>
            <a:r>
              <a:rPr lang="pl-PL" dirty="0"/>
              <a:t>26 Integracja osób niepełnosprawnych,</a:t>
            </a:r>
          </a:p>
          <a:p>
            <a:pPr lvl="0"/>
            <a:r>
              <a:rPr lang="pl-PL" dirty="0"/>
              <a:t>35 Ochrona zdrowia…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6CC33C-5B46-42DE-A6E7-2516683DA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237165" y="7109837"/>
            <a:ext cx="1080000" cy="180000"/>
          </a:xfrm>
        </p:spPr>
        <p:txBody>
          <a:bodyPr/>
          <a:lstStyle/>
          <a:p>
            <a:fld id="{EB4015AA-59F6-416B-87A6-8E3D940284E2}" type="slidenum">
              <a:rPr lang="pl-PL" smtClean="0"/>
              <a:pPr/>
              <a:t>19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33322385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221" y="539834"/>
            <a:ext cx="8640381" cy="720003"/>
          </a:xfrm>
        </p:spPr>
        <p:txBody>
          <a:bodyPr/>
          <a:lstStyle/>
          <a:p>
            <a:r>
              <a:rPr lang="pl-PL" dirty="0"/>
              <a:t>Kryteria zgodności z zasadami horyzontalnymi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402" y="1979637"/>
            <a:ext cx="9397044" cy="3402249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spcAft>
                <a:spcPts val="1800"/>
              </a:spcAft>
              <a:buFont typeface="+mj-lt"/>
              <a:buAutoNum type="arabicPeriod"/>
            </a:pPr>
            <a:r>
              <a:rPr lang="pl-PL" sz="2600" dirty="0"/>
              <a:t>Zasada równości kobiet i mężczyzn</a:t>
            </a:r>
          </a:p>
          <a:p>
            <a:pPr marL="457200" indent="-457200">
              <a:spcAft>
                <a:spcPts val="1800"/>
              </a:spcAft>
              <a:buFont typeface="+mj-lt"/>
              <a:buAutoNum type="arabicPeriod"/>
            </a:pPr>
            <a:r>
              <a:rPr lang="pl-PL" sz="2600" dirty="0"/>
              <a:t>Karta Praw Podstawowych Unii Europejskiej</a:t>
            </a:r>
          </a:p>
          <a:p>
            <a:pPr marL="457200" indent="-457200">
              <a:spcAft>
                <a:spcPts val="1800"/>
              </a:spcAft>
              <a:buFont typeface="+mj-lt"/>
              <a:buAutoNum type="arabicPeriod"/>
            </a:pPr>
            <a:r>
              <a:rPr lang="pl-PL" sz="2600" dirty="0"/>
              <a:t>Konwencja o Prawach Osób Niepełnosprawnych</a:t>
            </a:r>
          </a:p>
          <a:p>
            <a:pPr marL="457200" indent="-457200">
              <a:spcAft>
                <a:spcPts val="1800"/>
              </a:spcAft>
              <a:buFont typeface="+mj-lt"/>
              <a:buAutoNum type="arabicPeriod"/>
            </a:pPr>
            <a:r>
              <a:rPr lang="pl-PL" sz="2600" dirty="0"/>
              <a:t>Zasada równości szans i niedyskryminacji, w tym dostępności </a:t>
            </a:r>
            <a:br>
              <a:rPr lang="pl-PL" sz="2600" dirty="0"/>
            </a:br>
            <a:r>
              <a:rPr lang="pl-PL" sz="2600" dirty="0"/>
              <a:t>dla osób z niepełnosprawnościami.</a:t>
            </a:r>
          </a:p>
          <a:p>
            <a:pPr marL="457200" indent="-457200">
              <a:spcAft>
                <a:spcPts val="1800"/>
              </a:spcAft>
              <a:buFont typeface="+mj-lt"/>
              <a:buAutoNum type="arabicPeriod"/>
            </a:pPr>
            <a:r>
              <a:rPr lang="pl-PL" sz="2600" dirty="0"/>
              <a:t>Zasada zrównoważonego rozwoju, w tym zasada DNSH</a:t>
            </a:r>
          </a:p>
          <a:p>
            <a:pPr marL="457200" indent="-457200">
              <a:spcAft>
                <a:spcPts val="1800"/>
              </a:spcAft>
              <a:buClrTx/>
              <a:buFont typeface="+mj-lt"/>
              <a:buAutoNum type="arabicPeriod"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6CC33C-5B46-42DE-A6E7-2516683DA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488833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B6FE890-73C8-4C59-A4D8-ED25023CA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Zgodność projektu z Kartą Praw Podstawowych UE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D3906A3-3A23-4670-9A6A-F0222BD7E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333" y="1597423"/>
            <a:ext cx="10297144" cy="4774702"/>
          </a:xfrm>
        </p:spPr>
        <p:txBody>
          <a:bodyPr>
            <a:noAutofit/>
          </a:bodyPr>
          <a:lstStyle/>
          <a:p>
            <a:pPr marL="0" indent="0">
              <a:spcAft>
                <a:spcPts val="2400"/>
              </a:spcAft>
              <a:buNone/>
            </a:pPr>
            <a:r>
              <a:rPr lang="pl-PL" dirty="0"/>
              <a:t>Do czego mogę się odnieść, żeby </a:t>
            </a:r>
            <a:r>
              <a:rPr lang="pl-PL" b="1" dirty="0"/>
              <a:t>wykazać zgodność </a:t>
            </a:r>
            <a:r>
              <a:rPr lang="pl-PL" dirty="0"/>
              <a:t>projektu z Kartą praw podstawowych UE? </a:t>
            </a:r>
          </a:p>
          <a:p>
            <a:pPr marL="0" indent="0">
              <a:spcAft>
                <a:spcPts val="2400"/>
              </a:spcAft>
              <a:buNone/>
            </a:pPr>
            <a:r>
              <a:rPr lang="pl-PL" dirty="0"/>
              <a:t>Inaczej – co takiego planuję zrobić, żeby </a:t>
            </a:r>
            <a:r>
              <a:rPr lang="pl-PL" b="1" dirty="0"/>
              <a:t>nie być w sprzeczności </a:t>
            </a:r>
            <a:r>
              <a:rPr lang="pl-PL" dirty="0"/>
              <a:t>z wymogami Karty?</a:t>
            </a:r>
          </a:p>
          <a:p>
            <a:pPr marL="901700" indent="-25082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b="1" spc="200" dirty="0"/>
              <a:t>Równość płci,</a:t>
            </a:r>
          </a:p>
          <a:p>
            <a:pPr marL="901700" indent="-25082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dirty="0"/>
              <a:t>Niedyskryminacja oraz integracja osób z niepełnosprawnościami,</a:t>
            </a:r>
          </a:p>
          <a:p>
            <a:pPr marL="901700" indent="-25082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dirty="0"/>
              <a:t>Różnorodność kulturowa, religijna i </a:t>
            </a:r>
            <a:r>
              <a:rPr lang="pl-PL" sz="2800" b="1" spc="200" dirty="0"/>
              <a:t>językowa…</a:t>
            </a:r>
          </a:p>
          <a:p>
            <a:pPr marL="0" indent="0">
              <a:spcAft>
                <a:spcPts val="2400"/>
              </a:spcAft>
              <a:buNone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9AD58037-9C6D-438E-9DD0-CB63A58761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329389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F311308-1E2C-4DE7-B8FF-BE2C5A3FE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Lista kontrolna dotycząca praw podstawowych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18ECFB1-9BCE-4D2F-B1A5-348DF71B93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7394" y="1403573"/>
            <a:ext cx="9505056" cy="5256266"/>
          </a:xfrm>
        </p:spPr>
        <p:txBody>
          <a:bodyPr>
            <a:normAutofit/>
          </a:bodyPr>
          <a:lstStyle/>
          <a:p>
            <a:pPr marL="0" lvl="1" indent="0">
              <a:spcAft>
                <a:spcPts val="1800"/>
              </a:spcAft>
              <a:buNone/>
            </a:pPr>
            <a:r>
              <a:rPr lang="pl-PL" dirty="0"/>
              <a:t>Szczegółowe wymagania w zakresie zgodności projektu z Kartą Praw Podstawowych UE znajdują się w</a:t>
            </a:r>
            <a:br>
              <a:rPr lang="pl-PL" dirty="0"/>
            </a:br>
            <a:r>
              <a:rPr lang="pl-PL" u="sng" dirty="0">
                <a:hlinkClick r:id="rId2" tooltip="Wytyczne dotyczących zapewnienia poszanowania Karty praw podstawowych Unii Europejskiej"/>
              </a:rPr>
              <a:t>Wytycznych Komisji Europejskiej dotyczących zapewnienia poszanowania Karty praw podstawowych Unii Europejskiej przy wdrażaniu europejskich funduszy strukturalnych i inwestycyjnych. </a:t>
            </a:r>
            <a:endParaRPr lang="pl-PL" u="sng" dirty="0"/>
          </a:p>
          <a:p>
            <a:pPr marL="0" lvl="1" indent="0">
              <a:spcAft>
                <a:spcPts val="1800"/>
              </a:spcAft>
              <a:buNone/>
            </a:pPr>
            <a:r>
              <a:rPr lang="pl-PL" dirty="0"/>
              <a:t>W Załączniku nr III do wytycznych znajduje się tzw. „</a:t>
            </a:r>
            <a:r>
              <a:rPr lang="pl-PL" b="1" dirty="0"/>
              <a:t>lista kontrolna </a:t>
            </a:r>
            <a:r>
              <a:rPr lang="pl-PL" dirty="0"/>
              <a:t>dotycząca praw podstawowych” – praktyczne narzędzie, które może być stosowane przy przygotowaniu projektu.</a:t>
            </a:r>
          </a:p>
          <a:p>
            <a:pPr marL="0" indent="0">
              <a:buNone/>
            </a:pPr>
            <a:r>
              <a:rPr lang="pl-PL" sz="2000" dirty="0"/>
              <a:t>Materiały dostępne są pod adresem:</a:t>
            </a:r>
          </a:p>
          <a:p>
            <a:pPr marL="0" indent="0">
              <a:buNone/>
            </a:pPr>
            <a:r>
              <a:rPr lang="pl-PL" sz="2000" dirty="0"/>
              <a:t>https://eur-lex.europa.eu/legal-content/PL/TXT/?uri=CELEX%3A52016XC0723%2801%29</a:t>
            </a:r>
          </a:p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876E472-D764-4F22-BA2D-7C325962D6E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67767670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B1BF8B7-75A8-4BF8-8F4F-EC0C65D793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715" y="359838"/>
            <a:ext cx="8856695" cy="1475783"/>
          </a:xfrm>
        </p:spPr>
        <p:txBody>
          <a:bodyPr>
            <a:normAutofit/>
          </a:bodyPr>
          <a:lstStyle/>
          <a:p>
            <a:r>
              <a:rPr lang="pl-PL" dirty="0"/>
              <a:t>Art. 35 Ochrona zdrowia </a:t>
            </a:r>
            <a:br>
              <a:rPr lang="pl-PL" dirty="0"/>
            </a:br>
            <a:r>
              <a:rPr lang="pl-PL" dirty="0"/>
              <a:t>– przykład pytania kontrolnego w projekcie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CDF90C4-CD32-458E-9DEB-64BEE4D6B3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362" y="1835621"/>
            <a:ext cx="9793088" cy="43921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Czy jednostka, wskutek zastosowania przepisu krajowego lub działania organu krajowego, w sytuacji związanej z wdrażaniem projektu finansowanego z funduszy UE: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/>
              <a:t>utraciła prawo dostępu do profilaktycznej opieki zdrowotnej </a:t>
            </a:r>
            <a:r>
              <a:rPr lang="pl-PL" b="1" dirty="0"/>
              <a:t>lub napotkała trudności w dostępie</a:t>
            </a:r>
            <a:r>
              <a:rPr lang="pl-PL" dirty="0"/>
              <a:t> do tej opieki?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/>
              <a:t>utraciła prawo do korzystania z leczenia przysługującego zgodnie z przepisami polskimi </a:t>
            </a:r>
            <a:r>
              <a:rPr lang="pl-PL" b="1" dirty="0"/>
              <a:t>lub napotkała trudności </a:t>
            </a:r>
            <a:r>
              <a:rPr lang="pl-PL" dirty="0"/>
              <a:t>w korzystaniu z tego leczenia?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/>
              <a:t>doznała szkody na zdrowiu na przykład w związku z niezapewnieniem wysokiego poziomu ochrony zdrowia ludzkiego przy realizacji projektu finansowanego z funduszy UE?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19ED8936-269A-43EE-866C-6711F96C3E9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04944491"/>
      </p:ext>
    </p:extLst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B1BF8B7-75A8-4BF8-8F4F-EC0C65D793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715" y="359838"/>
            <a:ext cx="8856695" cy="1475783"/>
          </a:xfrm>
        </p:spPr>
        <p:txBody>
          <a:bodyPr>
            <a:normAutofit/>
          </a:bodyPr>
          <a:lstStyle/>
          <a:p>
            <a:r>
              <a:rPr lang="pl-PL" dirty="0"/>
              <a:t>Perspektywa wieku</a:t>
            </a:r>
            <a:br>
              <a:rPr lang="pl-PL" dirty="0"/>
            </a:br>
            <a:r>
              <a:rPr lang="pl-PL" dirty="0"/>
              <a:t>– przykład pytania kontrolnego w projekcie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CDF90C4-CD32-458E-9DEB-64BEE4D6B3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362" y="1835621"/>
            <a:ext cx="9793088" cy="43921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Art. 24 Prawa dziecka </a:t>
            </a:r>
          </a:p>
          <a:p>
            <a:pPr marL="0" indent="0">
              <a:buNone/>
            </a:pPr>
            <a:r>
              <a:rPr lang="pl-PL" dirty="0"/>
              <a:t>1. Dzieci mają prawo do takiej ochrony i opieki, jaka jest konieczna dla ich dobra. Mogą one swobodnie wyrażać swoje poglądy. Poglądy te są brane pod uwagę w sprawach, które ich dotyczą, stosownie do ich wieku i stopnia dojrzałości.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19ED8936-269A-43EE-866C-6711F96C3E9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61018759"/>
      </p:ext>
    </p:extLst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B1BF8B7-75A8-4BF8-8F4F-EC0C65D793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715" y="359838"/>
            <a:ext cx="8856695" cy="1475783"/>
          </a:xfrm>
        </p:spPr>
        <p:txBody>
          <a:bodyPr>
            <a:normAutofit/>
          </a:bodyPr>
          <a:lstStyle/>
          <a:p>
            <a:r>
              <a:rPr lang="pl-PL" dirty="0"/>
              <a:t>Art. 25  Prawa osób w podeszłym wieku </a:t>
            </a:r>
            <a:br>
              <a:rPr lang="pl-PL" dirty="0"/>
            </a:br>
            <a:r>
              <a:rPr lang="pl-PL" dirty="0"/>
              <a:t>Przykład ograniczenia 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CDF90C4-CD32-458E-9DEB-64BEE4D6B3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697" y="1331565"/>
            <a:ext cx="10105777" cy="58682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„Szpital byłby beneficjentem programu cyfryzacji usług publicznych finansowanego z  funduszy UE. Na jednym z etapów realizacji projektu szpital był zobowiązany wprowadzić rejestrację na wizyty lekarskie za pośrednictwem platformy elektronicznej i ewidencjonować liczbę osób, które z niej skorzystały. Aby uniknąć odpowiedzialności za nieprawidłową realizację projektu, szpital </a:t>
            </a:r>
            <a:r>
              <a:rPr lang="pl-PL" b="1" dirty="0"/>
              <a:t>znacząco ograniczył działanie tradycyjnej, stacjonarnej rejestracji w okienkach </a:t>
            </a:r>
            <a:r>
              <a:rPr lang="pl-PL" dirty="0"/>
              <a:t>w szpitalu, żeby skłonić pacjentów do używania stworzonej w tym celu elektronicznej aplikacji rejestracyjnej. </a:t>
            </a:r>
            <a:r>
              <a:rPr lang="pl-PL" b="1" dirty="0"/>
              <a:t>Osoby starsze</a:t>
            </a:r>
            <a:r>
              <a:rPr lang="pl-PL" dirty="0"/>
              <a:t>, w mniejszym zakresie korzystające z nowych technologii, </a:t>
            </a:r>
            <a:r>
              <a:rPr lang="pl-PL" b="1" dirty="0"/>
              <a:t>mogłyby mieć utrudniony dostęp do usług medycznych oferowanych przez szpital</a:t>
            </a:r>
            <a:r>
              <a:rPr lang="pl-PL" dirty="0"/>
              <a:t>. </a:t>
            </a:r>
          </a:p>
          <a:p>
            <a:pPr marL="0" indent="0">
              <a:buNone/>
            </a:pPr>
            <a:r>
              <a:rPr lang="pl-PL" dirty="0"/>
              <a:t>Kontekst przykładu według etapu wdrażania: kontrola tworzenie wzorów umów z beneficjentami, ocena wniosków konkursowych, prawidłowości realizacji projektów i  audyt, kontrola wniosków o płatność i rozliczanie projektów.”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19ED8936-269A-43EE-866C-6711F96C3E9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58593641"/>
      </p:ext>
    </p:extLst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E70EE0D-7087-4487-AC8F-0DBA6588E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Poradnik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24D056B-C24F-4933-B55B-B304580F90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714" y="1835621"/>
            <a:ext cx="9216735" cy="4824218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Biuro Rzecznika Praw Obywatelskich</a:t>
            </a:r>
          </a:p>
          <a:p>
            <a:pPr marL="0" indent="0">
              <a:buNone/>
            </a:pPr>
            <a:r>
              <a:rPr lang="pl-PL" b="1" dirty="0"/>
              <a:t>Stosowanie Karty Praw Podstawowych w toku wdrażania projektów finansowanych z funduszy UE </a:t>
            </a:r>
            <a:br>
              <a:rPr lang="pl-PL" b="1" dirty="0"/>
            </a:br>
            <a:r>
              <a:rPr lang="pl-PL" b="1" dirty="0"/>
              <a:t>Przewodnik i praktyczne wskazówki dla organów krajowych.</a:t>
            </a:r>
          </a:p>
          <a:p>
            <a:pPr marL="0" indent="0">
              <a:buNone/>
            </a:pPr>
            <a:r>
              <a:rPr lang="pl-PL" dirty="0"/>
              <a:t>Warszawa, 2024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07B50B6C-095F-41D2-9C18-EA18BD2ADAB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93881707"/>
      </p:ext>
    </p:extLst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9A913502-683D-42D7-BEFF-0E26864303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30514" y="4859339"/>
            <a:ext cx="7123904" cy="1656802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pl-PL" dirty="0"/>
              <a:t>Zasada równości szans i niedyskryminacji,  </a:t>
            </a:r>
            <a:br>
              <a:rPr lang="pl-PL" dirty="0"/>
            </a:br>
            <a:r>
              <a:rPr lang="pl-PL" dirty="0"/>
              <a:t>w tym dostępność </a:t>
            </a:r>
            <a:br>
              <a:rPr lang="pl-PL" dirty="0"/>
            </a:br>
            <a:r>
              <a:rPr lang="pl-PL" dirty="0"/>
              <a:t>dla osób z niepełnosprawnościami</a:t>
            </a:r>
          </a:p>
        </p:txBody>
      </p:sp>
      <p:pic>
        <p:nvPicPr>
          <p:cNvPr id="31" name="Symbol zastępczy obrazu 30" descr="Postać Shreka z filmu o tym samym tytule, połówka cebuli oraz napis - Wszyscy mają warstwy.">
            <a:extLst>
              <a:ext uri="{FF2B5EF4-FFF2-40B4-BE49-F238E27FC236}">
                <a16:creationId xmlns:a16="http://schemas.microsoft.com/office/drawing/2014/main" id="{71D3C9BB-36D2-4417-B588-57C07302577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10" b="9510"/>
          <a:stretch>
            <a:fillRect/>
          </a:stretch>
        </p:blipFill>
        <p:spPr>
          <a:xfrm>
            <a:off x="953418" y="272487"/>
            <a:ext cx="5903912" cy="4608513"/>
          </a:xfrm>
        </p:spPr>
      </p:pic>
    </p:spTree>
    <p:extLst>
      <p:ext uri="{BB962C8B-B14F-4D97-AF65-F5344CB8AC3E}">
        <p14:creationId xmlns:p14="http://schemas.microsoft.com/office/powerpoint/2010/main" val="3068931607"/>
      </p:ext>
    </p:extLst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C27858B-E02D-4CC6-956F-812E5194EF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Różne obszary niedyskryminacji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4FEBF37-36FF-4B10-B155-C5AB51179A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714" y="1403552"/>
            <a:ext cx="8856695" cy="5256266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Cel to zapobieganie </a:t>
            </a:r>
            <a:r>
              <a:rPr lang="pl-PL" b="1" dirty="0"/>
              <a:t>wszelkiej dyskryminacji </a:t>
            </a:r>
            <a:r>
              <a:rPr lang="pl-PL" dirty="0"/>
              <a:t>ze względu na:</a:t>
            </a:r>
          </a:p>
          <a:p>
            <a:r>
              <a:rPr lang="pl-PL" dirty="0"/>
              <a:t>płeć, </a:t>
            </a:r>
          </a:p>
          <a:p>
            <a:r>
              <a:rPr lang="pl-PL" dirty="0"/>
              <a:t>rasę lub pochodzenie etniczne, </a:t>
            </a:r>
          </a:p>
          <a:p>
            <a:r>
              <a:rPr lang="pl-PL" dirty="0"/>
              <a:t>religię lub światopogląd, </a:t>
            </a:r>
          </a:p>
          <a:p>
            <a:r>
              <a:rPr lang="pl-PL" dirty="0"/>
              <a:t>niepełnosprawność, </a:t>
            </a:r>
          </a:p>
          <a:p>
            <a:r>
              <a:rPr lang="pl-PL" dirty="0"/>
              <a:t>wiek,</a:t>
            </a:r>
          </a:p>
          <a:p>
            <a:r>
              <a:rPr lang="pl-PL" dirty="0"/>
              <a:t>orientację seksualną.</a:t>
            </a:r>
          </a:p>
          <a:p>
            <a:pPr marL="0" indent="0" algn="ctr">
              <a:spcBef>
                <a:spcPts val="3000"/>
              </a:spcBef>
              <a:buNone/>
            </a:pPr>
            <a:r>
              <a:rPr lang="pl-PL" dirty="0"/>
              <a:t>Przygotowywanie, wdrażanie, monitorowanie, </a:t>
            </a:r>
            <a:br>
              <a:rPr lang="pl-PL" dirty="0"/>
            </a:br>
            <a:r>
              <a:rPr lang="pl-PL" dirty="0"/>
              <a:t>sprawozdawczość i ewaluacja. 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004FE5DC-4AE0-4A41-BCB8-6223EC976B1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24259790"/>
      </p:ext>
    </p:extLst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7906BE8-F6DC-498F-92A8-5E3BEED54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Rozporządzenie ogólne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F64D3FE-092E-4B2B-95FB-A0C7304F84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362" y="2448070"/>
            <a:ext cx="9793088" cy="3456384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3. Państwa członkowskie i Komisja podejmują odpowiednie kroki w celu zapobiegania wszelkiej dyskryminacji ze względu na płeć, rasę lub pochodzenie etniczne, religię lub światopogląd, niepełnosprawność, wiek lub orientację seksualną podczas przygotowywania, wdrażania, monitorowania, sprawozdawczości i ewaluacji programów. W procesie przygotowywania </a:t>
            </a:r>
            <a:br>
              <a:rPr lang="pl-PL" dirty="0"/>
            </a:br>
            <a:r>
              <a:rPr lang="pl-PL" dirty="0"/>
              <a:t>i wdrażania programów należy w szczególności wziąć pod uwagę zapewnienie dostępności dla osób z niepełnosprawnościami.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0A6E3CDA-EA2C-434B-8F85-F228B13AD4F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55769325"/>
      </p:ext>
    </p:extLst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82FF332-3460-487B-B469-69DE614130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819" y="359838"/>
            <a:ext cx="8640381" cy="683695"/>
          </a:xfrm>
        </p:spPr>
        <p:txBody>
          <a:bodyPr/>
          <a:lstStyle/>
          <a:p>
            <a:r>
              <a:rPr lang="pl-PL" dirty="0"/>
              <a:t>Osoby ze zróżnicowanymi potrzebami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9F457E19-0798-4690-B7C2-C8CBD18300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29</a:t>
            </a:fld>
            <a:endParaRPr lang="pl-PL" dirty="0"/>
          </a:p>
        </p:txBody>
      </p:sp>
      <p:pic>
        <p:nvPicPr>
          <p:cNvPr id="5" name="Symbol zastępczy obrazu 10" descr="graficzna prezentacja osób - kobieta, starszy mężczyzna o balkoniku, mężczyzna z wózkiem i dzieckiem kobieta z wózkiem dziecięcym, dziewczynka z plecakiem, mężczyzna z torba podróżną, kobieta na wózku, niewidomy mężczyzna z psem przewodnikiem, kobieta w ciąży, osoba na wózku inwalidzkim wykonująca ewolucję sportową">
            <a:extLst>
              <a:ext uri="{FF2B5EF4-FFF2-40B4-BE49-F238E27FC236}">
                <a16:creationId xmlns:a16="http://schemas.microsoft.com/office/drawing/2014/main" id="{57D74BCE-5A13-425D-BD5F-47EF4A0E9B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8" r="5148"/>
          <a:stretch>
            <a:fillRect/>
          </a:stretch>
        </p:blipFill>
        <p:spPr>
          <a:xfrm>
            <a:off x="893700" y="1487849"/>
            <a:ext cx="9236527" cy="5316324"/>
          </a:xfrm>
        </p:spPr>
      </p:pic>
    </p:spTree>
    <p:extLst>
      <p:ext uri="{BB962C8B-B14F-4D97-AF65-F5344CB8AC3E}">
        <p14:creationId xmlns:p14="http://schemas.microsoft.com/office/powerpoint/2010/main" val="1159726861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96C2775-07A3-40B5-B37C-C3C1C4651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Wytyczne dotyczące realizacji zasad równościowych </a:t>
            </a:r>
            <a:br>
              <a:rPr lang="pl-PL" dirty="0"/>
            </a:br>
            <a:r>
              <a:rPr lang="pl-PL" dirty="0"/>
              <a:t>w ramach funduszy unijnych na lata 2021-2027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98DBDA8-AB73-496B-8F54-6820F8E5E1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354" y="1511585"/>
            <a:ext cx="9937104" cy="5580620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3000"/>
              </a:spcAft>
            </a:pPr>
            <a:r>
              <a:rPr lang="pl-PL" sz="2400" b="1" dirty="0">
                <a:latin typeface="+mn-lt"/>
                <a:hlinkClick r:id="rId2" tooltip="Załącznik nr 1 z 19 marca 2025"/>
              </a:rPr>
              <a:t>Załącznik nr 1 - Standard Minimum</a:t>
            </a:r>
            <a:r>
              <a:rPr lang="pl-PL" sz="2400" b="1" dirty="0">
                <a:latin typeface="+mn-lt"/>
              </a:rPr>
              <a:t>, </a:t>
            </a:r>
            <a:r>
              <a:rPr lang="pl-PL" sz="2400" dirty="0">
                <a:latin typeface="+mn-lt"/>
              </a:rPr>
              <a:t>DOCX 118 KB</a:t>
            </a:r>
          </a:p>
          <a:p>
            <a:pPr>
              <a:spcBef>
                <a:spcPts val="600"/>
              </a:spcBef>
              <a:spcAft>
                <a:spcPts val="3000"/>
              </a:spcAft>
            </a:pPr>
            <a:r>
              <a:rPr lang="pl-PL" sz="2400" b="1" u="sng" dirty="0">
                <a:latin typeface="+mn-lt"/>
                <a:hlinkClick r:id="rId3" tooltip="Załącznik nr 2 "/>
              </a:rPr>
              <a:t>Załącznik nr 2 - Standardy dostępności</a:t>
            </a:r>
            <a:r>
              <a:rPr lang="pl-PL" sz="2400" b="1" u="sng" dirty="0">
                <a:latin typeface="+mn-lt"/>
              </a:rPr>
              <a:t>, </a:t>
            </a:r>
            <a:r>
              <a:rPr lang="pl-PL" sz="2400" dirty="0">
                <a:latin typeface="+mn-lt"/>
              </a:rPr>
              <a:t>DOCX 18,68 MB</a:t>
            </a:r>
          </a:p>
          <a:p>
            <a:pPr>
              <a:spcBef>
                <a:spcPts val="600"/>
              </a:spcBef>
              <a:spcAft>
                <a:spcPts val="3000"/>
              </a:spcAft>
            </a:pPr>
            <a:r>
              <a:rPr lang="pl-PL" sz="2400" b="1" u="sng" dirty="0">
                <a:latin typeface="+mn-lt"/>
                <a:hlinkClick r:id="rId4" tooltip="Załącznik nr 3"/>
              </a:rPr>
              <a:t>Załącznik nr 3 - Procedura służąca do włączania postanowień Konwencji </a:t>
            </a:r>
            <a:br>
              <a:rPr lang="pl-PL" sz="2400" b="1" u="sng" dirty="0">
                <a:latin typeface="+mn-lt"/>
                <a:hlinkClick r:id="rId4" tooltip="Załącznik nr 3"/>
              </a:rPr>
            </a:br>
            <a:r>
              <a:rPr lang="pl-PL" sz="2400" b="1" u="sng" dirty="0">
                <a:latin typeface="+mn-lt"/>
                <a:hlinkClick r:id="rId4" tooltip="Załącznik nr 3"/>
              </a:rPr>
              <a:t>o prawach osób z niepełnosprawnościami do praktyki wdrażania programów</a:t>
            </a:r>
            <a:r>
              <a:rPr lang="pl-PL" sz="2400" b="1" u="sng" dirty="0">
                <a:latin typeface="+mn-lt"/>
              </a:rPr>
              <a:t>, </a:t>
            </a:r>
            <a:r>
              <a:rPr lang="pl-PL" sz="2400" dirty="0">
                <a:latin typeface="+mn-lt"/>
              </a:rPr>
              <a:t>DOCX 44 KB</a:t>
            </a:r>
          </a:p>
          <a:p>
            <a:pPr>
              <a:spcBef>
                <a:spcPts val="600"/>
              </a:spcBef>
              <a:spcAft>
                <a:spcPts val="3000"/>
              </a:spcAft>
            </a:pPr>
            <a:r>
              <a:rPr lang="pl-PL" sz="2400" b="1" u="sng" dirty="0">
                <a:latin typeface="+mn-lt"/>
                <a:hlinkClick r:id="rId5" tooltip="Załącznik nr 4"/>
              </a:rPr>
              <a:t>Załącznik nr 4 - Procedura służąca do włączania postanowień Karty Praw Podstawowych UE do praktyki wdrażania programów</a:t>
            </a:r>
            <a:r>
              <a:rPr lang="pl-PL" sz="2400" b="1" u="sng" dirty="0">
                <a:latin typeface="+mn-lt"/>
              </a:rPr>
              <a:t>, </a:t>
            </a:r>
            <a:r>
              <a:rPr lang="pl-PL" sz="2400" dirty="0">
                <a:latin typeface="+mn-lt"/>
              </a:rPr>
              <a:t>DOCX 33 KB</a:t>
            </a:r>
            <a:endParaRPr lang="pl-PL" sz="2400" b="1" dirty="0">
              <a:latin typeface="+mn-lt"/>
            </a:endParaRP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705498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52E22AF-3067-4BD8-AFB3-1F900AFA2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426" y="396524"/>
            <a:ext cx="8639774" cy="935743"/>
          </a:xfrm>
        </p:spPr>
        <p:txBody>
          <a:bodyPr>
            <a:normAutofit/>
          </a:bodyPr>
          <a:lstStyle/>
          <a:p>
            <a:pPr algn="ctr"/>
            <a:r>
              <a:rPr lang="pl-PL" sz="3200" dirty="0">
                <a:latin typeface="+mn-lt"/>
              </a:rPr>
              <a:t>Uniwersalne</a:t>
            </a:r>
            <a:r>
              <a:rPr lang="pl-PL" dirty="0">
                <a:latin typeface="+mn-lt"/>
              </a:rPr>
              <a:t> </a:t>
            </a:r>
            <a:r>
              <a:rPr lang="pl-PL" sz="3200" dirty="0">
                <a:latin typeface="+mn-lt"/>
              </a:rPr>
              <a:t>projektowanie </a:t>
            </a:r>
            <a:endParaRPr lang="pl-PL" dirty="0">
              <a:latin typeface="+mn-lt"/>
            </a:endParaRP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F46C1F60-E003-48BF-9279-3F1A4EF002B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57474" y="5003973"/>
            <a:ext cx="7776864" cy="185774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pl-PL" sz="2400" dirty="0"/>
              <a:t>Narzędzie, które w centrum stawia </a:t>
            </a:r>
            <a:br>
              <a:rPr lang="pl-PL" sz="2400" dirty="0"/>
            </a:br>
            <a:r>
              <a:rPr lang="pl-PL" sz="2400" b="1" dirty="0"/>
              <a:t>użytkownika i usuwanie ewentualnych barier </a:t>
            </a:r>
            <a:br>
              <a:rPr lang="pl-PL" sz="2400" dirty="0"/>
            </a:br>
            <a:r>
              <a:rPr lang="pl-PL" sz="2400" dirty="0"/>
              <a:t>już na etapie projektu.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223F52E6-E0BA-4A62-91E9-668FE0C6AE1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30</a:t>
            </a:fld>
            <a:endParaRPr lang="pl-PL" dirty="0"/>
          </a:p>
        </p:txBody>
      </p:sp>
      <p:pic>
        <p:nvPicPr>
          <p:cNvPr id="9" name="Symbol zastępczy zawartości 8" descr="symbol dostępności i uniwersalnego projektowania - postać człowiek a wpisana w koło na wzór Człowieka witruwiańskiego">
            <a:extLst>
              <a:ext uri="{FF2B5EF4-FFF2-40B4-BE49-F238E27FC236}">
                <a16:creationId xmlns:a16="http://schemas.microsoft.com/office/drawing/2014/main" id="{AEEE73D9-F673-4AFE-836C-9D697AB808D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0166" y="1028357"/>
            <a:ext cx="3791479" cy="3639058"/>
          </a:xfrm>
        </p:spPr>
      </p:pic>
    </p:spTree>
    <p:extLst>
      <p:ext uri="{BB962C8B-B14F-4D97-AF65-F5344CB8AC3E}">
        <p14:creationId xmlns:p14="http://schemas.microsoft.com/office/powerpoint/2010/main" val="1556848610"/>
      </p:ext>
    </p:extLst>
  </p:cSld>
  <p:clrMapOvr>
    <a:masterClrMapping/>
  </p:clrMapOvr>
  <p:transition spd="slow">
    <p:push dir="u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52E22AF-3067-4BD8-AFB3-1F900AFA2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426" y="396524"/>
            <a:ext cx="9001000" cy="935743"/>
          </a:xfrm>
        </p:spPr>
        <p:txBody>
          <a:bodyPr>
            <a:normAutofit/>
          </a:bodyPr>
          <a:lstStyle/>
          <a:p>
            <a:r>
              <a:rPr lang="pl-PL" sz="3200" dirty="0">
                <a:latin typeface="+mn-lt"/>
              </a:rPr>
              <a:t>Uniwersalne</a:t>
            </a:r>
            <a:r>
              <a:rPr lang="pl-PL" dirty="0">
                <a:latin typeface="+mn-lt"/>
              </a:rPr>
              <a:t> </a:t>
            </a:r>
            <a:r>
              <a:rPr lang="pl-PL" sz="3200" dirty="0">
                <a:latin typeface="+mn-lt"/>
              </a:rPr>
              <a:t>projektowanie – definicja </a:t>
            </a:r>
            <a:endParaRPr lang="pl-PL" dirty="0">
              <a:latin typeface="+mn-lt"/>
            </a:endParaRP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F46C1F60-E003-48BF-9279-3F1A4EF002B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25426" y="2051645"/>
            <a:ext cx="8639774" cy="3240360"/>
          </a:xfrm>
        </p:spPr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pl-PL" sz="2400" dirty="0">
                <a:latin typeface="+mn-lt"/>
              </a:rPr>
              <a:t>Oznacza projektowanie produktów, środowiska, programów i usług </a:t>
            </a:r>
            <a:br>
              <a:rPr lang="pl-PL" sz="2400" dirty="0">
                <a:latin typeface="+mn-lt"/>
              </a:rPr>
            </a:br>
            <a:r>
              <a:rPr lang="pl-PL" sz="2400" dirty="0">
                <a:latin typeface="+mn-lt"/>
              </a:rPr>
              <a:t>w taki sposób, by były użyteczne dla wszystkich, </a:t>
            </a:r>
            <a:br>
              <a:rPr lang="pl-PL" sz="2400" dirty="0">
                <a:latin typeface="+mn-lt"/>
              </a:rPr>
            </a:br>
            <a:r>
              <a:rPr lang="pl-PL" sz="2400" dirty="0">
                <a:latin typeface="+mn-lt"/>
              </a:rPr>
              <a:t>w możliwie największym stopniu, </a:t>
            </a:r>
            <a:br>
              <a:rPr lang="pl-PL" sz="2400" dirty="0">
                <a:latin typeface="+mn-lt"/>
              </a:rPr>
            </a:br>
            <a:r>
              <a:rPr lang="pl-PL" sz="2400" dirty="0">
                <a:latin typeface="+mn-lt"/>
              </a:rPr>
              <a:t>bez potrzeby adaptacji lub specjalistycznego projektowania.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pl-PL" sz="2400" dirty="0">
                <a:latin typeface="+mn-lt"/>
              </a:rPr>
              <a:t>„</a:t>
            </a:r>
            <a:r>
              <a:rPr lang="pl-PL" sz="2400" b="1" dirty="0">
                <a:latin typeface="+mn-lt"/>
              </a:rPr>
              <a:t>Uniwersalne projektowanie</a:t>
            </a:r>
            <a:r>
              <a:rPr lang="pl-PL" sz="2400" dirty="0">
                <a:latin typeface="+mn-lt"/>
              </a:rPr>
              <a:t>” </a:t>
            </a:r>
            <a:r>
              <a:rPr lang="pl-PL" sz="2400" b="1" dirty="0">
                <a:latin typeface="+mn-lt"/>
              </a:rPr>
              <a:t>nie wyklucza </a:t>
            </a:r>
            <a:r>
              <a:rPr lang="pl-PL" sz="2400" dirty="0">
                <a:latin typeface="+mn-lt"/>
              </a:rPr>
              <a:t>pomocy technicznych </a:t>
            </a:r>
            <a:br>
              <a:rPr lang="pl-PL" sz="2400" dirty="0">
                <a:latin typeface="+mn-lt"/>
              </a:rPr>
            </a:br>
            <a:r>
              <a:rPr lang="pl-PL" sz="2400" dirty="0">
                <a:latin typeface="+mn-lt"/>
              </a:rPr>
              <a:t>dla szczególnych grup osób z niepełnosprawnościami, </a:t>
            </a:r>
            <a:br>
              <a:rPr lang="pl-PL" sz="2400" dirty="0">
                <a:latin typeface="+mn-lt"/>
              </a:rPr>
            </a:br>
            <a:r>
              <a:rPr lang="pl-PL" sz="2400" dirty="0">
                <a:latin typeface="+mn-lt"/>
              </a:rPr>
              <a:t>jeżeli jest to potrzebne.</a:t>
            </a:r>
            <a:endParaRPr lang="pl-PL" altLang="pl-PL" sz="2400" dirty="0">
              <a:latin typeface="+mn-lt"/>
            </a:endParaRP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223F52E6-E0BA-4A62-91E9-668FE0C6AE1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31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22382884"/>
      </p:ext>
    </p:extLst>
  </p:cSld>
  <p:clrMapOvr>
    <a:masterClrMapping/>
  </p:clrMapOvr>
  <p:transition spd="slow">
    <p:push dir="u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221" y="539834"/>
            <a:ext cx="8640381" cy="720003"/>
          </a:xfrm>
        </p:spPr>
        <p:txBody>
          <a:bodyPr/>
          <a:lstStyle/>
          <a:p>
            <a:r>
              <a:rPr lang="pl-PL" dirty="0"/>
              <a:t>Bariery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402" y="2267669"/>
            <a:ext cx="9397044" cy="2952328"/>
          </a:xfrm>
        </p:spPr>
        <p:txBody>
          <a:bodyPr>
            <a:normAutofit lnSpcReduction="10000"/>
          </a:bodyPr>
          <a:lstStyle/>
          <a:p>
            <a:pPr marL="0" indent="0">
              <a:spcAft>
                <a:spcPts val="1800"/>
              </a:spcAft>
              <a:buNone/>
            </a:pPr>
            <a:r>
              <a:rPr lang="pl-PL" dirty="0"/>
              <a:t>Przeszkody lub ograniczenia </a:t>
            </a:r>
            <a:r>
              <a:rPr lang="pl-PL" b="1" dirty="0"/>
              <a:t>cyfrowe, informacyjno-komunikacyjne lub  architektoniczne,</a:t>
            </a:r>
            <a:r>
              <a:rPr lang="pl-PL" dirty="0"/>
              <a:t> które uniemożliwiają lub utrudniają osobom </a:t>
            </a:r>
            <a:br>
              <a:rPr lang="pl-PL" dirty="0"/>
            </a:br>
            <a:r>
              <a:rPr lang="pl-PL" dirty="0"/>
              <a:t>ze szczególnymi potrzebami udział w różnych sferach życia na zasadzie równości z innymi osobami.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pl-PL" dirty="0"/>
              <a:t>[Ustawa z dnia 19 lipca 2019 r. o zapewnianiu dostępności osobom </a:t>
            </a:r>
            <a:br>
              <a:rPr lang="pl-PL" dirty="0"/>
            </a:br>
            <a:r>
              <a:rPr lang="pl-PL" dirty="0"/>
              <a:t>ze szczególnymi potrzebami (Dz.U. z 2022 r. poz. 2240)]</a:t>
            </a:r>
          </a:p>
          <a:p>
            <a:pPr marL="0" indent="0">
              <a:spcAft>
                <a:spcPts val="1800"/>
              </a:spcAft>
              <a:buNone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6CC33C-5B46-42DE-A6E7-2516683DA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32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60139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819" y="359838"/>
            <a:ext cx="8857591" cy="1115743"/>
          </a:xfrm>
        </p:spPr>
        <p:txBody>
          <a:bodyPr>
            <a:normAutofit/>
          </a:bodyPr>
          <a:lstStyle/>
          <a:p>
            <a:r>
              <a:rPr lang="pl-PL" dirty="0"/>
              <a:t>Analiza grupy docelowej przez pryzmat definicji </a:t>
            </a:r>
            <a:br>
              <a:rPr lang="pl-PL" dirty="0"/>
            </a:br>
            <a:r>
              <a:rPr lang="pl-PL" dirty="0"/>
              <a:t>osoby ze zróżnicowanymi potrzebami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7919" y="2051645"/>
            <a:ext cx="9109012" cy="4680519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pl-PL" dirty="0"/>
              <a:t>Osoba, która ze względu na swoje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pl-PL" b="1" dirty="0"/>
              <a:t>cechy</a:t>
            </a:r>
            <a:r>
              <a:rPr lang="pl-PL" dirty="0"/>
              <a:t> </a:t>
            </a:r>
            <a:r>
              <a:rPr lang="pl-PL" b="1" dirty="0"/>
              <a:t>zewnętrzne</a:t>
            </a:r>
            <a:r>
              <a:rPr lang="pl-PL" dirty="0"/>
              <a:t> lub </a:t>
            </a:r>
            <a:r>
              <a:rPr lang="pl-PL" b="1" dirty="0"/>
              <a:t>wewnętrzne</a:t>
            </a:r>
            <a:r>
              <a:rPr lang="pl-PL" dirty="0"/>
              <a:t>, 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pl-PL" dirty="0"/>
              <a:t>albo ze względu na </a:t>
            </a:r>
            <a:r>
              <a:rPr lang="pl-PL" b="1" dirty="0"/>
              <a:t>okoliczności</a:t>
            </a:r>
            <a:r>
              <a:rPr lang="pl-PL" dirty="0"/>
              <a:t>, w których się znajduje, 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pl-PL" dirty="0"/>
              <a:t>musi podjąć dodatkowe działania lub zastosować dodatkowe środki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pl-PL" dirty="0"/>
              <a:t>w celu </a:t>
            </a:r>
            <a:r>
              <a:rPr lang="pl-PL" b="1" dirty="0"/>
              <a:t>przezwyciężenia bariery</a:t>
            </a:r>
            <a:r>
              <a:rPr lang="pl-PL" dirty="0"/>
              <a:t>, 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pl-PL" dirty="0"/>
              <a:t>aby uczestniczyć w różnych sferach życia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pl-PL" dirty="0"/>
              <a:t>na </a:t>
            </a:r>
            <a:r>
              <a:rPr lang="pl-PL" b="1" dirty="0"/>
              <a:t>zasadzie równości z innymi osobami</a:t>
            </a:r>
            <a:r>
              <a:rPr lang="pl-PL" dirty="0"/>
              <a:t>. 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6CC33C-5B46-42DE-A6E7-2516683DA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33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09040572"/>
      </p:ext>
    </p:extLst>
  </p:cSld>
  <p:clrMapOvr>
    <a:masterClrMapping/>
  </p:clrMapOvr>
  <p:transition spd="slow">
    <p:push dir="u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8B42AD5-BA6C-4BD0-9415-B04A589AA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A tymczasem w programie zdrowotnym… (cytaty 1 z 3)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C032222-39B4-4A2F-822D-6FFCAB473A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362" y="1403573"/>
            <a:ext cx="10081120" cy="5616264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pl-PL" dirty="0"/>
              <a:t>Wyrażenie </a:t>
            </a:r>
            <a:r>
              <a:rPr lang="pl-PL" b="1" dirty="0"/>
              <a:t>pisemnej zgody </a:t>
            </a:r>
            <a:r>
              <a:rPr lang="pl-PL" dirty="0"/>
              <a:t>przez rodziców/ opiekunów prawnych będzie warunkiem koniecznym do włączenia danej osoby do programu. str. 31</a:t>
            </a:r>
          </a:p>
          <a:p>
            <a:pPr>
              <a:spcAft>
                <a:spcPts val="1800"/>
              </a:spcAft>
            </a:pPr>
            <a:r>
              <a:rPr lang="pl-PL" dirty="0"/>
              <a:t>Dla wszystkich uczestników oraz rodziców/ opiekunów prawnych odbędzie się pięć </a:t>
            </a:r>
            <a:r>
              <a:rPr lang="pl-PL" b="1" dirty="0"/>
              <a:t>spotkań konsultacyjnych  </a:t>
            </a:r>
            <a:r>
              <a:rPr lang="pl-PL" dirty="0"/>
              <a:t>za każdym razem z lekarzem (min. 1,3,5 spotkanie), psychologiem, dietetykiem oraz specjalistą aktywności fizycznej. </a:t>
            </a:r>
            <a:br>
              <a:rPr lang="pl-PL" dirty="0"/>
            </a:br>
            <a:r>
              <a:rPr lang="pl-PL" dirty="0"/>
              <a:t>str. 32</a:t>
            </a:r>
          </a:p>
          <a:p>
            <a:pPr>
              <a:spcAft>
                <a:spcPts val="1800"/>
              </a:spcAft>
            </a:pPr>
            <a:r>
              <a:rPr lang="pl-PL" dirty="0"/>
              <a:t>Przed każdym z modułów edukacyjnych uczestnicy wypełnią </a:t>
            </a:r>
            <a:r>
              <a:rPr lang="pl-PL" b="1" dirty="0"/>
              <a:t>test oceniający </a:t>
            </a:r>
            <a:r>
              <a:rPr lang="pl-PL" dirty="0"/>
              <a:t>stan wiedzy i kompetencje w zakresie wynikającym z tematyki szkolenia. Str.  33</a:t>
            </a:r>
          </a:p>
          <a:p>
            <a:pPr>
              <a:spcAft>
                <a:spcPts val="1800"/>
              </a:spcAft>
            </a:pPr>
            <a:r>
              <a:rPr lang="pl-PL" dirty="0"/>
              <a:t>Uczestnicy i/ lub rodzice/ opiekunowie prawni zaproszeni zostaną do udziału w badaniu ewaluacyjnym: </a:t>
            </a:r>
            <a:r>
              <a:rPr lang="pl-PL" b="1" dirty="0"/>
              <a:t>wypełnią ankietę oceniającą satysfakcję </a:t>
            </a:r>
            <a:r>
              <a:rPr lang="pl-PL" dirty="0"/>
              <a:t>z udziału ich oraz ich dziecka/ nastolatka w programie. Str. 35</a:t>
            </a:r>
          </a:p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1715D36E-5C3C-47CD-AC27-6BB4783ED8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34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35841378"/>
      </p:ext>
    </p:extLst>
  </p:cSld>
  <p:clrMapOvr>
    <a:masterClrMapping/>
  </p:clrMapOvr>
  <p:transition spd="slow">
    <p:push dir="u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1E2E206-B623-4E8F-94F0-BA8BCA138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A tymczasem w programie zdrowotnym… (cytaty 2 z 3)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8DD9411-6E54-472E-A621-E9CFC13F09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362" y="2159646"/>
            <a:ext cx="9793088" cy="3240381"/>
          </a:xfrm>
        </p:spPr>
        <p:txBody>
          <a:bodyPr/>
          <a:lstStyle/>
          <a:p>
            <a:r>
              <a:rPr lang="pl-PL" b="1" dirty="0"/>
              <a:t>Dla każdego pacjenta</a:t>
            </a:r>
            <a:r>
              <a:rPr lang="pl-PL" dirty="0"/>
              <a:t>, biorącego udział w etapie przesiewowym, założona zostanie w formie </a:t>
            </a:r>
            <a:r>
              <a:rPr lang="pl-PL" b="1" dirty="0"/>
              <a:t>elektronicznej karta pacjenta</a:t>
            </a:r>
            <a:r>
              <a:rPr lang="pl-PL" dirty="0"/>
              <a:t>. Karta pacjenta pozwoli monitorować proces opieki oraz poziom uczestnictwa dziecka i rodzica/ opiekuna prawnego w poszczególnych działaniach, zaplanowanych w programie. Str. 37</a:t>
            </a:r>
          </a:p>
          <a:p>
            <a:r>
              <a:rPr lang="pl-PL" dirty="0"/>
              <a:t>W przypadku warsztatów żywieniowych </a:t>
            </a:r>
            <a:r>
              <a:rPr lang="pl-PL" b="1" dirty="0"/>
              <a:t>sala gastronomiczna ze stanowiskami do przygotowywania potraw</a:t>
            </a:r>
            <a:r>
              <a:rPr lang="pl-PL" dirty="0"/>
              <a:t>. Str. 45</a:t>
            </a:r>
          </a:p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FF50E098-9F87-4830-833D-E4CBE83FD26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35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8688563"/>
      </p:ext>
    </p:extLst>
  </p:cSld>
  <p:clrMapOvr>
    <a:masterClrMapping/>
  </p:clrMapOvr>
  <p:transition spd="slow">
    <p:push dir="u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42C14CD-FA22-4CC4-9629-294B8882A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A tymczasem w programie zdrowotnym… (cytaty  z 3)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F22837B-F6AF-434C-A724-3F1A999CAA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361" y="1043533"/>
            <a:ext cx="9793088" cy="6264695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l-PL" dirty="0"/>
              <a:t>Dodatkowo uczestnicy etapu specjalistycznego: </a:t>
            </a:r>
            <a:r>
              <a:rPr lang="pl-PL" b="1" dirty="0"/>
              <a:t>zarówno dzieci/ młodzież, jak </a:t>
            </a:r>
            <a:br>
              <a:rPr lang="pl-PL" b="1" dirty="0"/>
            </a:br>
            <a:r>
              <a:rPr lang="pl-PL" b="1" dirty="0"/>
              <a:t>i rodzice/ opiekunowie prawni</a:t>
            </a:r>
            <a:r>
              <a:rPr lang="pl-PL" dirty="0"/>
              <a:t>, zaproszeni zostaną do udziału w spotkaniach szkoleniowych z zakresu odżywiania i przygotowywania zdrowych posiłków (warsztaty kulinarne, w połączeniu z edukacją, trwające min. 5 godz.), </a:t>
            </a:r>
            <a:r>
              <a:rPr lang="pl-PL" b="1" dirty="0"/>
              <a:t>aktywności fizycznej </a:t>
            </a:r>
            <a:r>
              <a:rPr lang="pl-PL" dirty="0"/>
              <a:t>(zajęcia ruchowe, w połączeniu z edukacją, trwające min. 5 godz.) oraz </a:t>
            </a:r>
            <a:r>
              <a:rPr lang="pl-PL" b="1" dirty="0"/>
              <a:t>grupowe spotkania edukacyjno-terapeutyczne z zakresu budowania kompetencji rodzicielskich</a:t>
            </a:r>
            <a:r>
              <a:rPr lang="pl-PL" dirty="0"/>
              <a:t>, niezbędne do wprowadzania zmian prozdrowotnych w stylu życia, sposobów rozmowy z dzieckiem o nadmiarze masy ciała bez stygmatyzacji, budowaniu poczucia własnej wartości u dziecka w oparciu o inne wartości niż wygląd zewnętrzny, ale również zdrowy styl życia (odżywianie, aktywność fizyczna, sen, unikanie używek, ograniczanie czasu przed monitorem, zewnętrzne determinanty zdrowia np. </a:t>
            </a:r>
            <a:r>
              <a:rPr lang="pl-PL" dirty="0" err="1"/>
              <a:t>foodmarketing</a:t>
            </a:r>
            <a:r>
              <a:rPr lang="pl-PL" dirty="0"/>
              <a:t>). Str. 33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A17DA4B9-4A95-4FEF-B1A7-0110AD9D26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36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03645397"/>
      </p:ext>
    </p:extLst>
  </p:cSld>
  <p:clrMapOvr>
    <a:masterClrMapping/>
  </p:clrMapOvr>
  <p:transition spd="slow">
    <p:push dir="u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8DB5399-9F62-41CE-B212-F75E304AF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403" y="359838"/>
            <a:ext cx="9073008" cy="1043735"/>
          </a:xfrm>
        </p:spPr>
        <p:txBody>
          <a:bodyPr>
            <a:normAutofit/>
          </a:bodyPr>
          <a:lstStyle/>
          <a:p>
            <a:r>
              <a:rPr lang="pl-PL" dirty="0"/>
              <a:t>Standardy dostępności (1 z 2)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F805469-6F54-4DF2-AAD1-E6CA570CE4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350" y="1116674"/>
            <a:ext cx="10009112" cy="5904656"/>
          </a:xfrm>
        </p:spPr>
        <p:txBody>
          <a:bodyPr>
            <a:normAutofit/>
          </a:bodyPr>
          <a:lstStyle/>
          <a:p>
            <a:pPr marL="0" indent="0">
              <a:spcAft>
                <a:spcPts val="2400"/>
              </a:spcAft>
              <a:buNone/>
            </a:pPr>
            <a:r>
              <a:rPr lang="pl-PL" sz="2400" b="1" spc="200" dirty="0">
                <a:solidFill>
                  <a:srgbClr val="C00000"/>
                </a:solidFill>
              </a:rPr>
              <a:t>Wszystkie</a:t>
            </a:r>
            <a:r>
              <a:rPr lang="pl-PL" dirty="0"/>
              <a:t> elementy </a:t>
            </a:r>
            <a:r>
              <a:rPr lang="pl-PL" b="1" spc="200" dirty="0">
                <a:solidFill>
                  <a:srgbClr val="C00000"/>
                </a:solidFill>
              </a:rPr>
              <a:t>(produkty i usługi) </a:t>
            </a:r>
            <a:r>
              <a:rPr lang="pl-PL" b="1" dirty="0"/>
              <a:t>składające się na przedmiot projektu</a:t>
            </a:r>
            <a:r>
              <a:rPr lang="pl-PL" dirty="0"/>
              <a:t>, które nie zostaną uznane za neutralne, są dostępne dla wszystkich ich użytkowniczek oraz użytkowników i </a:t>
            </a:r>
            <a:r>
              <a:rPr lang="pl-PL" b="1" spc="200" dirty="0">
                <a:solidFill>
                  <a:srgbClr val="C00000"/>
                </a:solidFill>
              </a:rPr>
              <a:t>spełniają standardy</a:t>
            </a:r>
            <a:r>
              <a:rPr lang="pl-PL" dirty="0"/>
              <a:t>: </a:t>
            </a:r>
          </a:p>
          <a:p>
            <a:pPr marL="536575" lvl="1" indent="-268288">
              <a:lnSpc>
                <a:spcPct val="124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dirty="0"/>
              <a:t>określone w Załączniku nr 2 (Standardy dostępności dla polityki spójności </a:t>
            </a:r>
            <a:br>
              <a:rPr lang="pl-PL" dirty="0"/>
            </a:br>
            <a:r>
              <a:rPr lang="pl-PL" dirty="0"/>
              <a:t>na lata 2021-2027) do </a:t>
            </a:r>
            <a:r>
              <a:rPr lang="pl-PL" dirty="0">
                <a:hlinkClick r:id="rId2"/>
              </a:rPr>
              <a:t>Wytycznych dotyczących realizacji zasad równościowych w ramach funduszy unijnych na lata 2021-2027</a:t>
            </a:r>
            <a:endParaRPr lang="pl-PL" dirty="0"/>
          </a:p>
          <a:p>
            <a:pPr marL="1115159" lvl="2" indent="-342900">
              <a:lnSpc>
                <a:spcPct val="124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b="1" dirty="0"/>
              <a:t>informacyjno-promocyjny,</a:t>
            </a:r>
          </a:p>
          <a:p>
            <a:pPr marL="1115159" lvl="2" indent="-342900">
              <a:lnSpc>
                <a:spcPct val="124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b="1" dirty="0"/>
              <a:t>szkoleniowy (szkolenia, kursy, warsztaty, doradztwo),</a:t>
            </a:r>
          </a:p>
          <a:p>
            <a:pPr marL="1115159" lvl="2" indent="-342900">
              <a:lnSpc>
                <a:spcPct val="124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b="1" dirty="0"/>
              <a:t>cyfrowy (WCAG 2.1),</a:t>
            </a:r>
          </a:p>
          <a:p>
            <a:pPr marL="1115159" lvl="2" indent="-342900">
              <a:lnSpc>
                <a:spcPct val="124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b="1" dirty="0"/>
              <a:t>architektoniczny,</a:t>
            </a:r>
          </a:p>
          <a:p>
            <a:pPr marL="1115159" lvl="2" indent="-342900">
              <a:spcAft>
                <a:spcPts val="2400"/>
              </a:spcAft>
              <a:buFont typeface="Wingdings" panose="05000000000000000000" pitchFamily="2" charset="2"/>
              <a:buChar char="Ø"/>
            </a:pPr>
            <a:r>
              <a:rPr lang="pl-PL" b="1" spc="300" dirty="0"/>
              <a:t>transportowy.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1183413D-0948-4585-8B12-FD87570D4CE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37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972091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8DB5399-9F62-41CE-B212-F75E304AF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403" y="359838"/>
            <a:ext cx="9073008" cy="1043735"/>
          </a:xfrm>
        </p:spPr>
        <p:txBody>
          <a:bodyPr>
            <a:normAutofit/>
          </a:bodyPr>
          <a:lstStyle/>
          <a:p>
            <a:r>
              <a:rPr lang="pl-PL" dirty="0"/>
              <a:t>Standardy dostępności (2 z 2)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F805469-6F54-4DF2-AAD1-E6CA570CE4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350" y="1187549"/>
            <a:ext cx="10009112" cy="5832288"/>
          </a:xfrm>
        </p:spPr>
        <p:txBody>
          <a:bodyPr>
            <a:normAutofit/>
          </a:bodyPr>
          <a:lstStyle/>
          <a:p>
            <a:pPr marL="536575" lvl="1" indent="-268288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pl-PL" sz="2600" dirty="0"/>
              <a:t>zamieszczone na </a:t>
            </a:r>
            <a:r>
              <a:rPr lang="pl-PL" sz="2600" u="sng" dirty="0">
                <a:hlinkClick r:id="rId2"/>
              </a:rPr>
              <a:t>stronie internetowej Programu Dostępność Plus</a:t>
            </a:r>
            <a:r>
              <a:rPr lang="pl-PL" sz="2600" u="sng" dirty="0"/>
              <a:t>, np.:</a:t>
            </a:r>
          </a:p>
          <a:p>
            <a:pPr marL="901700" lvl="2" indent="-4508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sz="2600" u="sng" dirty="0">
                <a:hlinkClick r:id="rId3" tooltip="Rekomendacje dla jakości szkoleń"/>
              </a:rPr>
              <a:t>Rekomendacje dla jakości szkoleń </a:t>
            </a:r>
            <a:r>
              <a:rPr lang="pl-PL" sz="2600" dirty="0"/>
              <a:t> (PDF 136 KB),</a:t>
            </a:r>
          </a:p>
          <a:p>
            <a:pPr marL="901700" lvl="2" indent="-4508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sz="2600" u="sng" dirty="0">
                <a:hlinkClick r:id="rId4" tooltip="przekierowanie do strony zewnętrznej - link otwiera się w nowej karcie"/>
              </a:rPr>
              <a:t>Standardy projektowania uniwersalnego</a:t>
            </a:r>
            <a:r>
              <a:rPr lang="pl-PL" sz="2600" u="sng" dirty="0"/>
              <a:t>,</a:t>
            </a:r>
          </a:p>
          <a:p>
            <a:pPr marL="901700" lvl="2" indent="-4508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sz="3000" b="1" u="sng" dirty="0">
                <a:hlinkClick r:id="rId5" tooltip="Standardy przygotowania łatwego tekstu - plik w PDF"/>
              </a:rPr>
              <a:t>Europejskie standardy przygotowania tekstu łatwego do czytania i zrozumienia</a:t>
            </a:r>
            <a:r>
              <a:rPr lang="pl-PL" sz="2600" dirty="0"/>
              <a:t> (PDF 2 MB),</a:t>
            </a:r>
          </a:p>
          <a:p>
            <a:pPr marL="901700" lvl="2" indent="-4508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sz="2600" u="sng" dirty="0">
                <a:hlinkClick r:id="rId6" tooltip="Dostępność w dokumentach elektronicznych - plik w formacie PDF"/>
              </a:rPr>
              <a:t>Standardy dostępności dla dokumentów elektronicznych</a:t>
            </a:r>
            <a:r>
              <a:rPr lang="pl-PL" sz="2600" dirty="0"/>
              <a:t> (PDF 6 MB),</a:t>
            </a:r>
          </a:p>
          <a:p>
            <a:pPr marL="901700" lvl="2" indent="-4508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sz="2600" u="sng" dirty="0">
                <a:hlinkClick r:id="rId7" tooltip="przekierowanie do strony zewnętrznej - link otwiera się w nowej karcie"/>
              </a:rPr>
              <a:t>Model Dostępnej Szkoły</a:t>
            </a:r>
            <a:r>
              <a:rPr lang="pl-PL" sz="2600" dirty="0"/>
              <a:t>,</a:t>
            </a:r>
          </a:p>
          <a:p>
            <a:pPr marL="901700" lvl="2" indent="-4508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sz="2600" u="sng" dirty="0">
                <a:hlinkClick r:id="rId8" tooltip="Standard dostępności POZ"/>
              </a:rPr>
              <a:t>Standard dostępności POZ</a:t>
            </a:r>
            <a:r>
              <a:rPr lang="pl-PL" sz="2600" dirty="0"/>
              <a:t> (PDF 12 MB), 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1183413D-0948-4585-8B12-FD87570D4CE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38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01488682"/>
      </p:ext>
    </p:extLst>
  </p:cSld>
  <p:clrMapOvr>
    <a:masterClrMapping/>
  </p:clrMapOvr>
  <p:transition spd="slow">
    <p:push dir="u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6654854-6BC9-4D7A-90B6-139E16F01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Ustawy wspierające wyrównywanie szans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3CB7232-2648-4933-ABBA-97A94B3EE2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362" y="1043533"/>
            <a:ext cx="9793088" cy="5904656"/>
          </a:xfrm>
        </p:spPr>
        <p:txBody>
          <a:bodyPr>
            <a:normAutofit/>
          </a:bodyPr>
          <a:lstStyle/>
          <a:p>
            <a:pPr marL="0" indent="0">
              <a:spcAft>
                <a:spcPts val="2400"/>
              </a:spcAft>
              <a:buNone/>
            </a:pPr>
            <a:r>
              <a:rPr lang="pl-PL" dirty="0"/>
              <a:t>Ustawa z dnia 19 lipca 2019 r. o zapewnianiu dostępności osobom </a:t>
            </a:r>
            <a:br>
              <a:rPr lang="pl-PL" dirty="0"/>
            </a:br>
            <a:r>
              <a:rPr lang="pl-PL" dirty="0"/>
              <a:t>ze szczególnymi potrzebami (t.j. Dz.U. z 2024 r. poz. 1411)</a:t>
            </a:r>
          </a:p>
          <a:p>
            <a:pPr>
              <a:spcAft>
                <a:spcPts val="2400"/>
              </a:spcAft>
            </a:pPr>
            <a:r>
              <a:rPr lang="pl-PL" dirty="0"/>
              <a:t>Dostępność:</a:t>
            </a:r>
          </a:p>
          <a:p>
            <a:pPr lvl="1">
              <a:spcAft>
                <a:spcPts val="2400"/>
              </a:spcAft>
              <a:buFont typeface="Wingdings" panose="05000000000000000000" pitchFamily="2" charset="2"/>
              <a:buChar char="Ø"/>
            </a:pPr>
            <a:r>
              <a:rPr lang="pl-PL" dirty="0"/>
              <a:t> architektoniczna</a:t>
            </a:r>
          </a:p>
          <a:p>
            <a:pPr lvl="1">
              <a:spcAft>
                <a:spcPts val="2400"/>
              </a:spcAft>
              <a:buFont typeface="Wingdings" panose="05000000000000000000" pitchFamily="2" charset="2"/>
              <a:buChar char="Ø"/>
            </a:pPr>
            <a:r>
              <a:rPr lang="pl-PL" dirty="0"/>
              <a:t>informacyjno-komunikacyjna</a:t>
            </a:r>
          </a:p>
          <a:p>
            <a:pPr lvl="1">
              <a:spcAft>
                <a:spcPts val="2400"/>
              </a:spcAft>
              <a:buFont typeface="Wingdings" panose="05000000000000000000" pitchFamily="2" charset="2"/>
              <a:buChar char="Ø"/>
            </a:pPr>
            <a:r>
              <a:rPr lang="pl-PL" dirty="0"/>
              <a:t>cyfrowa.</a:t>
            </a:r>
          </a:p>
          <a:p>
            <a:pPr>
              <a:spcAft>
                <a:spcPts val="2400"/>
              </a:spcAft>
            </a:pPr>
            <a:r>
              <a:rPr lang="pl-PL" dirty="0"/>
              <a:t>Ustawa z dnia 4 kwietnia 2019 r. o dostępności cyfrowej stron internetowych i aplikacji mobilnych podmiotów publicznych (t.j. Dz.U. z 2023 r. poz. 1440)</a:t>
            </a:r>
          </a:p>
          <a:p>
            <a:pPr>
              <a:spcAft>
                <a:spcPts val="2400"/>
              </a:spcAft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A6C900BE-E9BB-4C1F-ACD0-CA60CD08FE3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39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08359102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221185A7-CA40-4BC6-8793-CFD8A552C74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Równość kobiet i mężczyzn</a:t>
            </a:r>
          </a:p>
        </p:txBody>
      </p:sp>
      <p:pic>
        <p:nvPicPr>
          <p:cNvPr id="15" name="Symbol zastępczy obrazu 14">
            <a:extLst>
              <a:ext uri="{FF2B5EF4-FFF2-40B4-BE49-F238E27FC236}">
                <a16:creationId xmlns:a16="http://schemas.microsoft.com/office/drawing/2014/main" id="{72D50067-A3D0-4D38-883C-834344B069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91" b="14191"/>
          <a:stretch>
            <a:fillRect/>
          </a:stretch>
        </p:blipFill>
        <p:spPr>
          <a:xfrm>
            <a:off x="893393" y="323453"/>
            <a:ext cx="6336968" cy="4536504"/>
          </a:xfrm>
          <a:noFill/>
        </p:spPr>
      </p:pic>
    </p:spTree>
    <p:extLst>
      <p:ext uri="{BB962C8B-B14F-4D97-AF65-F5344CB8AC3E}">
        <p14:creationId xmlns:p14="http://schemas.microsoft.com/office/powerpoint/2010/main" val="1489175734"/>
      </p:ext>
    </p:extLst>
  </p:cSld>
  <p:clrMapOvr>
    <a:masterClrMapping/>
  </p:clrMapOvr>
  <p:transition spd="slow">
    <p:push dir="u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0" rIns="0" bIns="0" rtlCol="0" anchor="t" anchorCtr="0">
            <a:spAutoFit/>
          </a:bodyPr>
          <a:lstStyle/>
          <a:p>
            <a:pPr marL="12695">
              <a:lnSpc>
                <a:spcPct val="100000"/>
              </a:lnSpc>
              <a:spcBef>
                <a:spcPts val="95"/>
              </a:spcBef>
            </a:pPr>
            <a:r>
              <a:rPr sz="2799" spc="-5" dirty="0"/>
              <a:t>Czy widzimy potrzeby </a:t>
            </a:r>
            <a:r>
              <a:rPr sz="2799" spc="-10" dirty="0"/>
              <a:t>naszych</a:t>
            </a:r>
            <a:r>
              <a:rPr sz="2799" spc="70" dirty="0"/>
              <a:t> </a:t>
            </a:r>
            <a:r>
              <a:rPr sz="2799" spc="-5" dirty="0"/>
              <a:t>…</a:t>
            </a:r>
            <a:endParaRPr sz="2799"/>
          </a:p>
        </p:txBody>
      </p:sp>
      <p:graphicFrame>
        <p:nvGraphicFramePr>
          <p:cNvPr id="6" name="Symbol zastępczy zawartości 5">
            <a:extLst>
              <a:ext uri="{FF2B5EF4-FFF2-40B4-BE49-F238E27FC236}">
                <a16:creationId xmlns:a16="http://schemas.microsoft.com/office/drawing/2014/main" id="{88082C40-5484-4949-AF4E-F6F5AB0D981D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449263" y="1403349"/>
          <a:ext cx="9793287" cy="496721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264429">
                  <a:extLst>
                    <a:ext uri="{9D8B030D-6E8A-4147-A177-3AD203B41FA5}">
                      <a16:colId xmlns:a16="http://schemas.microsoft.com/office/drawing/2014/main" val="3288632925"/>
                    </a:ext>
                  </a:extLst>
                </a:gridCol>
                <a:gridCol w="3264429">
                  <a:extLst>
                    <a:ext uri="{9D8B030D-6E8A-4147-A177-3AD203B41FA5}">
                      <a16:colId xmlns:a16="http://schemas.microsoft.com/office/drawing/2014/main" val="1619786773"/>
                    </a:ext>
                  </a:extLst>
                </a:gridCol>
                <a:gridCol w="3264429">
                  <a:extLst>
                    <a:ext uri="{9D8B030D-6E8A-4147-A177-3AD203B41FA5}">
                      <a16:colId xmlns:a16="http://schemas.microsoft.com/office/drawing/2014/main" val="3299510308"/>
                    </a:ext>
                  </a:extLst>
                </a:gridCol>
              </a:tblGrid>
              <a:tr h="1086528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2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Cecha</a:t>
                      </a:r>
                      <a:endParaRPr sz="2800" dirty="0">
                        <a:latin typeface="Arial"/>
                        <a:cs typeface="Arial"/>
                      </a:endParaRPr>
                    </a:p>
                  </a:txBody>
                  <a:tcPr marL="0" marR="0" marT="33641" marB="0"/>
                </a:tc>
                <a:tc>
                  <a:txBody>
                    <a:bodyPr/>
                    <a:lstStyle/>
                    <a:p>
                      <a:pPr marL="91440" marR="90043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2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K</a:t>
                      </a:r>
                      <a:r>
                        <a:rPr sz="2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omuni</a:t>
                      </a:r>
                      <a:r>
                        <a:rPr sz="2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kac</a:t>
                      </a:r>
                      <a:r>
                        <a:rPr sz="2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j</a:t>
                      </a:r>
                      <a:r>
                        <a:rPr sz="2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  </a:t>
                      </a:r>
                      <a:r>
                        <a:rPr sz="2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wewnętrzna</a:t>
                      </a:r>
                      <a:endParaRPr sz="2800" dirty="0">
                        <a:latin typeface="Arial"/>
                        <a:cs typeface="Arial"/>
                      </a:endParaRPr>
                    </a:p>
                  </a:txBody>
                  <a:tcPr marL="0" marR="0" marT="33641" marB="0"/>
                </a:tc>
                <a:tc>
                  <a:txBody>
                    <a:bodyPr/>
                    <a:lstStyle/>
                    <a:p>
                      <a:pPr marL="90805" marR="82867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2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K</a:t>
                      </a:r>
                      <a:r>
                        <a:rPr sz="2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omuni</a:t>
                      </a:r>
                      <a:r>
                        <a:rPr sz="2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kac</a:t>
                      </a:r>
                      <a:r>
                        <a:rPr sz="2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j</a:t>
                      </a:r>
                      <a:r>
                        <a:rPr sz="2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  zewnętrzna</a:t>
                      </a:r>
                      <a:endParaRPr sz="2800" dirty="0">
                        <a:latin typeface="Arial"/>
                        <a:cs typeface="Arial"/>
                      </a:endParaRPr>
                    </a:p>
                  </a:txBody>
                  <a:tcPr marL="0" marR="0" marT="33641" marB="0"/>
                </a:tc>
                <a:extLst>
                  <a:ext uri="{0D108BD9-81ED-4DB2-BD59-A6C34878D82A}">
                    <a16:rowId xmlns:a16="http://schemas.microsoft.com/office/drawing/2014/main" val="1155254542"/>
                  </a:ext>
                </a:extLst>
              </a:tr>
              <a:tr h="2081841">
                <a:tc>
                  <a:txBody>
                    <a:bodyPr/>
                    <a:lstStyle/>
                    <a:p>
                      <a:pPr marL="91440">
                        <a:lnSpc>
                          <a:spcPts val="3840"/>
                        </a:lnSpc>
                        <a:spcBef>
                          <a:spcPts val="265"/>
                        </a:spcBef>
                      </a:pPr>
                      <a:r>
                        <a:rPr sz="2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Kanały</a:t>
                      </a:r>
                      <a:endParaRPr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2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komunikacji</a:t>
                      </a:r>
                      <a:endParaRPr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3641" marB="0"/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2200" spc="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Email</a:t>
                      </a:r>
                      <a:endParaRPr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2200" spc="-1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Tablica </a:t>
                      </a:r>
                      <a:r>
                        <a:rPr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ogłoszeń</a:t>
                      </a:r>
                    </a:p>
                    <a:p>
                      <a:pPr marL="91440" marR="1885314">
                        <a:lnSpc>
                          <a:spcPct val="101499"/>
                        </a:lnSpc>
                        <a:spcBef>
                          <a:spcPts val="10"/>
                        </a:spcBef>
                      </a:pPr>
                      <a:r>
                        <a:rPr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Radiowęzeł  Lista</a:t>
                      </a:r>
                      <a:r>
                        <a:rPr sz="2200" spc="-5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2200" spc="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obecności</a:t>
                      </a:r>
                      <a:endParaRPr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4276" marB="0"/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2200" spc="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Strona</a:t>
                      </a:r>
                      <a:r>
                        <a:rPr sz="2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2200" spc="2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www</a:t>
                      </a:r>
                      <a:endParaRPr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91440" marR="927735">
                        <a:lnSpc>
                          <a:spcPts val="2390"/>
                        </a:lnSpc>
                        <a:spcBef>
                          <a:spcPts val="70"/>
                        </a:spcBef>
                      </a:pPr>
                      <a:r>
                        <a:rPr sz="2200" spc="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</a:t>
                      </a:r>
                      <a:r>
                        <a:rPr sz="2200" spc="-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2200" spc="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społecznościowe  </a:t>
                      </a:r>
                      <a:r>
                        <a:rPr sz="2200" spc="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Wywiadówka</a:t>
                      </a:r>
                      <a:endParaRPr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91440">
                        <a:lnSpc>
                          <a:spcPts val="2285"/>
                        </a:lnSpc>
                      </a:pPr>
                      <a:r>
                        <a:rPr sz="2200" spc="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Dziennik</a:t>
                      </a:r>
                      <a:r>
                        <a:rPr sz="2200" spc="-1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elektroniczny</a:t>
                      </a:r>
                    </a:p>
                  </a:txBody>
                  <a:tcPr marL="0" marR="0" marT="34276" marB="0"/>
                </a:tc>
                <a:extLst>
                  <a:ext uri="{0D108BD9-81ED-4DB2-BD59-A6C34878D82A}">
                    <a16:rowId xmlns:a16="http://schemas.microsoft.com/office/drawing/2014/main" val="3216913048"/>
                  </a:ext>
                </a:extLst>
              </a:tr>
              <a:tr h="936311">
                <a:tc>
                  <a:txBody>
                    <a:bodyPr/>
                    <a:lstStyle/>
                    <a:p>
                      <a:pPr marL="91440" marR="33972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2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Nadawcy  </a:t>
                      </a:r>
                      <a:r>
                        <a:rPr sz="2200" spc="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</a:t>
                      </a:r>
                      <a:r>
                        <a:rPr sz="22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omun</a:t>
                      </a:r>
                      <a:r>
                        <a:rPr sz="2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sz="2200" spc="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</a:t>
                      </a:r>
                      <a:r>
                        <a:rPr sz="22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sz="2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sz="22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ów</a:t>
                      </a:r>
                      <a:endParaRPr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3641" marB="0"/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marL="0" marR="0" marT="34276" marB="0"/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marL="0" marR="0" marT="34276" marB="0"/>
                </a:tc>
                <a:extLst>
                  <a:ext uri="{0D108BD9-81ED-4DB2-BD59-A6C34878D82A}">
                    <a16:rowId xmlns:a16="http://schemas.microsoft.com/office/drawing/2014/main" val="3617464484"/>
                  </a:ext>
                </a:extLst>
              </a:tr>
              <a:tr h="862530">
                <a:tc>
                  <a:txBody>
                    <a:bodyPr/>
                    <a:lstStyle/>
                    <a:p>
                      <a:pPr marL="91440" marR="33972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2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Odbiorcy  </a:t>
                      </a:r>
                      <a:r>
                        <a:rPr sz="2200" spc="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</a:t>
                      </a:r>
                      <a:r>
                        <a:rPr sz="22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omun</a:t>
                      </a:r>
                      <a:r>
                        <a:rPr sz="2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sz="2200" spc="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</a:t>
                      </a:r>
                      <a:r>
                        <a:rPr sz="22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sz="2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sz="22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ów</a:t>
                      </a:r>
                      <a:endParaRPr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3641" marB="0"/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marL="0" marR="0" marT="34276" marB="0"/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marL="0" marR="0" marT="34276" marB="0"/>
                </a:tc>
                <a:extLst>
                  <a:ext uri="{0D108BD9-81ED-4DB2-BD59-A6C34878D82A}">
                    <a16:rowId xmlns:a16="http://schemas.microsoft.com/office/drawing/2014/main" val="2246545944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push dir="u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425" y="522130"/>
            <a:ext cx="9433049" cy="902319"/>
          </a:xfrm>
        </p:spPr>
        <p:txBody>
          <a:bodyPr>
            <a:normAutofit/>
          </a:bodyPr>
          <a:lstStyle/>
          <a:p>
            <a:r>
              <a:rPr lang="pl-PL" dirty="0"/>
              <a:t>KPON – Artykuł 9 Dostępność (1)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360" y="1547589"/>
            <a:ext cx="9829092" cy="475252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l-PL" dirty="0"/>
              <a:t>1. Aby umożliwić osobom niepełnosprawnym </a:t>
            </a:r>
            <a:r>
              <a:rPr lang="pl-PL" b="1" dirty="0"/>
              <a:t>samodzielne funkcjonowanie </a:t>
            </a:r>
            <a:br>
              <a:rPr lang="pl-PL" dirty="0"/>
            </a:br>
            <a:r>
              <a:rPr lang="pl-PL" b="1" dirty="0"/>
              <a:t>i pełny udział we wszystkich sferach życia</a:t>
            </a:r>
            <a:r>
              <a:rPr lang="pl-PL" dirty="0"/>
              <a:t>, Państwa Strony podejmą odpowiednie środki w celu zapewnienia osobom niepełnosprawnym, na zasadzie równości z innymi osobami, </a:t>
            </a:r>
            <a:r>
              <a:rPr lang="pl-PL" b="1" dirty="0"/>
              <a:t>dostępu do </a:t>
            </a:r>
            <a:r>
              <a:rPr lang="pl-PL" dirty="0"/>
              <a:t>środowiska fizycznego, środków transportu, informacji i komunikacji, w tym technologii i systemów informacyjno-komunikacyjnych, a także do innych urządzeń i usług, powszechnie dostępnych lub powszechnie zapewnianych, zarówno </a:t>
            </a:r>
            <a:br>
              <a:rPr lang="pl-PL" dirty="0"/>
            </a:br>
            <a:r>
              <a:rPr lang="pl-PL" dirty="0"/>
              <a:t>na obszarach miejskich, jak i wiejskich. 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6CC33C-5B46-42DE-A6E7-2516683DA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41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04973401"/>
      </p:ext>
    </p:extLst>
  </p:cSld>
  <p:clrMapOvr>
    <a:masterClrMapping/>
  </p:clrMapOvr>
  <p:transition spd="slow">
    <p:push dir="u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3417" y="522131"/>
            <a:ext cx="9505057" cy="881442"/>
          </a:xfrm>
        </p:spPr>
        <p:txBody>
          <a:bodyPr>
            <a:normAutofit/>
          </a:bodyPr>
          <a:lstStyle/>
          <a:p>
            <a:r>
              <a:rPr lang="pl-PL" dirty="0"/>
              <a:t>KPON – Artykuł 9 Dostępność (2)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360" y="1979637"/>
            <a:ext cx="9667074" cy="3888432"/>
          </a:xfrm>
        </p:spPr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pl-PL" b="1" dirty="0"/>
              <a:t>Rozpoznanie i eliminację przeszkód i barier w zakresie dostępności</a:t>
            </a:r>
            <a:r>
              <a:rPr lang="pl-PL" dirty="0"/>
              <a:t>, stosuje się między innymi do:</a:t>
            </a:r>
          </a:p>
          <a:p>
            <a:pPr marL="457200" indent="-457200">
              <a:spcBef>
                <a:spcPts val="1200"/>
              </a:spcBef>
              <a:buFont typeface="+mj-lt"/>
              <a:buAutoNum type="alphaLcParenR"/>
            </a:pPr>
            <a:r>
              <a:rPr lang="pl-PL" dirty="0"/>
              <a:t>budynków, dróg, transportu oraz innych urządzeń wewnętrznych </a:t>
            </a:r>
            <a:br>
              <a:rPr lang="pl-PL" dirty="0"/>
            </a:br>
            <a:r>
              <a:rPr lang="pl-PL" dirty="0"/>
              <a:t>i zewnętrznych, w tym szkół, mieszkań, instytucji zapewniających opiekę medyczną i miejsc pracy,</a:t>
            </a:r>
          </a:p>
          <a:p>
            <a:pPr marL="457200" indent="-457200">
              <a:spcBef>
                <a:spcPts val="1200"/>
              </a:spcBef>
              <a:buFont typeface="+mj-lt"/>
              <a:buAutoNum type="alphaLcParenR"/>
            </a:pPr>
            <a:r>
              <a:rPr lang="pl-PL" dirty="0"/>
              <a:t>informacji, komunikacji i innych usług, w tym usług elektronicznych </a:t>
            </a:r>
            <a:br>
              <a:rPr lang="pl-PL" dirty="0"/>
            </a:br>
            <a:r>
              <a:rPr lang="pl-PL" dirty="0"/>
              <a:t>i służb ratowniczych.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6CC33C-5B46-42DE-A6E7-2516683DA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42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59992684"/>
      </p:ext>
    </p:extLst>
  </p:cSld>
  <p:clrMapOvr>
    <a:masterClrMapping/>
  </p:clrMapOvr>
  <p:transition spd="slow">
    <p:push dir="u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3417" y="522131"/>
            <a:ext cx="9505057" cy="881442"/>
          </a:xfrm>
        </p:spPr>
        <p:txBody>
          <a:bodyPr>
            <a:normAutofit/>
          </a:bodyPr>
          <a:lstStyle/>
          <a:p>
            <a:r>
              <a:rPr lang="pl-PL" dirty="0"/>
              <a:t>KPON – Artykuł 9 Dostępność (3)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369" y="1691425"/>
            <a:ext cx="9667074" cy="5040560"/>
          </a:xfrm>
        </p:spPr>
        <p:txBody>
          <a:bodyPr>
            <a:normAutofit lnSpcReduction="10000"/>
          </a:bodyPr>
          <a:lstStyle/>
          <a:p>
            <a:pPr marL="457200" indent="-457200">
              <a:spcAft>
                <a:spcPts val="1200"/>
              </a:spcAft>
              <a:buFont typeface="+mj-lt"/>
              <a:buAutoNum type="alphaLcParenR" startAt="2"/>
            </a:pPr>
            <a:r>
              <a:rPr lang="pl-PL" dirty="0"/>
              <a:t>… zapewnienia, że instytucje prywatne, które oferują urządzenia i usługi ogólnie dostępne lub powszechnie zapewniane, będą brały pod uwagę wszystkie aspekty ich dostępności dla osób niepełnosprawnych,</a:t>
            </a:r>
          </a:p>
          <a:p>
            <a:pPr marL="457200" indent="-457200">
              <a:spcAft>
                <a:spcPts val="1200"/>
              </a:spcAft>
              <a:buFont typeface="+mj-lt"/>
              <a:buAutoNum type="alphaLcParenR" startAt="2"/>
            </a:pPr>
            <a:r>
              <a:rPr lang="pl-PL" b="1" dirty="0"/>
              <a:t>zapewnienia szkolenia wszystkim zainteresowanym na temat dostępności dla osób niepełnosprawnych</a:t>
            </a:r>
            <a:r>
              <a:rPr lang="pl-PL" dirty="0"/>
              <a:t>,</a:t>
            </a:r>
          </a:p>
          <a:p>
            <a:pPr marL="457200" indent="-457200">
              <a:spcAft>
                <a:spcPts val="1200"/>
              </a:spcAft>
              <a:buFont typeface="+mj-lt"/>
              <a:buAutoNum type="alphaLcParenR" startAt="2"/>
            </a:pPr>
            <a:r>
              <a:rPr lang="pl-PL" dirty="0"/>
              <a:t>zapewnienia w ogólnodostępnych budynkach i innych obiektach oznakowania w alfabecie Braille’a oraz w formach łatwych do czytania i zrozumienia,</a:t>
            </a:r>
          </a:p>
          <a:p>
            <a:pPr marL="457200" indent="-457200">
              <a:spcAft>
                <a:spcPts val="1200"/>
              </a:spcAft>
              <a:buFont typeface="+mj-lt"/>
              <a:buAutoNum type="alphaLcParenR" startAt="2"/>
            </a:pPr>
            <a:r>
              <a:rPr lang="pl-PL" dirty="0"/>
              <a:t>zapewnienia różnych form pomocy i pośrednictwa ze strony innych osób lub zwierząt, w tym przewodników, lektorów i profesjonalnych tłumaczy języka migowego, w celu ułatwienia dostępu do ogólnodostępnych budynków i innych obiektów,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6CC33C-5B46-42DE-A6E7-2516683DA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43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77228784"/>
      </p:ext>
    </p:extLst>
  </p:cSld>
  <p:clrMapOvr>
    <a:masterClrMapping/>
  </p:clrMapOvr>
  <p:transition spd="slow">
    <p:push dir="u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3417" y="522131"/>
            <a:ext cx="9505057" cy="881442"/>
          </a:xfrm>
        </p:spPr>
        <p:txBody>
          <a:bodyPr>
            <a:normAutofit/>
          </a:bodyPr>
          <a:lstStyle/>
          <a:p>
            <a:r>
              <a:rPr lang="pl-PL" dirty="0"/>
              <a:t>KPON – Artykuł 9 Dostępność (4)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369" y="1763613"/>
            <a:ext cx="9667074" cy="4032448"/>
          </a:xfrm>
        </p:spPr>
        <p:txBody>
          <a:bodyPr>
            <a:normAutofit lnSpcReduction="10000"/>
          </a:bodyPr>
          <a:lstStyle/>
          <a:p>
            <a:pPr marL="457200" indent="-457200">
              <a:spcBef>
                <a:spcPts val="2400"/>
              </a:spcBef>
              <a:buFont typeface="+mj-lt"/>
              <a:buAutoNum type="alphaLcParenR" startAt="6"/>
            </a:pPr>
            <a:r>
              <a:rPr lang="pl-PL" dirty="0"/>
              <a:t>popierania innych odpowiednich form pomocy i wsparcia osób niepełnosprawnych, aby zapewnić im </a:t>
            </a:r>
            <a:r>
              <a:rPr lang="pl-PL" sz="2800" b="1" dirty="0">
                <a:solidFill>
                  <a:srgbClr val="C00000"/>
                </a:solidFill>
              </a:rPr>
              <a:t>dostęp do informacji</a:t>
            </a:r>
            <a:r>
              <a:rPr lang="pl-PL" dirty="0"/>
              <a:t>,</a:t>
            </a:r>
          </a:p>
          <a:p>
            <a:pPr marL="457200" indent="-457200">
              <a:spcBef>
                <a:spcPts val="2400"/>
              </a:spcBef>
              <a:buFont typeface="+mj-lt"/>
              <a:buAutoNum type="alphaLcParenR" startAt="6"/>
            </a:pPr>
            <a:r>
              <a:rPr lang="pl-PL" dirty="0"/>
              <a:t>popierania </a:t>
            </a:r>
            <a:r>
              <a:rPr lang="pl-PL" b="1" dirty="0"/>
              <a:t>dostępu </a:t>
            </a:r>
            <a:r>
              <a:rPr lang="pl-PL" dirty="0"/>
              <a:t>osób niepełnosprawnych do nowych technologii </a:t>
            </a:r>
            <a:br>
              <a:rPr lang="pl-PL" dirty="0"/>
            </a:br>
            <a:r>
              <a:rPr lang="pl-PL" dirty="0"/>
              <a:t>i systemów informacyjno-komunikacyjnych, w tym </a:t>
            </a:r>
            <a:r>
              <a:rPr lang="pl-PL" sz="2800" b="1" dirty="0">
                <a:solidFill>
                  <a:srgbClr val="C00000"/>
                </a:solidFill>
              </a:rPr>
              <a:t>do Internetu,</a:t>
            </a:r>
          </a:p>
          <a:p>
            <a:pPr marL="457200" indent="-457200">
              <a:spcBef>
                <a:spcPts val="2400"/>
              </a:spcBef>
              <a:buFont typeface="+mj-lt"/>
              <a:buAutoNum type="alphaLcParenR" startAt="6"/>
            </a:pPr>
            <a:r>
              <a:rPr lang="pl-PL" dirty="0"/>
              <a:t>popierania, od wstępnego etapu, projektowania, rozwoju, produkcji </a:t>
            </a:r>
            <a:br>
              <a:rPr lang="pl-PL" dirty="0"/>
            </a:br>
            <a:r>
              <a:rPr lang="pl-PL" dirty="0"/>
              <a:t>i dystrybucji dostępnych technologii i systemów informacyjno-komunikacyjnych, tak aby technologie te i systemy były dostępne </a:t>
            </a:r>
            <a:br>
              <a:rPr lang="pl-PL" dirty="0"/>
            </a:br>
            <a:r>
              <a:rPr lang="pl-PL" dirty="0"/>
              <a:t>po najniższych kosztach.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6CC33C-5B46-42DE-A6E7-2516683DA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44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52355740"/>
      </p:ext>
    </p:extLst>
  </p:cSld>
  <p:clrMapOvr>
    <a:masterClrMapping/>
  </p:clrMapOvr>
  <p:transition spd="slow">
    <p:push dir="u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DE762B8-5E84-4E2B-AB09-B4E80007B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Dostępność cyfrowa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A829320-6A16-4C87-80A8-7F7BD562AF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362" y="1403573"/>
            <a:ext cx="9793088" cy="5400600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3000"/>
              </a:spcAft>
            </a:pPr>
            <a:r>
              <a:rPr lang="pl-PL" sz="2600" dirty="0"/>
              <a:t>Ustawa z dnia 4 kwietnia 2019 r. o dostępności cyfrowej stron internetowych i aplikacji mobilnych podmiotów publicznych (t.j. Dz.U. z 2023 r. poz. 82)</a:t>
            </a:r>
          </a:p>
          <a:p>
            <a:pPr lvl="1">
              <a:spcAft>
                <a:spcPts val="3000"/>
              </a:spcAft>
              <a:buFont typeface="Wingdings" panose="05000000000000000000" pitchFamily="2" charset="2"/>
              <a:buChar char="Ø"/>
            </a:pPr>
            <a:r>
              <a:rPr lang="pl-PL" sz="2600" dirty="0"/>
              <a:t>Wytyczne dla dostępności treści internetowych 2.1 stosowane dla stron internetowych i aplikacji mobilnych w zakresie dostępności dla osób niepełnosprawnych (WCAG)</a:t>
            </a:r>
          </a:p>
          <a:p>
            <a:pPr>
              <a:spcAft>
                <a:spcPts val="3000"/>
              </a:spcAft>
            </a:pPr>
            <a:r>
              <a:rPr lang="pl-PL" sz="2600" dirty="0"/>
              <a:t>Wytyczne dotyczące realizacji zasad równościowych </a:t>
            </a:r>
            <a:br>
              <a:rPr lang="pl-PL" sz="2600" dirty="0"/>
            </a:br>
            <a:r>
              <a:rPr lang="pl-PL" sz="2600" dirty="0"/>
              <a:t>w ramach funduszy unijnych na lata 2021-2027 </a:t>
            </a:r>
          </a:p>
          <a:p>
            <a:pPr lvl="1">
              <a:spcAft>
                <a:spcPts val="3000"/>
              </a:spcAft>
              <a:buFont typeface="Wingdings" panose="05000000000000000000" pitchFamily="2" charset="2"/>
              <a:buChar char="Ø"/>
            </a:pPr>
            <a:r>
              <a:rPr lang="pl-PL" sz="2600" dirty="0"/>
              <a:t>Załącznik nr 2 do</a:t>
            </a:r>
            <a:br>
              <a:rPr lang="pl-PL" sz="2600" dirty="0"/>
            </a:br>
            <a:r>
              <a:rPr lang="pl-PL" sz="2600" b="1" dirty="0"/>
              <a:t>Standardy dostępności dla polityki spójności na lata 2021-2027</a:t>
            </a:r>
          </a:p>
          <a:p>
            <a:pPr lvl="2">
              <a:spcAft>
                <a:spcPts val="3000"/>
              </a:spcAft>
              <a:buFont typeface="Wingdings" panose="05000000000000000000" pitchFamily="2" charset="2"/>
              <a:buChar char="ü"/>
            </a:pPr>
            <a:r>
              <a:rPr lang="pl-PL" sz="2600" b="1" dirty="0"/>
              <a:t>Standard cyfrowy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96655D01-BAC0-46B6-AD6C-FD197BE4F99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45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19701226"/>
      </p:ext>
    </p:extLst>
  </p:cSld>
  <p:clrMapOvr>
    <a:masterClrMapping/>
  </p:clrMapOvr>
  <p:transition spd="slow">
    <p:push dir="u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425" y="476411"/>
            <a:ext cx="7848873" cy="881442"/>
          </a:xfrm>
        </p:spPr>
        <p:txBody>
          <a:bodyPr>
            <a:normAutofit/>
          </a:bodyPr>
          <a:lstStyle/>
          <a:p>
            <a:r>
              <a:rPr lang="pl-PL" dirty="0"/>
              <a:t>Mechanizm racjonalnych usprawnień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1410" y="1357853"/>
            <a:ext cx="9145016" cy="5302304"/>
          </a:xfrm>
        </p:spPr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pl-PL" dirty="0"/>
              <a:t>W projektach, w których pojawiły się </a:t>
            </a:r>
            <a:r>
              <a:rPr lang="pl-PL" b="1" dirty="0"/>
              <a:t>nieprzewidziane na etapie planowania</a:t>
            </a:r>
            <a:r>
              <a:rPr lang="pl-PL" dirty="0"/>
              <a:t> wydatki związane z zapewnieniem dostępności uczestnikowi/uczestniczce (lub członkowi/członkini personelu) projektu, jest możliwe zastosowanie MRU.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pl-PL" dirty="0"/>
              <a:t>Beneficjent korzysta w pierwszej kolejności z przesunięcia środków </a:t>
            </a:r>
            <a:br>
              <a:rPr lang="pl-PL" dirty="0"/>
            </a:br>
            <a:r>
              <a:rPr lang="pl-PL" dirty="0"/>
              <a:t>w budżecie projektu lub z powstałych oszczędności.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pl-PL" dirty="0"/>
              <a:t>W przypadku braku możliwości pokrycia wydatków związanych z MRU </a:t>
            </a:r>
            <a:br>
              <a:rPr lang="pl-PL" dirty="0"/>
            </a:br>
            <a:r>
              <a:rPr lang="pl-PL" dirty="0"/>
              <a:t>z bieżącego budżetu projektu, Instytucja Zarządzająca może umożliwić zwiększenie wartości projektu o niezbędne koszty MRU – do 15 tyś. zł </a:t>
            </a:r>
            <a:br>
              <a:rPr lang="pl-PL" dirty="0"/>
            </a:br>
            <a:r>
              <a:rPr lang="pl-PL" dirty="0"/>
              <a:t>na danego uczestnika projektu. 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6CC33C-5B46-42DE-A6E7-2516683DA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46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27353729"/>
      </p:ext>
    </p:extLst>
  </p:cSld>
  <p:clrMapOvr>
    <a:masterClrMapping/>
  </p:clrMapOvr>
  <p:transition spd="slow">
    <p:push dir="u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0DE5AE9F-D231-4C1D-8C1B-D710F51CAB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1650" y="5364013"/>
            <a:ext cx="6133117" cy="648546"/>
          </a:xfrm>
        </p:spPr>
        <p:txBody>
          <a:bodyPr>
            <a:normAutofit fontScale="90000"/>
          </a:bodyPr>
          <a:lstStyle/>
          <a:p>
            <a:pPr algn="r"/>
            <a:r>
              <a:rPr lang="pl-PL" dirty="0"/>
              <a:t>Konwencja ONZ o prawach </a:t>
            </a:r>
            <a:br>
              <a:rPr lang="pl-PL" dirty="0"/>
            </a:br>
            <a:r>
              <a:rPr lang="pl-PL" dirty="0"/>
              <a:t>osób z niepełnosprawnościami </a:t>
            </a:r>
          </a:p>
        </p:txBody>
      </p:sp>
      <p:pic>
        <p:nvPicPr>
          <p:cNvPr id="28" name="Symbol zastępczy obrazu 27" descr="rysunek osób z różnymi niepełnosprawnościami, w tym osoba na wózku, postać kobiety mężczyzny trzyma po 1 transparencie: Konwencja, Wspólna sprawa">
            <a:extLst>
              <a:ext uri="{FF2B5EF4-FFF2-40B4-BE49-F238E27FC236}">
                <a16:creationId xmlns:a16="http://schemas.microsoft.com/office/drawing/2014/main" id="{B31EC65D-2B6D-46E6-8C2E-BCB260B3215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91" r="10691"/>
          <a:stretch>
            <a:fillRect/>
          </a:stretch>
        </p:blipFill>
        <p:spPr>
          <a:xfrm>
            <a:off x="0" y="0"/>
            <a:ext cx="6946305" cy="5221288"/>
          </a:xfrm>
        </p:spPr>
      </p:pic>
    </p:spTree>
    <p:extLst>
      <p:ext uri="{BB962C8B-B14F-4D97-AF65-F5344CB8AC3E}">
        <p14:creationId xmlns:p14="http://schemas.microsoft.com/office/powerpoint/2010/main" val="1084527599"/>
      </p:ext>
    </p:extLst>
  </p:cSld>
  <p:clrMapOvr>
    <a:masterClrMapping/>
  </p:clrMapOvr>
  <p:transition spd="slow">
    <p:push dir="u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330" y="539834"/>
            <a:ext cx="10441160" cy="1007755"/>
          </a:xfrm>
        </p:spPr>
        <p:txBody>
          <a:bodyPr>
            <a:normAutofit/>
          </a:bodyPr>
          <a:lstStyle/>
          <a:p>
            <a:r>
              <a:rPr lang="pl-PL" dirty="0"/>
              <a:t>Kryterium – Konwencja o Prawach Osób Niepełnosprawnych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370" y="1331565"/>
            <a:ext cx="9865096" cy="5544616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pl-PL" b="1" dirty="0"/>
              <a:t>Ocenie podlega </a:t>
            </a:r>
            <a:r>
              <a:rPr lang="pl-PL" dirty="0"/>
              <a:t>zgodność projektu z Konwencją o Prawach Osób Niepełnosprawnych, sporządzoną w Nowym Jorku dnia 13 grudnia 2006 r., tj.:</a:t>
            </a:r>
          </a:p>
          <a:p>
            <a:pPr lvl="0">
              <a:spcAft>
                <a:spcPts val="1200"/>
              </a:spcAft>
            </a:pPr>
            <a:r>
              <a:rPr lang="pl-PL" dirty="0"/>
              <a:t>czy zapisy wniosku o dofinansowanie dotyczące zakresu i sposobu realizacji projektu oraz wnioskodawcy nie stoją w sprzeczności z wymogami KPON?</a:t>
            </a:r>
          </a:p>
          <a:p>
            <a:pPr lvl="0">
              <a:spcAft>
                <a:spcPts val="1200"/>
              </a:spcAft>
            </a:pPr>
            <a:r>
              <a:rPr lang="pl-PL" dirty="0"/>
              <a:t>w przypadku, gdy we wniosku o dofinansowanie stwierdzono neutralny charakter wymogów KPON względem zakresu i sposobu realizacji projektu oraz wnioskodawcy: czy neutralny charakter wymogów został zidentyfikowany prawidłowo?</a:t>
            </a:r>
          </a:p>
          <a:p>
            <a:pPr marL="0" indent="0">
              <a:spcAft>
                <a:spcPts val="0"/>
              </a:spcAft>
              <a:buNone/>
            </a:pPr>
            <a:r>
              <a:rPr lang="pl-PL" dirty="0"/>
              <a:t>Kryterium uważa się za spełnione, jeśli projekt spełnił wszystkie powyższe warunki (o ile dotyczą). Dz. U. z 2012 r. poz. 1169, ze. zm.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6CC33C-5B46-42DE-A6E7-2516683DA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48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24923526"/>
      </p:ext>
    </p:extLst>
  </p:cSld>
  <p:clrMapOvr>
    <a:masterClrMapping/>
  </p:clrMapOvr>
  <p:transition spd="slow">
    <p:push dir="u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B6FE890-73C8-4C59-A4D8-ED25023CA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715" y="179438"/>
            <a:ext cx="8784687" cy="1296144"/>
          </a:xfrm>
        </p:spPr>
        <p:txBody>
          <a:bodyPr>
            <a:normAutofit/>
          </a:bodyPr>
          <a:lstStyle/>
          <a:p>
            <a:r>
              <a:rPr lang="pl-PL" dirty="0"/>
              <a:t>Zgodność projektu z Konwencją </a:t>
            </a:r>
            <a:br>
              <a:rPr lang="pl-PL" dirty="0"/>
            </a:br>
            <a:r>
              <a:rPr lang="pl-PL" dirty="0"/>
              <a:t>o Prawach Osób Niepełnosprawnych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D3906A3-3A23-4670-9A6A-F0222BD7E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370" y="1835621"/>
            <a:ext cx="9649072" cy="4608511"/>
          </a:xfrm>
        </p:spPr>
        <p:txBody>
          <a:bodyPr>
            <a:noAutofit/>
          </a:bodyPr>
          <a:lstStyle/>
          <a:p>
            <a:pPr marL="0" indent="0">
              <a:spcAft>
                <a:spcPts val="2400"/>
              </a:spcAft>
              <a:buNone/>
            </a:pPr>
            <a:r>
              <a:rPr lang="pl-PL" dirty="0"/>
              <a:t>Do czego mogę się odnieść, żeby </a:t>
            </a:r>
            <a:r>
              <a:rPr lang="pl-PL" b="1" dirty="0"/>
              <a:t>wykazać zgodność </a:t>
            </a:r>
            <a:r>
              <a:rPr lang="pl-PL" dirty="0"/>
              <a:t>projektu z Konwencją? Inaczej – co planuję zrobić, żeby </a:t>
            </a:r>
            <a:r>
              <a:rPr lang="pl-PL" b="1" dirty="0"/>
              <a:t>nie być w sprzeczności </a:t>
            </a:r>
            <a:r>
              <a:rPr lang="pl-PL" dirty="0"/>
              <a:t>z wymogami KPON?</a:t>
            </a:r>
          </a:p>
          <a:p>
            <a:pPr lvl="0"/>
            <a:r>
              <a:rPr lang="pl-PL" dirty="0"/>
              <a:t>7 Niepełnosprawne dzieci,</a:t>
            </a:r>
          </a:p>
          <a:p>
            <a:r>
              <a:rPr lang="pl-PL" dirty="0"/>
              <a:t>19 Prawo do samodzielnego życia, integracji społecznej;</a:t>
            </a:r>
          </a:p>
          <a:p>
            <a:pPr lvl="0"/>
            <a:r>
              <a:rPr lang="pl-PL" dirty="0"/>
              <a:t>21 Wolność wypowiadania się i wyrażania opinii oraz dostęp do informacji,</a:t>
            </a:r>
          </a:p>
          <a:p>
            <a:pPr lvl="0"/>
            <a:r>
              <a:rPr lang="pl-PL" dirty="0"/>
              <a:t>22 Poszanowanie prywatności,</a:t>
            </a:r>
          </a:p>
          <a:p>
            <a:pPr lvl="0"/>
            <a:r>
              <a:rPr lang="pl-PL" dirty="0"/>
              <a:t>25 Zdrowie,</a:t>
            </a:r>
          </a:p>
          <a:p>
            <a:pPr lvl="0"/>
            <a:r>
              <a:rPr lang="pl-PL" dirty="0"/>
              <a:t>26 Rehabilitacja,</a:t>
            </a:r>
          </a:p>
          <a:p>
            <a:pPr lvl="0"/>
            <a:r>
              <a:rPr lang="pl-PL" dirty="0"/>
              <a:t>27 Praca i zatrudnienie.</a:t>
            </a:r>
          </a:p>
          <a:p>
            <a:pPr marL="0" indent="0">
              <a:spcAft>
                <a:spcPts val="2400"/>
              </a:spcAft>
              <a:buNone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9AD58037-9C6D-438E-9DD0-CB63A58761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49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39042724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947" y="539838"/>
            <a:ext cx="9935918" cy="726821"/>
          </a:xfrm>
        </p:spPr>
        <p:txBody>
          <a:bodyPr>
            <a:normAutofit/>
          </a:bodyPr>
          <a:lstStyle/>
          <a:p>
            <a:pPr>
              <a:spcAft>
                <a:spcPts val="3600"/>
              </a:spcAft>
            </a:pPr>
            <a:r>
              <a:rPr lang="pl-PL" dirty="0"/>
              <a:t>Równości kobiet i mężczyzn w Wytycznych równościowych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540" y="2102280"/>
            <a:ext cx="9252732" cy="3355113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Aft>
                <a:spcPts val="3600"/>
              </a:spcAft>
              <a:buNone/>
            </a:pPr>
            <a:r>
              <a:rPr lang="pl-PL" dirty="0"/>
              <a:t>Przez zgodność z tą zasadą należy rozumieć (…) zaplanowanie takich działań w projekcie, które </a:t>
            </a:r>
            <a:r>
              <a:rPr lang="pl-PL" b="1" spc="300" dirty="0">
                <a:solidFill>
                  <a:srgbClr val="C00000"/>
                </a:solidFill>
              </a:rPr>
              <a:t>wpłyną na wyrównywanie szans danej płci </a:t>
            </a:r>
            <a:r>
              <a:rPr lang="pl-PL" dirty="0"/>
              <a:t>będącej w gorszym położeniu (o ile takie nierówności zostały zdiagnozowane w projekcie), stworzenie takich mechanizmów, aby </a:t>
            </a:r>
            <a:br>
              <a:rPr lang="pl-PL" dirty="0"/>
            </a:br>
            <a:r>
              <a:rPr lang="pl-PL" b="1" dirty="0"/>
              <a:t>na żadnym etapie wdrażania projektu </a:t>
            </a:r>
            <a:r>
              <a:rPr lang="pl-PL" dirty="0"/>
              <a:t>nie dochodziło do dyskryminacji </a:t>
            </a:r>
            <a:br>
              <a:rPr lang="pl-PL" dirty="0"/>
            </a:br>
            <a:r>
              <a:rPr lang="pl-PL" dirty="0"/>
              <a:t>i wykluczenia ze względu na płeć</a:t>
            </a:r>
            <a:r>
              <a:rPr lang="pl-PL" sz="2600" dirty="0"/>
              <a:t>. 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6CC33C-5B46-42DE-A6E7-2516683DA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76178839"/>
      </p:ext>
    </p:extLst>
  </p:cSld>
  <p:clrMapOvr>
    <a:masterClrMapping/>
  </p:clrMapOvr>
  <p:transition spd="slow">
    <p:push dir="u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CF7CBDA-3712-4DD2-9099-2B34B543B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402" y="278776"/>
            <a:ext cx="9001000" cy="1196806"/>
          </a:xfrm>
        </p:spPr>
        <p:txBody>
          <a:bodyPr>
            <a:normAutofit/>
          </a:bodyPr>
          <a:lstStyle/>
          <a:p>
            <a:r>
              <a:rPr lang="pl-PL" dirty="0">
                <a:latin typeface="+mn-lt"/>
              </a:rPr>
              <a:t>Procedura służąca do włączania zapisów KPON oraz KPP </a:t>
            </a:r>
            <a:br>
              <a:rPr lang="pl-PL" dirty="0">
                <a:latin typeface="+mn-lt"/>
              </a:rPr>
            </a:br>
            <a:r>
              <a:rPr lang="pl-PL" dirty="0">
                <a:latin typeface="+mn-lt"/>
              </a:rPr>
              <a:t>do praktyki wdrażania programów (1 z 2)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ED26F0A-DC78-4577-855F-B0A9DC47CB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198" y="1952668"/>
            <a:ext cx="10009112" cy="5328232"/>
          </a:xfrm>
        </p:spPr>
        <p:txBody>
          <a:bodyPr>
            <a:normAutofit/>
          </a:bodyPr>
          <a:lstStyle/>
          <a:p>
            <a:pPr>
              <a:spcAft>
                <a:spcPts val="2400"/>
              </a:spcAft>
            </a:pPr>
            <a:r>
              <a:rPr lang="pl-PL" sz="2400" b="1" dirty="0">
                <a:latin typeface="+mn-lt"/>
              </a:rPr>
              <a:t>Uczestnik projektu/ ostateczny odbiorca może zgłosić do IZ podejrzenia </a:t>
            </a:r>
            <a:br>
              <a:rPr lang="pl-PL" sz="2400" b="1" dirty="0">
                <a:latin typeface="+mn-lt"/>
              </a:rPr>
            </a:br>
            <a:r>
              <a:rPr lang="pl-PL" sz="2400" b="1" dirty="0">
                <a:latin typeface="+mn-lt"/>
              </a:rPr>
              <a:t>o niezgodności tego projektu lub działań beneficjenta związanych z realizacją tego projektu z KPON lub KPP.</a:t>
            </a:r>
            <a:r>
              <a:rPr lang="pl-PL" sz="2400" dirty="0">
                <a:latin typeface="+mn-lt"/>
              </a:rPr>
              <a:t> </a:t>
            </a:r>
            <a:br>
              <a:rPr lang="pl-PL" sz="2400" dirty="0">
                <a:latin typeface="+mn-lt"/>
              </a:rPr>
            </a:br>
            <a:r>
              <a:rPr lang="pl-PL" sz="2400" dirty="0">
                <a:latin typeface="+mn-lt"/>
              </a:rPr>
              <a:t>Zgłoszenie tego podejrzenia wymaga użycia formy pisemnej. </a:t>
            </a:r>
          </a:p>
          <a:p>
            <a:pPr>
              <a:spcAft>
                <a:spcPts val="2400"/>
              </a:spcAft>
            </a:pPr>
            <a:r>
              <a:rPr lang="pl-PL" sz="2400" dirty="0">
                <a:latin typeface="+mn-lt"/>
              </a:rPr>
              <a:t>W procesie składania zgłoszenia o podejrzeniu niezgodności z KPON lub KPP </a:t>
            </a:r>
            <a:br>
              <a:rPr lang="pl-PL" sz="2400" dirty="0">
                <a:latin typeface="+mn-lt"/>
              </a:rPr>
            </a:br>
            <a:r>
              <a:rPr lang="pl-PL" sz="2400" dirty="0">
                <a:latin typeface="+mn-lt"/>
              </a:rPr>
              <a:t>do IZ </a:t>
            </a:r>
            <a:r>
              <a:rPr lang="pl-PL" sz="2400" b="1" dirty="0">
                <a:latin typeface="+mn-lt"/>
              </a:rPr>
              <a:t>uczestnik projektu/ ostateczny odbiorca musi wykazać interes faktyczny</a:t>
            </a:r>
            <a:r>
              <a:rPr lang="pl-PL" sz="2400" dirty="0">
                <a:latin typeface="+mn-lt"/>
              </a:rPr>
              <a:t>, to znaczy </a:t>
            </a:r>
            <a:r>
              <a:rPr lang="pl-PL" sz="2400" b="1" dirty="0">
                <a:solidFill>
                  <a:srgbClr val="C00000"/>
                </a:solidFill>
                <a:latin typeface="+mn-lt"/>
              </a:rPr>
              <a:t>musi istnieć podstawa faktyczna dla danej osoby </a:t>
            </a:r>
            <a:br>
              <a:rPr lang="pl-PL" sz="2400" b="1" dirty="0">
                <a:solidFill>
                  <a:srgbClr val="C00000"/>
                </a:solidFill>
                <a:latin typeface="+mn-lt"/>
              </a:rPr>
            </a:br>
            <a:r>
              <a:rPr lang="pl-PL" sz="2400" b="1" dirty="0">
                <a:solidFill>
                  <a:srgbClr val="C00000"/>
                </a:solidFill>
                <a:latin typeface="+mn-lt"/>
              </a:rPr>
              <a:t>do złożenia takiego zgłoszenia</a:t>
            </a:r>
            <a:r>
              <a:rPr lang="pl-PL" sz="2400" dirty="0">
                <a:latin typeface="+mn-lt"/>
              </a:rPr>
              <a:t>. </a:t>
            </a:r>
            <a:br>
              <a:rPr lang="pl-PL" sz="2400" dirty="0">
                <a:latin typeface="+mn-lt"/>
              </a:rPr>
            </a:br>
            <a:r>
              <a:rPr lang="pl-PL" sz="2400" dirty="0">
                <a:latin typeface="+mn-lt"/>
              </a:rPr>
              <a:t>Zgłoszenia o podejrzeniu niezgodności z KPON mogą składać </a:t>
            </a:r>
            <a:br>
              <a:rPr lang="pl-PL" sz="2400" dirty="0">
                <a:latin typeface="+mn-lt"/>
              </a:rPr>
            </a:br>
            <a:r>
              <a:rPr lang="pl-PL" sz="2400" b="1" dirty="0">
                <a:latin typeface="+mn-lt"/>
              </a:rPr>
              <a:t>tylko osoby z niepełnosprawnością lub ich przedstawiciel ustawowy</a:t>
            </a:r>
            <a:r>
              <a:rPr lang="pl-PL" sz="2400" dirty="0">
                <a:latin typeface="+mn-lt"/>
              </a:rPr>
              <a:t> </a:t>
            </a:r>
            <a:br>
              <a:rPr lang="pl-PL" sz="2400" dirty="0">
                <a:latin typeface="+mn-lt"/>
              </a:rPr>
            </a:br>
            <a:r>
              <a:rPr lang="pl-PL" sz="2400" dirty="0">
                <a:latin typeface="+mn-lt"/>
              </a:rPr>
              <a:t>(np. w przypadku osób niepełnoletnich lub ubezwłasnowolnionych). 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92E4F083-9BD0-47B9-A136-4705154BEEF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50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15347889"/>
      </p:ext>
    </p:extLst>
  </p:cSld>
  <p:clrMapOvr>
    <a:masterClrMapping/>
  </p:clrMapOvr>
  <p:transition spd="slow">
    <p:push dir="u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CF7CBDA-3712-4DD2-9099-2B34B543B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7564" y="278775"/>
            <a:ext cx="8640381" cy="1331767"/>
          </a:xfrm>
        </p:spPr>
        <p:txBody>
          <a:bodyPr>
            <a:normAutofit/>
          </a:bodyPr>
          <a:lstStyle/>
          <a:p>
            <a:r>
              <a:rPr lang="pl-PL" dirty="0">
                <a:latin typeface="+mn-lt"/>
              </a:rPr>
              <a:t>Procedura służąca do włączania zapisów KPON</a:t>
            </a:r>
            <a:br>
              <a:rPr lang="pl-PL" dirty="0">
                <a:latin typeface="+mn-lt"/>
              </a:rPr>
            </a:br>
            <a:r>
              <a:rPr lang="pl-PL" dirty="0">
                <a:latin typeface="+mn-lt"/>
              </a:rPr>
              <a:t>do praktyki wdrażania programów (2 z 2)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ED26F0A-DC78-4577-855F-B0A9DC47CB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378" y="2555701"/>
            <a:ext cx="9685076" cy="28083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Jednocześnie, </a:t>
            </a:r>
            <a:r>
              <a:rPr lang="pl-PL" b="1" dirty="0"/>
              <a:t>każdy inny podmiot/ osoba </a:t>
            </a:r>
            <a:r>
              <a:rPr lang="pl-PL" dirty="0"/>
              <a:t>– w tym również organizacje pozarządowe działające na rzecz dostępności lub równego traktowania – będą mogły </a:t>
            </a:r>
            <a:r>
              <a:rPr lang="pl-PL" b="1" dirty="0"/>
              <a:t>poinformować</a:t>
            </a:r>
            <a:r>
              <a:rPr lang="pl-PL" dirty="0"/>
              <a:t> beneficjenta lub IZ o zauważonych problemach, nieprawidłowościach, czy błędach związanych ze stosowaniem przepisów </a:t>
            </a:r>
            <a:r>
              <a:rPr lang="pl-PL" b="1" dirty="0"/>
              <a:t>KPON lub KPON </a:t>
            </a:r>
            <a:r>
              <a:rPr lang="pl-PL" dirty="0"/>
              <a:t>w związku z realizacją projektu.</a:t>
            </a:r>
          </a:p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92E4F083-9BD0-47B9-A136-4705154BEEF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51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99773039"/>
      </p:ext>
    </p:extLst>
  </p:cSld>
  <p:clrMapOvr>
    <a:masterClrMapping/>
  </p:clrMapOvr>
  <p:transition spd="slow">
    <p:push dir="u"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F311308-1E2C-4DE7-B8FF-BE2C5A3FE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378" y="539477"/>
            <a:ext cx="9577064" cy="576064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rgbClr val="C00000"/>
                </a:solidFill>
                <a:latin typeface="+mn-lt"/>
              </a:rPr>
              <a:t>KPP i KPON – zobowiązanie w Regulaminie naboru projektów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18ECFB1-9BCE-4D2F-B1A5-348DF71B93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398" y="1367138"/>
            <a:ext cx="10297024" cy="57426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400" dirty="0">
                <a:latin typeface="+mn-lt"/>
              </a:rPr>
              <a:t>Wnioskodawca w treści wniosku o dofinansowanie projektu w sekcji </a:t>
            </a:r>
            <a:br>
              <a:rPr lang="pl-PL" sz="2400" dirty="0">
                <a:latin typeface="+mn-lt"/>
              </a:rPr>
            </a:br>
            <a:r>
              <a:rPr lang="pl-PL" sz="2400" b="1" dirty="0">
                <a:latin typeface="+mn-lt"/>
              </a:rPr>
              <a:t>Dodatkowe informacje</a:t>
            </a:r>
            <a:r>
              <a:rPr lang="pl-PL" sz="2400" dirty="0">
                <a:latin typeface="+mn-lt"/>
              </a:rPr>
              <a:t> powinien zadeklarować, że </a:t>
            </a:r>
            <a:br>
              <a:rPr lang="pl-PL" sz="2400" dirty="0">
                <a:latin typeface="+mn-lt"/>
              </a:rPr>
            </a:br>
            <a:r>
              <a:rPr lang="pl-PL" sz="2400" b="1" dirty="0">
                <a:solidFill>
                  <a:srgbClr val="C00000"/>
                </a:solidFill>
                <a:latin typeface="+mn-lt"/>
              </a:rPr>
              <a:t>w ramach prowadzonej rekrutacji uczestników do projektu poinformuje ich </a:t>
            </a:r>
            <a:br>
              <a:rPr lang="pl-PL" sz="2400" b="1" dirty="0">
                <a:solidFill>
                  <a:srgbClr val="C00000"/>
                </a:solidFill>
                <a:latin typeface="+mn-lt"/>
              </a:rPr>
            </a:br>
            <a:r>
              <a:rPr lang="pl-PL" sz="2400" b="1" dirty="0">
                <a:solidFill>
                  <a:srgbClr val="C00000"/>
                </a:solidFill>
                <a:latin typeface="+mn-lt"/>
              </a:rPr>
              <a:t>o ich prawach do składania do Instytucji Zarządzającej podejrzeń </a:t>
            </a:r>
            <a:br>
              <a:rPr lang="pl-PL" sz="2400" b="1" dirty="0">
                <a:solidFill>
                  <a:srgbClr val="C00000"/>
                </a:solidFill>
                <a:latin typeface="+mn-lt"/>
              </a:rPr>
            </a:br>
            <a:r>
              <a:rPr lang="pl-PL" sz="2400" b="1" dirty="0">
                <a:solidFill>
                  <a:srgbClr val="C00000"/>
                </a:solidFill>
                <a:latin typeface="+mn-lt"/>
              </a:rPr>
              <a:t>o niezgodności z KPON lub KPP:</a:t>
            </a:r>
          </a:p>
          <a:p>
            <a:pPr marL="712788" lvl="0" indent="-250825">
              <a:buFont typeface="Wingdings" panose="05000000000000000000" pitchFamily="2" charset="2"/>
              <a:buChar char="Ø"/>
            </a:pPr>
            <a:r>
              <a:rPr lang="pl-PL" sz="2400" b="1" dirty="0">
                <a:latin typeface="+mn-lt"/>
              </a:rPr>
              <a:t>projektu</a:t>
            </a:r>
            <a:r>
              <a:rPr lang="pl-PL" sz="2400" dirty="0">
                <a:latin typeface="+mn-lt"/>
              </a:rPr>
              <a:t>, w którym będą mogli wziąć udział/biorą udział lub </a:t>
            </a:r>
          </a:p>
          <a:p>
            <a:pPr marL="712788" lvl="0" indent="-250825">
              <a:spcAft>
                <a:spcPts val="3600"/>
              </a:spcAft>
              <a:buFont typeface="Wingdings" panose="05000000000000000000" pitchFamily="2" charset="2"/>
              <a:buChar char="Ø"/>
            </a:pPr>
            <a:r>
              <a:rPr lang="pl-PL" sz="2400" b="1" dirty="0">
                <a:latin typeface="+mn-lt"/>
              </a:rPr>
              <a:t>działań wnioskodawcy</a:t>
            </a:r>
            <a:r>
              <a:rPr lang="pl-PL" sz="2400" dirty="0">
                <a:latin typeface="+mn-lt"/>
              </a:rPr>
              <a:t>,</a:t>
            </a:r>
            <a:r>
              <a:rPr lang="pl-PL" sz="2400" b="1" dirty="0">
                <a:latin typeface="+mn-lt"/>
              </a:rPr>
              <a:t> jako beneficjenta realizującego ten projekt</a:t>
            </a:r>
            <a:r>
              <a:rPr lang="pl-PL" sz="2400" dirty="0">
                <a:latin typeface="+mn-lt"/>
              </a:rPr>
              <a:t>, związanych z realizacją tego projektu. 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pl-PL" sz="2400" dirty="0">
                <a:latin typeface="+mn-lt"/>
              </a:rPr>
              <a:t>Przykładowe miejsca, w których można zamieścić takie informacje to m.in. </a:t>
            </a:r>
            <a:br>
              <a:rPr lang="pl-PL" sz="2400" dirty="0">
                <a:latin typeface="+mn-lt"/>
              </a:rPr>
            </a:br>
            <a:r>
              <a:rPr lang="pl-PL" sz="2400" dirty="0">
                <a:latin typeface="+mn-lt"/>
              </a:rPr>
              <a:t>strona internetowa projektu, regulamin rekrutacji lub formularz rekrutacyjny </a:t>
            </a:r>
            <a:br>
              <a:rPr lang="pl-PL" sz="2400" dirty="0">
                <a:latin typeface="+mn-lt"/>
              </a:rPr>
            </a:br>
            <a:r>
              <a:rPr lang="pl-PL" sz="2400" dirty="0">
                <a:latin typeface="+mn-lt"/>
              </a:rPr>
              <a:t>do projektu.</a:t>
            </a:r>
          </a:p>
          <a:p>
            <a:pPr marL="0" indent="0">
              <a:buNone/>
            </a:pPr>
            <a:r>
              <a:rPr lang="pl-PL" sz="2400" b="1" dirty="0">
                <a:latin typeface="+mn-lt"/>
              </a:rPr>
              <a:t>Więcej w Regulaminie wyboru projektów w rozdziale 3. Polityki horyzontalne.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876E472-D764-4F22-BA2D-7C325962D6E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52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0222144"/>
      </p:ext>
    </p:extLst>
  </p:cSld>
  <p:clrMapOvr>
    <a:masterClrMapping/>
  </p:clrMapOvr>
  <p:transition spd="slow">
    <p:push dir="u"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obrazu 4" descr="Drzewo - lewa połowa wyschniętymi gałęziami, na ziemi wysuszonej i spękanej od braku wody, zachmurzone niebo, prawa strona to bujna zielona korona pełna liści, ziemia pokryta trawą, niebo czyste i słoneczne">
            <a:extLst>
              <a:ext uri="{FF2B5EF4-FFF2-40B4-BE49-F238E27FC236}">
                <a16:creationId xmlns:a16="http://schemas.microsoft.com/office/drawing/2014/main" id="{5D184776-5A80-4E5F-A6DD-52100622823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7" b="3757"/>
          <a:stretch>
            <a:fillRect/>
          </a:stretch>
        </p:blipFill>
        <p:spPr>
          <a:xfrm>
            <a:off x="665386" y="0"/>
            <a:ext cx="6835775" cy="4859338"/>
          </a:xfrm>
        </p:spPr>
      </p:pic>
      <p:sp>
        <p:nvSpPr>
          <p:cNvPr id="3" name="Tytuł 2">
            <a:extLst>
              <a:ext uri="{FF2B5EF4-FFF2-40B4-BE49-F238E27FC236}">
                <a16:creationId xmlns:a16="http://schemas.microsoft.com/office/drawing/2014/main" id="{694435F1-2EB1-4D67-BE26-35A971EA1B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86113" y="5195719"/>
            <a:ext cx="6048225" cy="1320421"/>
          </a:xfrm>
        </p:spPr>
        <p:txBody>
          <a:bodyPr/>
          <a:lstStyle/>
          <a:p>
            <a:r>
              <a:rPr lang="pl-PL" dirty="0"/>
              <a:t>Zasada zrównoważonego rozwoju, w tym zasada DNSH</a:t>
            </a:r>
          </a:p>
        </p:txBody>
      </p:sp>
    </p:spTree>
    <p:extLst>
      <p:ext uri="{BB962C8B-B14F-4D97-AF65-F5344CB8AC3E}">
        <p14:creationId xmlns:p14="http://schemas.microsoft.com/office/powerpoint/2010/main" val="3327443386"/>
      </p:ext>
    </p:extLst>
  </p:cSld>
  <p:clrMapOvr>
    <a:masterClrMapping/>
  </p:clrMapOvr>
  <p:transition spd="slow">
    <p:push dir="u"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4763EDA-91D6-4F96-9B04-1238F23FF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Czym jest zasada DNSH?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018D330-48A0-4EE4-AEA7-9FC5D07CC2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362" y="2087268"/>
            <a:ext cx="9649072" cy="2988713"/>
          </a:xfrm>
        </p:spPr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pl-PL" b="1" dirty="0"/>
              <a:t>DNSH –</a:t>
            </a:r>
            <a:r>
              <a:rPr lang="pl-PL" dirty="0"/>
              <a:t> ang. „do no </a:t>
            </a:r>
            <a:r>
              <a:rPr lang="pl-PL" dirty="0" err="1"/>
              <a:t>significant</a:t>
            </a:r>
            <a:r>
              <a:rPr lang="pl-PL" dirty="0"/>
              <a:t> </a:t>
            </a:r>
            <a:r>
              <a:rPr lang="pl-PL" dirty="0" err="1"/>
              <a:t>harm</a:t>
            </a:r>
            <a:r>
              <a:rPr lang="pl-PL" dirty="0"/>
              <a:t>” („</a:t>
            </a:r>
            <a:r>
              <a:rPr lang="pl-PL" b="1" dirty="0"/>
              <a:t>nie czyń poważnych szkód</a:t>
            </a:r>
            <a:r>
              <a:rPr lang="pl-PL" dirty="0"/>
              <a:t>”).</a:t>
            </a:r>
          </a:p>
          <a:p>
            <a:pPr marL="263525" indent="0">
              <a:spcAft>
                <a:spcPts val="1200"/>
              </a:spcAft>
              <a:buNone/>
            </a:pPr>
            <a:r>
              <a:rPr lang="pl-PL" dirty="0"/>
              <a:t>Jest to nowa zasada horyzontalna – promuje i wspiera inwestycje zrównoważone środowiskowo – w miarę możliwości wnoszą istotny wkład w osiągnięcie dobrego stanu środowiska zdefiniowanego przez </a:t>
            </a:r>
            <a:r>
              <a:rPr lang="pl-PL" b="1" dirty="0"/>
              <a:t>6 celów środowiskowych</a:t>
            </a:r>
            <a:r>
              <a:rPr lang="pl-PL" dirty="0"/>
              <a:t>. 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037A1DF8-4CB4-4B37-93D2-49ACCFE014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54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80535583"/>
      </p:ext>
    </p:extLst>
  </p:cSld>
  <p:clrMapOvr>
    <a:masterClrMapping/>
  </p:clrMapOvr>
  <p:transition spd="slow">
    <p:push dir="u"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4763EDA-91D6-4F96-9B04-1238F23FF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DNSH – analiza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018D330-48A0-4EE4-AEA7-9FC5D07CC2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370" y="2123653"/>
            <a:ext cx="9649071" cy="2790300"/>
          </a:xfrm>
        </p:spPr>
        <p:txBody>
          <a:bodyPr>
            <a:normAutofit/>
          </a:bodyPr>
          <a:lstStyle/>
          <a:p>
            <a:pPr marL="0" indent="0">
              <a:spcAft>
                <a:spcPts val="2400"/>
              </a:spcAft>
              <a:buNone/>
            </a:pPr>
            <a:r>
              <a:rPr lang="pl-PL" dirty="0"/>
              <a:t>Uchwała Nr 1039/398/22 Zarządu Województwa Pomorskiego z dnia </a:t>
            </a:r>
            <a:br>
              <a:rPr lang="pl-PL" dirty="0"/>
            </a:br>
            <a:r>
              <a:rPr lang="pl-PL" dirty="0"/>
              <a:t>25 października 2022 roku w sprawie przyjęcia „</a:t>
            </a:r>
            <a:r>
              <a:rPr lang="pl-PL" b="1" dirty="0"/>
              <a:t>Analizy spełniania zasady DNSH </a:t>
            </a:r>
            <a:r>
              <a:rPr lang="pl-PL" dirty="0"/>
              <a:t>dla projektu programu Fundusze Europejskie dla Pomorza 2021-2027”</a:t>
            </a:r>
          </a:p>
          <a:p>
            <a:pPr marL="0" indent="0">
              <a:spcAft>
                <a:spcPts val="2400"/>
              </a:spcAft>
              <a:buNone/>
            </a:pPr>
            <a:r>
              <a:rPr lang="pl-PL" dirty="0">
                <a:hlinkClick r:id="rId2"/>
              </a:rPr>
              <a:t>https://bip.pomorskie.eu/a,67934,w-sprawie-przyjecia-analizy-spelniania-zasady-dnsh-dlaprojektu-programu-fundusze-europejskie-dla-po.html</a:t>
            </a:r>
            <a:r>
              <a:rPr lang="pl-PL" dirty="0"/>
              <a:t> 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037A1DF8-4CB4-4B37-93D2-49ACCFE014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55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73770695"/>
      </p:ext>
    </p:extLst>
  </p:cSld>
  <p:clrMapOvr>
    <a:masterClrMapping/>
  </p:clrMapOvr>
  <p:transition spd="slow">
    <p:push dir="u"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4763EDA-91D6-4F96-9B04-1238F23FF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715" y="279155"/>
            <a:ext cx="8640381" cy="683695"/>
          </a:xfrm>
        </p:spPr>
        <p:txBody>
          <a:bodyPr/>
          <a:lstStyle/>
          <a:p>
            <a:r>
              <a:rPr lang="pl-PL" dirty="0"/>
              <a:t>DNSH – 6 celów środowiskowych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018D330-48A0-4EE4-AEA7-9FC5D07CC2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7394" y="2133040"/>
            <a:ext cx="9649071" cy="33663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Cele środowiskowe to: </a:t>
            </a:r>
          </a:p>
          <a:p>
            <a:pPr marL="457200" indent="-457200">
              <a:buFont typeface="+mj-lt"/>
              <a:buAutoNum type="arabicParenR"/>
            </a:pPr>
            <a:r>
              <a:rPr lang="pl-PL" dirty="0"/>
              <a:t>łagodzenie zmian klimatu,</a:t>
            </a:r>
          </a:p>
          <a:p>
            <a:pPr marL="457200" indent="-457200">
              <a:buFont typeface="+mj-lt"/>
              <a:buAutoNum type="arabicParenR"/>
            </a:pPr>
            <a:r>
              <a:rPr lang="pl-PL" dirty="0"/>
              <a:t>adaptacja do zmian klimatu,</a:t>
            </a:r>
          </a:p>
          <a:p>
            <a:pPr marL="457200" indent="-457200">
              <a:buFont typeface="+mj-lt"/>
              <a:buAutoNum type="arabicParenR"/>
            </a:pPr>
            <a:r>
              <a:rPr lang="pl-PL" dirty="0"/>
              <a:t>zrównoważone wykorzystanie zasobów wodnych i morskich,</a:t>
            </a:r>
          </a:p>
          <a:p>
            <a:pPr marL="457200" indent="-457200">
              <a:buFont typeface="+mj-lt"/>
              <a:buAutoNum type="arabicParenR"/>
            </a:pPr>
            <a:r>
              <a:rPr lang="pl-PL" dirty="0"/>
              <a:t>przejście na gospodarkę obiegu zamkniętego (</a:t>
            </a:r>
            <a:r>
              <a:rPr lang="pl-PL" dirty="0" err="1"/>
              <a:t>goz</a:t>
            </a:r>
            <a:r>
              <a:rPr lang="pl-PL" dirty="0"/>
              <a:t>),</a:t>
            </a:r>
          </a:p>
          <a:p>
            <a:pPr marL="457200" indent="-457200">
              <a:buFont typeface="+mj-lt"/>
              <a:buAutoNum type="arabicParenR"/>
            </a:pPr>
            <a:r>
              <a:rPr lang="pl-PL" dirty="0"/>
              <a:t>zapobieganie zanieczyszczeniu i jego kontrola,</a:t>
            </a:r>
          </a:p>
          <a:p>
            <a:pPr marL="457200" indent="-457200">
              <a:spcAft>
                <a:spcPts val="2400"/>
              </a:spcAft>
              <a:buFont typeface="+mj-lt"/>
              <a:buAutoNum type="arabicParenR"/>
            </a:pPr>
            <a:r>
              <a:rPr lang="pl-PL" dirty="0"/>
              <a:t>ochrona i odbudowa różnorodności biologicznej i ekosystemów.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037A1DF8-4CB4-4B37-93D2-49ACCFE014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56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844134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964F5D5-214F-49A3-8BA5-B10933CD3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715" y="359838"/>
            <a:ext cx="8640381" cy="1043735"/>
          </a:xfrm>
        </p:spPr>
        <p:txBody>
          <a:bodyPr>
            <a:normAutofit/>
          </a:bodyPr>
          <a:lstStyle/>
          <a:p>
            <a:r>
              <a:rPr lang="pl-PL" dirty="0"/>
              <a:t>Zasada zrównoważonego rozwoju </a:t>
            </a:r>
            <a:br>
              <a:rPr lang="pl-PL" dirty="0"/>
            </a:br>
            <a:r>
              <a:rPr lang="pl-PL" dirty="0"/>
              <a:t>we wniosku o dofinansowanie projektu 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F2EDFA3-ACF5-401A-8320-A60CC0631C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386" y="1547589"/>
            <a:ext cx="9505056" cy="54722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Czy w projekcie (ale także w codziennej działalności) będą stosowane rozwiązania proekologiczne, takie jak:</a:t>
            </a:r>
          </a:p>
          <a:p>
            <a:pPr marL="627063" lvl="0" indent="-452438"/>
            <a:r>
              <a:rPr lang="pl-PL" dirty="0"/>
              <a:t>zastawa stołowa wielokrotnego użytku zamiast jednorazowej,</a:t>
            </a:r>
          </a:p>
          <a:p>
            <a:pPr marL="627063" lvl="0" indent="-452438"/>
            <a:r>
              <a:rPr lang="pl-PL" dirty="0"/>
              <a:t>segregacja odpadów,</a:t>
            </a:r>
          </a:p>
          <a:p>
            <a:pPr marL="627063" lvl="0" indent="-452438"/>
            <a:r>
              <a:rPr lang="pl-PL" dirty="0"/>
              <a:t>ograniczenia nadmiernego zużycia wody i energii elektrycznej,</a:t>
            </a:r>
          </a:p>
          <a:p>
            <a:pPr marL="627063" lvl="0" indent="-452438"/>
            <a:r>
              <a:rPr lang="pl-PL" dirty="0"/>
              <a:t>minimalizowanie zużycia zasobów w postaci papieru,</a:t>
            </a:r>
          </a:p>
          <a:p>
            <a:pPr marL="627063" lvl="0" indent="-452438"/>
            <a:r>
              <a:rPr lang="pl-PL" dirty="0"/>
              <a:t>drukowanie i kopiowanie obustronne w trybie oszczędnym,</a:t>
            </a:r>
          </a:p>
          <a:p>
            <a:pPr marL="627063" lvl="0" indent="-452438"/>
            <a:r>
              <a:rPr lang="pl-PL" dirty="0"/>
              <a:t>ograniczanie ilości druku oraz drukowanie materiałów „na życzenie” zamiast „na zapas”,</a:t>
            </a:r>
          </a:p>
          <a:p>
            <a:pPr marL="627063" lvl="0" indent="-452438"/>
            <a:r>
              <a:rPr lang="pl-PL" dirty="0"/>
              <a:t>dążenie do wprowadzenia elektronicznego obiegu dokumentów,</a:t>
            </a:r>
          </a:p>
          <a:p>
            <a:pPr marL="627063" lvl="0" indent="-452438"/>
            <a:r>
              <a:rPr lang="pl-PL" dirty="0"/>
              <a:t>przesyłanie materiałów w formie elektronicznej/ e-mail.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F24B0ED-A0B1-44AC-8256-0F6E2F4E9D6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57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32008325"/>
      </p:ext>
    </p:extLst>
  </p:cSld>
  <p:clrMapOvr>
    <a:masterClrMapping/>
  </p:clrMapOvr>
  <p:transition spd="slow">
    <p:push dir="u"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517ED5B-8403-43B6-AC18-D4D154264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Gdzie szukać wsparcia?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EA03527-4802-4816-B54C-EA729EBE21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362" y="1043533"/>
            <a:ext cx="9793088" cy="5976304"/>
          </a:xfrm>
        </p:spPr>
        <p:txBody>
          <a:bodyPr>
            <a:normAutofit fontScale="92500"/>
          </a:bodyPr>
          <a:lstStyle/>
          <a:p>
            <a:pPr marL="538163" indent="-538163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pl-PL" sz="2600" b="1" dirty="0"/>
              <a:t>(mini)Audyt </a:t>
            </a:r>
            <a:r>
              <a:rPr lang="pl-PL" sz="2600" dirty="0"/>
              <a:t>– analiza potrzeb grupy docelowej, bezpośrednia współpraca </a:t>
            </a:r>
            <a:br>
              <a:rPr lang="pl-PL" sz="2600" dirty="0"/>
            </a:br>
            <a:r>
              <a:rPr lang="pl-PL" sz="2600" dirty="0"/>
              <a:t>z przedstawicielami wspieranych uczestniczek lub osób uczestniczących, </a:t>
            </a:r>
            <a:br>
              <a:rPr lang="pl-PL" sz="2600" dirty="0"/>
            </a:br>
            <a:r>
              <a:rPr lang="pl-PL" sz="2600" dirty="0"/>
              <a:t>w szczególności osób z różnymi niepełnosprawnościami;</a:t>
            </a:r>
          </a:p>
          <a:p>
            <a:pPr marL="538163" indent="-538163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pl-PL" sz="2600" b="1" dirty="0"/>
              <a:t>Zamówienia w ramach projektu </a:t>
            </a:r>
            <a:r>
              <a:rPr lang="pl-PL" sz="2600" dirty="0"/>
              <a:t>(zgodnie z przepisami ustawy postępowanie o udzielenie zamówienia oraz w oparciu o zasadę konkurencyjności) – zobowiązanie do sporządzenia opisu przedmiotu zamówienia z uwzględnieniem wymagań nt. dostępności dla osób </a:t>
            </a:r>
            <a:br>
              <a:rPr lang="pl-PL" sz="2600" dirty="0"/>
            </a:br>
            <a:r>
              <a:rPr lang="pl-PL" sz="2600" dirty="0"/>
              <a:t>z niepełnosprawnościami oraz projektowania uniwersalnego</a:t>
            </a:r>
            <a:br>
              <a:rPr lang="pl-PL" sz="2600" dirty="0"/>
            </a:br>
            <a:r>
              <a:rPr lang="pl-PL" sz="2600" dirty="0"/>
              <a:t>chyba, że nie jest to uzasadnione charakterem przedmiotu zamówienia.</a:t>
            </a:r>
          </a:p>
          <a:p>
            <a:pPr marL="0" indent="0">
              <a:buNone/>
            </a:pPr>
            <a:r>
              <a:rPr lang="pl-PL" sz="2600" b="1" dirty="0"/>
              <a:t>Ważne</a:t>
            </a:r>
            <a:r>
              <a:rPr lang="pl-PL" sz="2600" dirty="0"/>
              <a:t>! </a:t>
            </a:r>
          </a:p>
          <a:p>
            <a:pPr marL="0" indent="0">
              <a:buNone/>
            </a:pPr>
            <a:r>
              <a:rPr lang="pl-PL" sz="2600" dirty="0"/>
              <a:t>	Załącznik nr 2 do wytycznych równościowych, czyli:</a:t>
            </a:r>
            <a:br>
              <a:rPr lang="pl-PL" sz="2600" dirty="0"/>
            </a:br>
            <a:r>
              <a:rPr lang="pl-PL" sz="2600" dirty="0"/>
              <a:t>	Standardy dostępności dla polityki spójności 2021-2027</a:t>
            </a:r>
          </a:p>
          <a:p>
            <a:pPr marL="538163" indent="-538163">
              <a:buFont typeface="Wingdings" panose="05000000000000000000" pitchFamily="2" charset="2"/>
              <a:buChar char="Ø"/>
            </a:pPr>
            <a:endParaRPr lang="pl-PL" dirty="0"/>
          </a:p>
          <a:p>
            <a:pPr marL="538163" indent="-538163">
              <a:buFont typeface="Wingdings" panose="05000000000000000000" pitchFamily="2" charset="2"/>
              <a:buChar char="Ø"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3C946778-634F-453F-8262-6EBC44FB3C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58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93400558"/>
      </p:ext>
    </p:extLst>
  </p:cSld>
  <p:clrMapOvr>
    <a:masterClrMapping/>
  </p:clrMapOvr>
  <p:transition spd="slow">
    <p:push dir="u"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>
            <a:extLst>
              <a:ext uri="{FF2B5EF4-FFF2-40B4-BE49-F238E27FC236}">
                <a16:creationId xmlns:a16="http://schemas.microsoft.com/office/drawing/2014/main" id="{0CD17717-5751-F730-50BD-CBB39F576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6068" y="3491805"/>
            <a:ext cx="7559675" cy="1656184"/>
          </a:xfrm>
        </p:spPr>
        <p:txBody>
          <a:bodyPr/>
          <a:lstStyle/>
          <a:p>
            <a:pPr>
              <a:lnSpc>
                <a:spcPts val="6600"/>
              </a:lnSpc>
              <a:spcAft>
                <a:spcPts val="600"/>
              </a:spcAft>
            </a:pPr>
            <a:r>
              <a:rPr lang="pl-PL"/>
              <a:t>Wszystkiego dostępnego!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25994817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425" y="539838"/>
            <a:ext cx="9288439" cy="726821"/>
          </a:xfrm>
        </p:spPr>
        <p:txBody>
          <a:bodyPr>
            <a:normAutofit/>
          </a:bodyPr>
          <a:lstStyle/>
          <a:p>
            <a:pPr>
              <a:spcAft>
                <a:spcPts val="3600"/>
              </a:spcAft>
            </a:pPr>
            <a:r>
              <a:rPr lang="pl-PL" dirty="0"/>
              <a:t>Ocena zasady równości kobiet i mężczyzn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338" y="1979637"/>
            <a:ext cx="10225136" cy="3672408"/>
          </a:xfrm>
        </p:spPr>
        <p:txBody>
          <a:bodyPr>
            <a:normAutofit/>
          </a:bodyPr>
          <a:lstStyle/>
          <a:p>
            <a:pPr marL="0" indent="0">
              <a:spcAft>
                <a:spcPts val="1800"/>
              </a:spcAft>
              <a:buNone/>
            </a:pPr>
            <a:r>
              <a:rPr lang="pl-PL" dirty="0"/>
              <a:t>Ocena zgodności projektów współfinansowanych z EFS+ </a:t>
            </a:r>
            <a:br>
              <a:rPr lang="pl-PL" dirty="0"/>
            </a:br>
            <a:r>
              <a:rPr lang="pl-PL" dirty="0"/>
              <a:t>z zasadą równości kobiet i mężczyzn </a:t>
            </a:r>
            <a:br>
              <a:rPr lang="pl-PL" dirty="0"/>
            </a:br>
            <a:r>
              <a:rPr lang="pl-PL" dirty="0"/>
              <a:t>odbywa się </a:t>
            </a:r>
            <a:r>
              <a:rPr lang="pl-PL" b="1" dirty="0"/>
              <a:t>na podstawie standardu minimum</a:t>
            </a:r>
            <a:r>
              <a:rPr lang="pl-PL" dirty="0"/>
              <a:t>, </a:t>
            </a:r>
            <a:br>
              <a:rPr lang="pl-PL" dirty="0"/>
            </a:br>
            <a:r>
              <a:rPr lang="pl-PL" dirty="0"/>
              <a:t>który składa się z 5 kryteriów oceny. 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pl-PL" dirty="0"/>
              <a:t>Maksymalnie 5 punktów – minimalnie 3 punkty.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pl-PL" b="1" dirty="0"/>
              <a:t>Punkty za standard minimum nie sumują się z punktami za kryteria strategiczne!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6CC33C-5B46-42DE-A6E7-2516683DA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06975811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442" y="359838"/>
            <a:ext cx="8136904" cy="1403775"/>
          </a:xfrm>
        </p:spPr>
        <p:txBody>
          <a:bodyPr>
            <a:normAutofit/>
          </a:bodyPr>
          <a:lstStyle/>
          <a:p>
            <a:pPr>
              <a:spcAft>
                <a:spcPts val="3600"/>
              </a:spcAft>
            </a:pPr>
            <a:r>
              <a:rPr lang="pl-PL" dirty="0"/>
              <a:t>Kryterium nr 1 standardu minimum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4596" y="2339677"/>
            <a:ext cx="9253838" cy="2621530"/>
          </a:xfrm>
        </p:spPr>
        <p:txBody>
          <a:bodyPr>
            <a:normAutofit lnSpcReduction="10000"/>
          </a:bodyPr>
          <a:lstStyle/>
          <a:p>
            <a:pPr marL="0" lvl="0" indent="0">
              <a:spcAft>
                <a:spcPts val="2400"/>
              </a:spcAft>
              <a:buNone/>
            </a:pPr>
            <a:r>
              <a:rPr lang="pl-PL" dirty="0"/>
              <a:t>Bariery ze względu na płeć – są albo ich nie ma.</a:t>
            </a:r>
          </a:p>
          <a:p>
            <a:pPr marL="0" lvl="0" indent="0">
              <a:spcAft>
                <a:spcPts val="2400"/>
              </a:spcAft>
              <a:buNone/>
            </a:pPr>
            <a:r>
              <a:rPr lang="pl-PL" dirty="0"/>
              <a:t>We wniosku o dofinansowanie projektu zawarte zostały informacje, które potwierdzają </a:t>
            </a:r>
            <a:r>
              <a:rPr lang="pl-PL" b="1" dirty="0"/>
              <a:t>istnienie (albo brak istniejących) barier </a:t>
            </a:r>
            <a:r>
              <a:rPr lang="pl-PL" dirty="0"/>
              <a:t>równościowych </a:t>
            </a:r>
            <a:br>
              <a:rPr lang="pl-PL" dirty="0"/>
            </a:br>
            <a:r>
              <a:rPr lang="pl-PL" dirty="0"/>
              <a:t>w obszarze tematycznym interwencji i/lub zasięgu oddziaływania projektu. </a:t>
            </a:r>
          </a:p>
          <a:p>
            <a:pPr marL="0" lvl="0" indent="0">
              <a:spcAft>
                <a:spcPts val="2400"/>
              </a:spcAft>
              <a:buNone/>
            </a:pPr>
            <a:r>
              <a:rPr lang="pl-PL" dirty="0"/>
              <a:t>(0 – 1 pkt)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6CC33C-5B46-42DE-A6E7-2516683DA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46540285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6BBB203-FB59-4B62-BFCD-D0F5765D6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363" y="359838"/>
            <a:ext cx="9649072" cy="1043735"/>
          </a:xfrm>
        </p:spPr>
        <p:txBody>
          <a:bodyPr>
            <a:normAutofit/>
          </a:bodyPr>
          <a:lstStyle/>
          <a:p>
            <a:r>
              <a:rPr lang="pl-PL" dirty="0"/>
              <a:t>Bariery równościowe – przykłady ze Standardu minimum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7D787FB-CB71-4B93-BCE8-2FC3739820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378" y="2075706"/>
            <a:ext cx="10081120" cy="3312368"/>
          </a:xfrm>
        </p:spPr>
        <p:txBody>
          <a:bodyPr>
            <a:noAutofit/>
          </a:bodyPr>
          <a:lstStyle/>
          <a:p>
            <a:pPr lvl="0">
              <a:lnSpc>
                <a:spcPct val="134000"/>
              </a:lnSpc>
            </a:pPr>
            <a:r>
              <a:rPr lang="pl-PL" dirty="0"/>
              <a:t>… mała dostępność elastycznych rozwiązań czasu pracy,</a:t>
            </a:r>
          </a:p>
          <a:p>
            <a:pPr lvl="0">
              <a:lnSpc>
                <a:spcPct val="134000"/>
              </a:lnSpc>
            </a:pPr>
            <a:r>
              <a:rPr lang="pl-PL" b="1" dirty="0"/>
              <a:t>niewidoczność kwestii płci w ochronie zdrowia,</a:t>
            </a:r>
          </a:p>
          <a:p>
            <a:pPr lvl="0">
              <a:lnSpc>
                <a:spcPct val="134000"/>
              </a:lnSpc>
            </a:pPr>
            <a:r>
              <a:rPr lang="pl-PL" b="1" dirty="0"/>
              <a:t>s</a:t>
            </a:r>
            <a:r>
              <a:rPr lang="pl-PL" dirty="0"/>
              <a:t>egregacja pozioma i pionowa rynku pracy, w tym mniejsza aktywność kobiet,</a:t>
            </a:r>
          </a:p>
          <a:p>
            <a:pPr lvl="0">
              <a:lnSpc>
                <a:spcPct val="134000"/>
              </a:lnSpc>
            </a:pPr>
            <a:r>
              <a:rPr lang="pl-PL" dirty="0"/>
              <a:t>różnice w płacach kobiet i mężczyzn zatrudnionych na równoważnych stanowiskach, wykonujących tożsame obowiązki …</a:t>
            </a:r>
          </a:p>
          <a:p>
            <a:pPr>
              <a:lnSpc>
                <a:spcPct val="134000"/>
              </a:lnSpc>
            </a:pPr>
            <a:endParaRPr lang="pl-PL" b="1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360FA010-F893-44F5-867B-6BDF174E62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26718164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6BBB203-FB59-4B62-BFCD-D0F5765D6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Niewidoczność kwestii płci w ochronie zdrowia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7D787FB-CB71-4B93-BCE8-2FC3739820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362" y="1907629"/>
            <a:ext cx="9793088" cy="3312348"/>
          </a:xfrm>
        </p:spPr>
        <p:txBody>
          <a:bodyPr>
            <a:normAutofit/>
          </a:bodyPr>
          <a:lstStyle/>
          <a:p>
            <a:pPr marL="0" indent="0">
              <a:spcAft>
                <a:spcPts val="1800"/>
              </a:spcAft>
              <a:buNone/>
            </a:pPr>
            <a:r>
              <a:rPr lang="pl-PL" dirty="0"/>
              <a:t>„Niewidoczność polega na niewystarczającym uwzględnianiu w działaniach zdrowotnych perspektywy płci. 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pl-PL" dirty="0"/>
              <a:t>Kultura dbania o zdrowie wśród kobiet i mężczyzn jest zupełnie inna. 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pl-PL" dirty="0"/>
              <a:t>W efekcie mężczyźni rzadziej korzystają z pomocy lekarzy, trafiają do nich także w późniejszej fazie choroby.” </a:t>
            </a:r>
          </a:p>
          <a:p>
            <a:pPr marL="0" indent="0">
              <a:buNone/>
            </a:pPr>
            <a:r>
              <a:rPr lang="pl-PL" dirty="0"/>
              <a:t>To dorośli… 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360FA010-F893-44F5-867B-6BDF174E62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99615033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Motyw pakietu Office">
  <a:themeElements>
    <a:clrScheme name="Niestandardowy 8">
      <a:dk1>
        <a:srgbClr val="000000"/>
      </a:dk1>
      <a:lt1>
        <a:srgbClr val="FFFFFF"/>
      </a:lt1>
      <a:dk2>
        <a:srgbClr val="002073"/>
      </a:dk2>
      <a:lt2>
        <a:srgbClr val="FFFFFF"/>
      </a:lt2>
      <a:accent1>
        <a:srgbClr val="003399"/>
      </a:accent1>
      <a:accent2>
        <a:srgbClr val="A6D3FF"/>
      </a:accent2>
      <a:accent3>
        <a:srgbClr val="FFD618"/>
      </a:accent3>
      <a:accent4>
        <a:srgbClr val="0051B0"/>
      </a:accent4>
      <a:accent5>
        <a:srgbClr val="6BB1E2"/>
      </a:accent5>
      <a:accent6>
        <a:srgbClr val="FFE60B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1" id="{436F5452-C95B-4D43-A1C6-1CA5BE69C951}" vid="{ABE25C27-1E66-47F3-AA86-B88226738C33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Prezentacja z numerem strony</Template>
  <TotalTime>11702</TotalTime>
  <Words>3945</Words>
  <Application>Microsoft Office PowerPoint</Application>
  <PresentationFormat>Niestandardowy</PresentationFormat>
  <Paragraphs>330</Paragraphs>
  <Slides>59</Slides>
  <Notes>4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59</vt:i4>
      </vt:variant>
    </vt:vector>
  </HeadingPairs>
  <TitlesOfParts>
    <vt:vector size="64" baseType="lpstr">
      <vt:lpstr>Arial</vt:lpstr>
      <vt:lpstr>Calibri</vt:lpstr>
      <vt:lpstr>Open Sans</vt:lpstr>
      <vt:lpstr>Wingdings</vt:lpstr>
      <vt:lpstr>Motyw pakietu Office</vt:lpstr>
      <vt:lpstr>Polityki horyzontalne w Działaniu 5.17 Usługi społeczne i zdrowotne w programie Fundusze Europejskie dla Pomorza 2021-2027 Regionalny Program Polityki Zdrowotnej  Kompleksowy program przeciwdziałania nadwadze i otyłości u dzieci i młodzieży w województwie pomorskim.</vt:lpstr>
      <vt:lpstr>Kryteria zgodności z zasadami horyzontalnymi</vt:lpstr>
      <vt:lpstr>Wytyczne dotyczące realizacji zasad równościowych  w ramach funduszy unijnych na lata 2021-2027</vt:lpstr>
      <vt:lpstr>Równość kobiet i mężczyzn</vt:lpstr>
      <vt:lpstr>Równości kobiet i mężczyzn w Wytycznych równościowych</vt:lpstr>
      <vt:lpstr>Ocena zasady równości kobiet i mężczyzn</vt:lpstr>
      <vt:lpstr>Kryterium nr 1 standardu minimum</vt:lpstr>
      <vt:lpstr>Bariery równościowe – przykłady ze Standardu minimum</vt:lpstr>
      <vt:lpstr>Niewidoczność kwestii płci w ochronie zdrowia</vt:lpstr>
      <vt:lpstr>Kryteria nr 2 i 3 standardu minimum</vt:lpstr>
      <vt:lpstr>Kryterium nr 4 standardu minimum</vt:lpstr>
      <vt:lpstr>Kryterium nr 5 standardu minimum </vt:lpstr>
      <vt:lpstr>Równość płci</vt:lpstr>
      <vt:lpstr>Jak i gdzie zdefiniować „gorsze położenie”. Projekt EFS+ to pomoc w rozwiązaniu tego problemu.  </vt:lpstr>
      <vt:lpstr>Logiczny związek przyczynowo skutkowy standardu minimum</vt:lpstr>
      <vt:lpstr>Karta praw podstawowych  Unii Europejskiej</vt:lpstr>
      <vt:lpstr>Fundusze Europejskie dla Pomorza na lata 2021-2027 a prawa człowieka</vt:lpstr>
      <vt:lpstr>Ocena kryterium – Karta Praw Podstawowych UE</vt:lpstr>
      <vt:lpstr>Karta Praw Podstawowych UE w projektach EFS+  w FEP 2021-2027</vt:lpstr>
      <vt:lpstr>Zgodność projektu z Kartą Praw Podstawowych UE</vt:lpstr>
      <vt:lpstr>Lista kontrolna dotycząca praw podstawowych</vt:lpstr>
      <vt:lpstr>Art. 35 Ochrona zdrowia  – przykład pytania kontrolnego w projekcie</vt:lpstr>
      <vt:lpstr>Perspektywa wieku – przykład pytania kontrolnego w projekcie</vt:lpstr>
      <vt:lpstr>Art. 25  Prawa osób w podeszłym wieku  Przykład ograniczenia  </vt:lpstr>
      <vt:lpstr>Poradnik</vt:lpstr>
      <vt:lpstr>Zasada równości szans i niedyskryminacji,   w tym dostępność  dla osób z niepełnosprawnościami</vt:lpstr>
      <vt:lpstr>Różne obszary niedyskryminacji </vt:lpstr>
      <vt:lpstr>Rozporządzenie ogólne</vt:lpstr>
      <vt:lpstr>Osoby ze zróżnicowanymi potrzebami</vt:lpstr>
      <vt:lpstr>Uniwersalne projektowanie </vt:lpstr>
      <vt:lpstr>Uniwersalne projektowanie – definicja </vt:lpstr>
      <vt:lpstr>Bariery </vt:lpstr>
      <vt:lpstr>Analiza grupy docelowej przez pryzmat definicji  osoby ze zróżnicowanymi potrzebami</vt:lpstr>
      <vt:lpstr>A tymczasem w programie zdrowotnym… (cytaty 1 z 3)</vt:lpstr>
      <vt:lpstr>A tymczasem w programie zdrowotnym… (cytaty 2 z 3)</vt:lpstr>
      <vt:lpstr>A tymczasem w programie zdrowotnym… (cytaty  z 3)</vt:lpstr>
      <vt:lpstr>Standardy dostępności (1 z 2)</vt:lpstr>
      <vt:lpstr>Standardy dostępności (2 z 2)</vt:lpstr>
      <vt:lpstr>Ustawy wspierające wyrównywanie szans</vt:lpstr>
      <vt:lpstr>Czy widzimy potrzeby naszych …</vt:lpstr>
      <vt:lpstr>KPON – Artykuł 9 Dostępność (1)</vt:lpstr>
      <vt:lpstr>KPON – Artykuł 9 Dostępność (2)</vt:lpstr>
      <vt:lpstr>KPON – Artykuł 9 Dostępność (3)</vt:lpstr>
      <vt:lpstr>KPON – Artykuł 9 Dostępność (4)</vt:lpstr>
      <vt:lpstr>Dostępność cyfrowa </vt:lpstr>
      <vt:lpstr>Mechanizm racjonalnych usprawnień </vt:lpstr>
      <vt:lpstr>Konwencja ONZ o prawach  osób z niepełnosprawnościami </vt:lpstr>
      <vt:lpstr>Kryterium – Konwencja o Prawach Osób Niepełnosprawnych</vt:lpstr>
      <vt:lpstr>Zgodność projektu z Konwencją  o Prawach Osób Niepełnosprawnych</vt:lpstr>
      <vt:lpstr>Procedura służąca do włączania zapisów KPON oraz KPP  do praktyki wdrażania programów (1 z 2)</vt:lpstr>
      <vt:lpstr>Procedura służąca do włączania zapisów KPON do praktyki wdrażania programów (2 z 2)</vt:lpstr>
      <vt:lpstr>KPP i KPON – zobowiązanie w Regulaminie naboru projektów</vt:lpstr>
      <vt:lpstr>Zasada zrównoważonego rozwoju, w tym zasada DNSH</vt:lpstr>
      <vt:lpstr>Czym jest zasada DNSH?</vt:lpstr>
      <vt:lpstr>DNSH – analiza</vt:lpstr>
      <vt:lpstr>DNSH – 6 celów środowiskowych</vt:lpstr>
      <vt:lpstr>Zasada zrównoważonego rozwoju  we wniosku o dofinansowanie projektu  </vt:lpstr>
      <vt:lpstr>Gdzie szukać wsparcia?</vt:lpstr>
      <vt:lpstr>Wszystkiego dostępnego!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Działanie 5.17 zdowie _ otyłość </dc:title>
  <dc:subject>szkolenie dla wnioskodawców</dc:subject>
  <dc:creator>Anna Bizub-jechna</dc:creator>
  <cp:keywords>Polityki horyzontalne;otyłość;nadwaga</cp:keywords>
  <cp:lastModifiedBy>Bizub-Jechna Anna</cp:lastModifiedBy>
  <cp:revision>281</cp:revision>
  <dcterms:created xsi:type="dcterms:W3CDTF">2022-06-22T09:40:44Z</dcterms:created>
  <dcterms:modified xsi:type="dcterms:W3CDTF">2025-10-13T12:40:52Z</dcterms:modified>
</cp:coreProperties>
</file>