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3" r:id="rId3"/>
    <p:sldMasterId id="2147483705" r:id="rId4"/>
  </p:sldMasterIdLst>
  <p:notesMasterIdLst>
    <p:notesMasterId r:id="rId25"/>
  </p:notesMasterIdLst>
  <p:sldIdLst>
    <p:sldId id="256" r:id="rId5"/>
    <p:sldId id="647" r:id="rId6"/>
    <p:sldId id="332" r:id="rId7"/>
    <p:sldId id="284" r:id="rId8"/>
    <p:sldId id="333" r:id="rId9"/>
    <p:sldId id="315" r:id="rId10"/>
    <p:sldId id="331" r:id="rId11"/>
    <p:sldId id="335" r:id="rId12"/>
    <p:sldId id="342" r:id="rId13"/>
    <p:sldId id="326" r:id="rId14"/>
    <p:sldId id="337" r:id="rId15"/>
    <p:sldId id="338" r:id="rId16"/>
    <p:sldId id="339" r:id="rId17"/>
    <p:sldId id="998" r:id="rId18"/>
    <p:sldId id="972" r:id="rId19"/>
    <p:sldId id="975" r:id="rId20"/>
    <p:sldId id="976" r:id="rId21"/>
    <p:sldId id="340" r:id="rId22"/>
    <p:sldId id="288" r:id="rId23"/>
    <p:sldId id="34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" initials="AK" lastIdx="2" clrIdx="0">
    <p:extLst>
      <p:ext uri="{19B8F6BF-5375-455C-9EA6-DF929625EA0E}">
        <p15:presenceInfo xmlns:p15="http://schemas.microsoft.com/office/powerpoint/2012/main" userId="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FF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495" autoAdjust="0"/>
  </p:normalViewPr>
  <p:slideViewPr>
    <p:cSldViewPr snapToGrid="0">
      <p:cViewPr>
        <p:scale>
          <a:sx n="58" d="100"/>
          <a:sy n="58" d="100"/>
        </p:scale>
        <p:origin x="1169" y="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12.11.2025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F4E76-CFBF-4E7B-8C6B-E87567E1A4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9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0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7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7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3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8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67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47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25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1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4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2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1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35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65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67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941899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20707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60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3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6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4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1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7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5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1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7" y="4082830"/>
            <a:ext cx="7800345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2" y="5061679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7" y="4082830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7" y="4082829"/>
            <a:ext cx="820584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1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9"/>
            <a:ext cx="4105635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8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2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04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16317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9" y="1796072"/>
            <a:ext cx="4926583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16567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46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99776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5100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30"/>
            <a:ext cx="9380691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2" y="4082830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6" y="5074439"/>
            <a:ext cx="8620387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44AD720-0363-406B-9E7D-99645A5BE6CD}" type="slidenum">
              <a:rPr lang="pl-PL" altLang="pl-PL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91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6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4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3959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4452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972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1409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77651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139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7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3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5" y="6368270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5024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5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724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B4A74-8FFF-4C3C-8AEA-5AB3EE3E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120" y="2722420"/>
            <a:ext cx="9031400" cy="986800"/>
          </a:xfrm>
        </p:spPr>
        <p:txBody>
          <a:bodyPr>
            <a:noAutofit/>
          </a:bodyPr>
          <a:lstStyle/>
          <a:p>
            <a:r>
              <a:rPr lang="pl-PL" sz="2000" dirty="0"/>
              <a:t>Uwarunkowania wsparcia w Działaniu 6.11. Infrastruktura turystyki FEP 2021-2027 - </a:t>
            </a:r>
            <a:r>
              <a:rPr lang="pl-PL" sz="2000" dirty="0">
                <a:solidFill>
                  <a:srgbClr val="FF0000"/>
                </a:solidFill>
              </a:rPr>
              <a:t>projekty dot. rozwoju infrastruktury turystyki kajakowej</a:t>
            </a:r>
            <a:br>
              <a:rPr lang="pl-PL" sz="2000" dirty="0"/>
            </a:br>
            <a:r>
              <a:rPr lang="pl-PL" sz="2000" dirty="0"/>
              <a:t> Szczegółowy Opis Priorytetów i kryteria wyboru projektów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C10DC1-8D1B-42F6-96F8-C66A127DA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209" y="4475333"/>
            <a:ext cx="9031311" cy="979756"/>
          </a:xfrm>
        </p:spPr>
        <p:txBody>
          <a:bodyPr>
            <a:normAutofit lnSpcReduction="10000"/>
          </a:bodyPr>
          <a:lstStyle/>
          <a:p>
            <a:pPr lvl="0" algn="r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pl-PL" sz="24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Agnieszka Surudo</a:t>
            </a:r>
          </a:p>
          <a:p>
            <a:pPr lvl="0" algn="r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pl-PL" sz="2000" b="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Departament Programów Regionalnych UMWP</a:t>
            </a:r>
          </a:p>
          <a:p>
            <a:pPr lvl="0" algn="r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pl-PL" sz="24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sz="14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Gdańsk, 14 listopada 2025r.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10</a:t>
            </a:fld>
            <a:endParaRPr lang="pl-PL" sz="12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/>
              <a:t>Kryteria wyboru projektów – wykonalności (1/4)</a:t>
            </a:r>
            <a:endParaRPr lang="pl-PL" dirty="0"/>
          </a:p>
        </p:txBody>
      </p:sp>
      <p:pic>
        <p:nvPicPr>
          <p:cNvPr id="13" name="Obraz 12" descr="wykaz kryteriów wykonalności">
            <a:extLst>
              <a:ext uri="{FF2B5EF4-FFF2-40B4-BE49-F238E27FC236}">
                <a16:creationId xmlns:a16="http://schemas.microsoft.com/office/drawing/2014/main" id="{A3BA647C-D3A7-44AD-B649-AFA8BFCD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29" y="1204425"/>
            <a:ext cx="9760542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0" y="571011"/>
            <a:ext cx="11076719" cy="5715977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Możliwe warianty</a:t>
            </a:r>
            <a:endParaRPr lang="pl-PL" sz="2000" b="1" dirty="0"/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analiza różnych wariantów realizacji inwestycji;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uzasadnienie analizą popytu i oceną potrzeb;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unikanie nakładania się i konkurencji na danym i sąsiadujących obszarach. </a:t>
            </a:r>
            <a:endParaRPr lang="pl-PL" sz="18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Zakres rzeczowy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adekwatność rozwiązań; 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wymagania dla Działania 6.11. w odniesieniu do projektów dotyczących infrastruktury turystyki kajakowej:</a:t>
            </a:r>
          </a:p>
          <a:p>
            <a:pPr lvl="2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uwzględnienie dokumentu pn.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„Wytyczne dla zagospodarowania szlaków kajakowych w województwie pomorskim”,</a:t>
            </a:r>
          </a:p>
          <a:p>
            <a:pPr lvl="2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ograniczenia dla ruchu samochodowego, dróg i parkingów.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Nakłady na realizację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sposób szacowania;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kwalifikowalność wydatków;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nakłady odtworzeniowe;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budżet uproszczony.</a:t>
            </a:r>
          </a:p>
          <a:p>
            <a:pPr marL="0" indent="0">
              <a:buNone/>
            </a:pPr>
            <a:endParaRPr lang="pl-PL" sz="2000" dirty="0"/>
          </a:p>
          <a:p>
            <a:pPr marL="914406" lvl="2" indent="0">
              <a:buNone/>
            </a:pPr>
            <a:endParaRPr lang="pl-PL" sz="1800" dirty="0"/>
          </a:p>
          <a:p>
            <a:pPr marL="914406" lvl="2" indent="0"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(2/4)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4D84C46-1D63-4EC5-9F56-7CC54910275D}"/>
              </a:ext>
            </a:extLst>
          </p:cNvPr>
          <p:cNvSpPr txBox="1"/>
          <p:nvPr/>
        </p:nvSpPr>
        <p:spPr>
          <a:xfrm rot="10800000" flipH="1" flipV="1">
            <a:off x="4025735" y="4721165"/>
            <a:ext cx="7535884" cy="199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Zał. nr 2 do RW:  </a:t>
            </a:r>
            <a:r>
              <a:rPr lang="pl-PL" sz="1400" b="1" dirty="0"/>
              <a:t>Zasady kwalifikowania wydatków w ramach naboru dla Działania 6.11. Infrastruktura turystyki FEP 2021-2027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w zakresie projektów dotyczących rozwoju infrastruktury turystyki kajakowej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Zał. do Zał. nr 1 do RW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1400" b="1" dirty="0"/>
              <a:t>Zasady przygotowania sekcji IV Zadania i V Budżet projektu w WOD2021 w ramach naboru dla Działania 6.11. Infrastruktura turystyki FEP 2021-2027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w zakresie projektów dotyczących rozwoju infrastruktury turystyki kajakowej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↔ ≤ 200 tys. EUR</a:t>
            </a:r>
          </a:p>
        </p:txBody>
      </p:sp>
      <p:pic>
        <p:nvPicPr>
          <p:cNvPr id="6" name="Obraz 5" descr="okładka dokumentu pn. Wytyczne dla zagospodarowania szlaków kajakowych w województwie pomorskim">
            <a:extLst>
              <a:ext uri="{FF2B5EF4-FFF2-40B4-BE49-F238E27FC236}">
                <a16:creationId xmlns:a16="http://schemas.microsoft.com/office/drawing/2014/main" id="{C3A2D81A-6987-435D-87C6-42F149C5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52" y="210210"/>
            <a:ext cx="1887955" cy="2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6" y="546094"/>
            <a:ext cx="11109713" cy="584307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Procedura oddziaływania na środowisko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Promocja projektu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Partnerstwo</a:t>
            </a:r>
          </a:p>
          <a:p>
            <a:pPr lvl="1">
              <a:lnSpc>
                <a:spcPct val="114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warunki określone w art 39 ust 1- 4 ustawy wdrożeniowej: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Sposób zarządzania </a:t>
            </a:r>
            <a:r>
              <a:rPr lang="pl-PL" sz="1800" b="1" dirty="0">
                <a:solidFill>
                  <a:srgbClr val="000000"/>
                </a:solidFill>
              </a:rPr>
              <a:t>projektem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źródła utrzymania majątku, które uwiarygadniają zachowanie trwałości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8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Budżet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kompletność montażu finansowego 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Analiza finansowa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(3/4)</a:t>
            </a:r>
          </a:p>
        </p:txBody>
      </p:sp>
      <p:grpSp>
        <p:nvGrpSpPr>
          <p:cNvPr id="18" name="Grupa 17" descr="informacja o dokumentach z zakresu ocen odziaływania na środkowsko">
            <a:extLst>
              <a:ext uri="{FF2B5EF4-FFF2-40B4-BE49-F238E27FC236}">
                <a16:creationId xmlns:a16="http://schemas.microsoft.com/office/drawing/2014/main" id="{2FA66C26-7C0E-4DB2-9A36-B1D8A1869BCC}"/>
              </a:ext>
            </a:extLst>
          </p:cNvPr>
          <p:cNvGrpSpPr/>
          <p:nvPr/>
        </p:nvGrpSpPr>
        <p:grpSpPr>
          <a:xfrm>
            <a:off x="5455228" y="880419"/>
            <a:ext cx="5751298" cy="517908"/>
            <a:chOff x="7155083" y="3117547"/>
            <a:chExt cx="3560807" cy="517908"/>
          </a:xfrm>
        </p:grpSpPr>
        <p:sp>
          <p:nvSpPr>
            <p:cNvPr id="8" name="Strzałka: w prawo 7">
              <a:extLst>
                <a:ext uri="{FF2B5EF4-FFF2-40B4-BE49-F238E27FC236}">
                  <a16:creationId xmlns:a16="http://schemas.microsoft.com/office/drawing/2014/main" id="{4E0F100A-D6DA-4987-8CD7-323D7705D04C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4501FEE-A637-4059-91DF-16C98687299A}"/>
                </a:ext>
              </a:extLst>
            </p:cNvPr>
            <p:cNvSpPr txBox="1"/>
            <p:nvPr/>
          </p:nvSpPr>
          <p:spPr>
            <a:xfrm rot="10800000" flipH="1" flipV="1">
              <a:off x="7857670" y="3161057"/>
              <a:ext cx="2858220" cy="4308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Obowiązek uzyskania DŚU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Zaświadczenie NATURA 2000</a:t>
              </a:r>
            </a:p>
          </p:txBody>
        </p:sp>
      </p:grpSp>
      <p:grpSp>
        <p:nvGrpSpPr>
          <p:cNvPr id="2" name="Grupa 1" descr="informacja o montażu finansowym projektu">
            <a:extLst>
              <a:ext uri="{FF2B5EF4-FFF2-40B4-BE49-F238E27FC236}">
                <a16:creationId xmlns:a16="http://schemas.microsoft.com/office/drawing/2014/main" id="{8CA8D34D-06FF-4D58-A573-576F4B90817F}"/>
              </a:ext>
            </a:extLst>
          </p:cNvPr>
          <p:cNvGrpSpPr/>
          <p:nvPr/>
        </p:nvGrpSpPr>
        <p:grpSpPr>
          <a:xfrm>
            <a:off x="4968122" y="4808030"/>
            <a:ext cx="5196258" cy="1169551"/>
            <a:chOff x="5170559" y="3768265"/>
            <a:chExt cx="5196258" cy="1809184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B590FAFD-5FE1-4788-8F37-3C762D99E28E}"/>
                </a:ext>
              </a:extLst>
            </p:cNvPr>
            <p:cNvSpPr/>
            <p:nvPr/>
          </p:nvSpPr>
          <p:spPr>
            <a:xfrm>
              <a:off x="5170559" y="483970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6F66489-2DAA-4043-ACC2-23B626F29FFD}"/>
                </a:ext>
              </a:extLst>
            </p:cNvPr>
            <p:cNvSpPr txBox="1"/>
            <p:nvPr/>
          </p:nvSpPr>
          <p:spPr>
            <a:xfrm rot="10800000" flipH="1" flipV="1">
              <a:off x="5847353" y="3768265"/>
              <a:ext cx="4519464" cy="1809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kwalifikowalne: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EFRR – 85% (+BP – 10%)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wkład własny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niekwalifikowalne, w tym VAT: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środki własne</a:t>
              </a:r>
            </a:p>
          </p:txBody>
        </p:sp>
      </p:grpSp>
      <p:grpSp>
        <p:nvGrpSpPr>
          <p:cNvPr id="6" name="Grupa 5" descr="nagłówek załącznika do umowy o dofinansowanie dotyczący obowiązków  informacyjnych beneficjenta">
            <a:extLst>
              <a:ext uri="{FF2B5EF4-FFF2-40B4-BE49-F238E27FC236}">
                <a16:creationId xmlns:a16="http://schemas.microsoft.com/office/drawing/2014/main" id="{3FDF4221-E2AB-4ABD-996C-B29CE6E58E0B}"/>
              </a:ext>
            </a:extLst>
          </p:cNvPr>
          <p:cNvGrpSpPr/>
          <p:nvPr/>
        </p:nvGrpSpPr>
        <p:grpSpPr>
          <a:xfrm>
            <a:off x="3350910" y="1852151"/>
            <a:ext cx="5107047" cy="1384995"/>
            <a:chOff x="3144401" y="1932966"/>
            <a:chExt cx="5107047" cy="1384995"/>
          </a:xfrm>
        </p:grpSpPr>
        <p:grpSp>
          <p:nvGrpSpPr>
            <p:cNvPr id="14" name="Grupa 13" descr="nagłówek załącznika do umowy o dofinansowanie dotyczący obowiązków informacyjnych Beneficjenta">
              <a:extLst>
                <a:ext uri="{FF2B5EF4-FFF2-40B4-BE49-F238E27FC236}">
                  <a16:creationId xmlns:a16="http://schemas.microsoft.com/office/drawing/2014/main" id="{2C2DD0F7-C19F-48EC-8682-520420AAF053}"/>
                </a:ext>
              </a:extLst>
            </p:cNvPr>
            <p:cNvGrpSpPr/>
            <p:nvPr/>
          </p:nvGrpSpPr>
          <p:grpSpPr>
            <a:xfrm>
              <a:off x="3144401" y="1932966"/>
              <a:ext cx="5107047" cy="1384995"/>
              <a:chOff x="5146910" y="3980361"/>
              <a:chExt cx="3558663" cy="1384995"/>
            </a:xfrm>
          </p:grpSpPr>
          <p:sp>
            <p:nvSpPr>
              <p:cNvPr id="15" name="Strzałka: w prawo 14">
                <a:extLst>
                  <a:ext uri="{FF2B5EF4-FFF2-40B4-BE49-F238E27FC236}">
                    <a16:creationId xmlns:a16="http://schemas.microsoft.com/office/drawing/2014/main" id="{18985BBA-17C9-4862-B035-8CE9B2C466E2}"/>
                  </a:ext>
                </a:extLst>
              </p:cNvPr>
              <p:cNvSpPr/>
              <p:nvPr/>
            </p:nvSpPr>
            <p:spPr>
              <a:xfrm>
                <a:off x="5146910" y="4292259"/>
                <a:ext cx="556235" cy="5179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6C2F85D3-200C-4E08-877E-14405B6AE5A6}"/>
                  </a:ext>
                </a:extLst>
              </p:cNvPr>
              <p:cNvSpPr txBox="1"/>
              <p:nvPr/>
            </p:nvSpPr>
            <p:spPr>
              <a:xfrm rot="10800000" flipH="1" flipV="1">
                <a:off x="5847353" y="3980361"/>
                <a:ext cx="2858220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</p:txBody>
          </p:sp>
        </p:grpSp>
        <p:pic>
          <p:nvPicPr>
            <p:cNvPr id="17" name="Obraz 16" descr="nagłówek załącznika do umowy o dofinansowanie dotyczący obowiązków  informacyjnych beneficjenta">
              <a:extLst>
                <a:ext uri="{FF2B5EF4-FFF2-40B4-BE49-F238E27FC236}">
                  <a16:creationId xmlns:a16="http://schemas.microsoft.com/office/drawing/2014/main" id="{DE19B379-A959-4988-A8B7-63242ABC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1616" y="2021855"/>
              <a:ext cx="3857824" cy="1130358"/>
            </a:xfrm>
            <a:prstGeom prst="rect">
              <a:avLst/>
            </a:prstGeom>
          </p:spPr>
        </p:pic>
      </p:grpSp>
      <p:grpSp>
        <p:nvGrpSpPr>
          <p:cNvPr id="19" name="Grupa 18" descr="informacja o wymogach dotyczących partnerstwa">
            <a:extLst>
              <a:ext uri="{FF2B5EF4-FFF2-40B4-BE49-F238E27FC236}">
                <a16:creationId xmlns:a16="http://schemas.microsoft.com/office/drawing/2014/main" id="{2E3ADB08-66BF-4B97-A646-C50A9B330FFD}"/>
              </a:ext>
            </a:extLst>
          </p:cNvPr>
          <p:cNvGrpSpPr/>
          <p:nvPr/>
        </p:nvGrpSpPr>
        <p:grpSpPr>
          <a:xfrm>
            <a:off x="7276310" y="3365493"/>
            <a:ext cx="3560807" cy="769441"/>
            <a:chOff x="7155083" y="2991780"/>
            <a:chExt cx="3560807" cy="769441"/>
          </a:xfrm>
        </p:grpSpPr>
        <p:sp>
          <p:nvSpPr>
            <p:cNvPr id="20" name="Strzałka: w prawo 19">
              <a:extLst>
                <a:ext uri="{FF2B5EF4-FFF2-40B4-BE49-F238E27FC236}">
                  <a16:creationId xmlns:a16="http://schemas.microsoft.com/office/drawing/2014/main" id="{0A3E58E1-AEBE-4E0F-A10F-2D93B03EB202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3E31A66-6E90-4AB6-ABBE-7863918B27BB}"/>
                </a:ext>
              </a:extLst>
            </p:cNvPr>
            <p:cNvSpPr txBox="1"/>
            <p:nvPr/>
          </p:nvSpPr>
          <p:spPr>
            <a:xfrm rot="10800000" flipH="1" flipV="1">
              <a:off x="7857670" y="2991780"/>
              <a:ext cx="2858220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podmioty wnoszące  do projektu zasoby;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wybór przed złożeniem </a:t>
              </a:r>
              <a:r>
                <a:rPr lang="pl-PL" sz="1100" dirty="0" err="1"/>
                <a:t>WoD</a:t>
              </a:r>
              <a:endParaRPr lang="pl-PL" sz="11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otwarty nabór (przejrzystość, równe traktowanie)</a:t>
              </a:r>
            </a:p>
          </p:txBody>
        </p:sp>
      </p:grpSp>
      <p:grpSp>
        <p:nvGrpSpPr>
          <p:cNvPr id="22" name="Grupa 21" descr="informacja o Wytycznych MFiPR dotyczących zagadnień związanych z przygotowaniem projektów inwestycyjnych, w tym hybrydowych na lata 2021-2027&#10;">
            <a:extLst>
              <a:ext uri="{FF2B5EF4-FFF2-40B4-BE49-F238E27FC236}">
                <a16:creationId xmlns:a16="http://schemas.microsoft.com/office/drawing/2014/main" id="{237EC5CE-9CF7-4972-9588-470D930C5084}"/>
              </a:ext>
            </a:extLst>
          </p:cNvPr>
          <p:cNvGrpSpPr/>
          <p:nvPr/>
        </p:nvGrpSpPr>
        <p:grpSpPr>
          <a:xfrm>
            <a:off x="3656708" y="6028158"/>
            <a:ext cx="6786155" cy="523220"/>
            <a:chOff x="7155083" y="3114891"/>
            <a:chExt cx="3560807" cy="523220"/>
          </a:xfrm>
        </p:grpSpPr>
        <p:sp>
          <p:nvSpPr>
            <p:cNvPr id="23" name="Strzałka: w prawo 22">
              <a:extLst>
                <a:ext uri="{FF2B5EF4-FFF2-40B4-BE49-F238E27FC236}">
                  <a16:creationId xmlns:a16="http://schemas.microsoft.com/office/drawing/2014/main" id="{19AD3B3F-5DBB-4109-98CD-1637CE46B697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5D000113-103E-4B04-BD7F-4ACEB853A90E}"/>
                </a:ext>
              </a:extLst>
            </p:cNvPr>
            <p:cNvSpPr txBox="1"/>
            <p:nvPr/>
          </p:nvSpPr>
          <p:spPr>
            <a:xfrm rot="10800000" flipH="1" flipV="1">
              <a:off x="7857670" y="3114891"/>
              <a:ext cx="285822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dirty="0"/>
                <a:t>Wytyczne MFiPR dotyczące zagadnień związanych z przygotowaniem projektów inwestycyjnych, w tym hybrydowych na lata 2021-2027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2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77" y="525191"/>
            <a:ext cx="11182449" cy="553399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0000"/>
                </a:solidFill>
              </a:rPr>
              <a:t>Pomoc publiczna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identyfikacja braku lub wystąpienia pomocy publicznej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 spełnienie warunków wynikających z właściwego rozporządzenia – w przypadku wystąpienia pomocy publicznej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(4/4)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B50008-D212-4049-A93A-B6FB10C00116}"/>
              </a:ext>
            </a:extLst>
          </p:cNvPr>
          <p:cNvSpPr txBox="1"/>
          <p:nvPr/>
        </p:nvSpPr>
        <p:spPr>
          <a:xfrm>
            <a:off x="450274" y="2227728"/>
            <a:ext cx="1105380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  <a:defRPr sz="1100"/>
            </a:lvl1pPr>
            <a:lvl2pPr marL="685804" indent="-228602" defTabSz="914406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457204" lvl="2" indent="-285750" defTabSz="914406">
              <a:lnSpc>
                <a:spcPts val="2177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ea typeface="Open Sans" pitchFamily="2" charset="0"/>
                <a:cs typeface="Open Sans" pitchFamily="2" charset="0"/>
              </a:defRPr>
            </a:lvl3pPr>
            <a:lvl4pPr marL="1600210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19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23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25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sz="1800" b="1" dirty="0"/>
              <a:t>Analiza powinna zostać dokonana w oparciu o następujące przesłanki:</a:t>
            </a:r>
          </a:p>
          <a:p>
            <a:r>
              <a:rPr lang="pl-PL" sz="1800" dirty="0"/>
              <a:t>wsparcie udzielane jest przedsiębiorstwu przez państwo lub ze źródeł państwowych </a:t>
            </a:r>
            <a:r>
              <a:rPr lang="pl-PL" sz="18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(NIE)PROWADZENIE DZIAŁANOŚCI GOSPODARCZEJ, ODPŁATNOŚĆ USŁUG,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działalność pomocnicza </a:t>
            </a:r>
            <a:r>
              <a:rPr lang="pl-PL" sz="1800" dirty="0">
                <a:sym typeface="Symbol" panose="05050102010706020507" pitchFamily="18" charset="2"/>
              </a:rPr>
              <a:t>= NIE/TAK</a:t>
            </a:r>
            <a:endParaRPr lang="pl-PL" sz="1800" dirty="0"/>
          </a:p>
          <a:p>
            <a:r>
              <a:rPr lang="pl-PL" sz="1800" dirty="0"/>
              <a:t>wsparcie powoduje uzyskanie przez przedsiębiorstwo przysporzenia na warunkach korzystniejszych od rynkowych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Wsparcie FEP 2021-2027 </a:t>
            </a:r>
            <a:r>
              <a:rPr lang="pl-PL" sz="1800" dirty="0">
                <a:sym typeface="Symbol" panose="05050102010706020507" pitchFamily="18" charset="2"/>
              </a:rPr>
              <a:t>= TAK</a:t>
            </a:r>
            <a:endParaRPr lang="pl-PL" sz="1800" dirty="0"/>
          </a:p>
          <a:p>
            <a:r>
              <a:rPr lang="pl-PL" sz="1800" dirty="0"/>
              <a:t>wsparcie ma charakter selektywny (uprzywilejowuje określone przedsiębiorstwa albo produkcję określonych towarów)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katalog projektodawców </a:t>
            </a:r>
            <a:r>
              <a:rPr lang="pl-PL" sz="1800" dirty="0">
                <a:sym typeface="Symbol" panose="05050102010706020507" pitchFamily="18" charset="2"/>
              </a:rPr>
              <a:t>= TAK</a:t>
            </a:r>
            <a:endParaRPr lang="pl-PL" sz="1800" dirty="0"/>
          </a:p>
          <a:p>
            <a:r>
              <a:rPr lang="pl-PL" sz="1800" dirty="0"/>
              <a:t>wsparcie grozi zakłóceniem lub zakłóca konkurencję oraz wpływa na wymianę handlową między państwami członkowskimi Unii Europejskiej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lokalny charakter usług </a:t>
            </a:r>
            <a:r>
              <a:rPr lang="pl-PL" sz="1800" dirty="0">
                <a:sym typeface="Symbol" panose="05050102010706020507" pitchFamily="18" charset="2"/>
              </a:rPr>
              <a:t>= NIE/TAK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UWAGA: </a:t>
            </a:r>
            <a:r>
              <a:rPr lang="pl-PL" sz="1800" dirty="0"/>
              <a:t>dodatkowa analiza w przypadku gdy w ramach wydatków kwalifikowalnych przewidziano INSTALACJĘ FOTOWOLTAICZNĄ </a:t>
            </a:r>
            <a:r>
              <a:rPr lang="pl-PL" sz="1800" dirty="0">
                <a:sym typeface="Symbol" panose="05050102010706020507" pitchFamily="18" charset="2"/>
              </a:rPr>
              <a:t> Instrukcja przygotowania Studiów Wykonalności w ramach naboru dla Działania 6.11. Infrastruktura turystyki FEP 2021-2027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1965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915917"/>
            <a:ext cx="11151062" cy="553399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szans i niedyskryminacji, w tym dostępności dla osób z niepełnosprawnościami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dostępność dla wszystkich  użytkowniczek oraz użytkowników i spełnianie standardów;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zgodność z innymi warunkami zamieszczonymi w opisie działań na rzecz zapewnienia równości, włączenia społecznego i niedyskryminacji dla celu szczegółowego 4 (vi) FEP 2021-2027.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1700" b="1" dirty="0"/>
              <a:t>Karta Praw Podstawowych Unii Europejskiej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zapisy projektu nie stoją w sprzeczności z wymogami Karty Praw Podstawowych 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1700" b="1" dirty="0"/>
              <a:t>Konwencja o Prawach Osób Niepełnosprawnych (KPON)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zapisy wniosku o dofinansowanie dotyczące zakresu i sposobu realizacji projektu oraz wnioskodawcy nie stoją w sprzeczności z wymogami KPON.</a:t>
            </a:r>
          </a:p>
          <a:p>
            <a:pPr>
              <a:lnSpc>
                <a:spcPct val="11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1700" b="1" dirty="0"/>
              <a:t>Zasada równości kobiet i mężczyzn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zgodność projektu z zasadą równości kobiet i mężczyzn.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1700" b="1" dirty="0"/>
              <a:t>Zasada zrównoważonego rozwoju, w tym zasada DNSH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realizacja i funkcjonowanie projektu nie wpłynie negatywnie na trwałość i jakość środowiska;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projekt „nie czyni poważnych szkód” w rozumieniu art. 17 Rozporządzenia Parlamentu Europejskiego i Rady (UE) 2020/852 z dnia 18 czerwca 2020 r.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2920CDF-E938-4935-B4A7-C72CABB4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zgodności z zasadami horyzontalnymi </a:t>
            </a:r>
          </a:p>
        </p:txBody>
      </p:sp>
    </p:spTree>
    <p:extLst>
      <p:ext uri="{BB962C8B-B14F-4D97-AF65-F5344CB8AC3E}">
        <p14:creationId xmlns:p14="http://schemas.microsoft.com/office/powerpoint/2010/main" val="16192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915917"/>
            <a:ext cx="10749616" cy="553399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A. Zgodność z logiką interwencji Programu</a:t>
            </a:r>
          </a:p>
          <a:p>
            <a:pPr>
              <a:lnSpc>
                <a:spcPct val="11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Profil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wpisywanie się w wyzwania, zakres i ukierunkowanie celu szczegółowego 4 (vi) i Działania 6.11.: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tworzenie/rozwijanie produktów i usług turystycznych w ramach zintegrowanej oferty oraz w synergii i współpracy z sektorem kultury, edukacji, nauki, integracji (…),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zapewnienie dedykowanej oferty, osobom dotkniętym/zagrożonym ubóstwem i wykluczeniem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aktywizacja gospodarczej,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skoordynowanie z działaniami realizowanymi na sąsiadujących obszarach.</a:t>
            </a:r>
          </a:p>
          <a:p>
            <a:pPr marL="228602" lvl="2">
              <a:lnSpc>
                <a:spcPct val="12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Potrzeba realizacji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odpowiedź na zdiagnozowaną potrzebę i pilność proponowanych działań:</a:t>
            </a:r>
          </a:p>
          <a:p>
            <a:pPr marL="712788" lvl="2" indent="-26035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domykanie szlaków, rozumiane jako zagęszczenie sieci infrastruktury kajakowej na </a:t>
            </a:r>
            <a:r>
              <a:rPr lang="pl-PL" sz="1800" dirty="0">
                <a:solidFill>
                  <a:schemeClr val="tx2"/>
                </a:solidFill>
              </a:rPr>
              <a:t>priorytetowych i rekomendowanych</a:t>
            </a:r>
            <a:r>
              <a:rPr lang="pl-PL" sz="1700" dirty="0"/>
              <a:t> szlakach kajakowych bądź ich odcinkach wskazanych w Planie przedsięwzięcia „Pomorskie Szlaki Kajakowe. Etap II.</a:t>
            </a:r>
          </a:p>
          <a:p>
            <a:pPr marL="228602" lvl="2">
              <a:lnSpc>
                <a:spcPct val="12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Wkład w zakładane efekty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wkład w osiągnięcie założonych wartości wskaźników (produktu i rezultatu).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(1/3)</a:t>
            </a:r>
          </a:p>
        </p:txBody>
      </p:sp>
    </p:spTree>
    <p:extLst>
      <p:ext uri="{BB962C8B-B14F-4D97-AF65-F5344CB8AC3E}">
        <p14:creationId xmlns:p14="http://schemas.microsoft.com/office/powerpoint/2010/main" val="360312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997564"/>
            <a:ext cx="10659178" cy="5533998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B: Oddziaływanie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Kompleksowość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/>
              <a:t>ponadstandardowe rozwiązania w zakresie: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800" dirty="0"/>
              <a:t>zwiększenia dostępności dla osób ze specjalnymi potrzebami (likwidacja barier architektonicznych,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w tym m.in. podniesienie standardu sanitarnego np. poprzez utworzenie tzw. komfortki</a:t>
            </a:r>
            <a:r>
              <a:rPr lang="pl-PL" sz="1800" dirty="0"/>
              <a:t>),</a:t>
            </a:r>
          </a:p>
          <a:p>
            <a:pPr marL="712788" lvl="2" indent="-228600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800" dirty="0"/>
              <a:t>zapewnienia dostępności cyfrowej i informacyjno-komunikacyjnej.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/>
              <a:t>Komplementarność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powiązanie z innymi przedsięwzięciami w obszarze turystyki,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komplementarność z projektami współfinansowanymi </a:t>
            </a:r>
            <a:r>
              <a:rPr lang="pl-PL" sz="1800" dirty="0">
                <a:solidFill>
                  <a:schemeClr val="tx2"/>
                </a:solidFill>
              </a:rPr>
              <a:t>z EFS/EFS+,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udział w realizacji / kontynuacja przedsięwzięcia strategicznego pn. :</a:t>
            </a:r>
          </a:p>
          <a:p>
            <a:pPr marL="712788" lvl="2" indent="-228600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800" dirty="0"/>
              <a:t>„Pomorskie Szlaki Kajakowe”.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(2/3)</a:t>
            </a:r>
          </a:p>
        </p:txBody>
      </p:sp>
    </p:spTree>
    <p:extLst>
      <p:ext uri="{BB962C8B-B14F-4D97-AF65-F5344CB8AC3E}">
        <p14:creationId xmlns:p14="http://schemas.microsoft.com/office/powerpoint/2010/main" val="193572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862779"/>
            <a:ext cx="10659178" cy="5533998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C: Wartość dodana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Miejsca pracy dla osób biernych zawodowo lub bezrobotnych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Potencjał lokalnych podmiotów ekonomii społeczne/przedsiębiorstw społecznych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Zasada DNSH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wpisywanie się w zalecenia związane z realizacją zasady DNSH wskazane w „Analizie spełniania zasady DNSH dla projektu programu Fundusze Europejskie dla Pomorza 2021-2027”.</a:t>
            </a:r>
          </a:p>
          <a:p>
            <a:pPr marL="0" lvl="1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D: Specyficzne ukierunkowanie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Krajowe Obszary Strategicznej Interwencji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realizacja  projektu na obszarze miast średnich tracących funkcje społeczno-gospodarcze lub gmin zagrożonych trwałą marginalizacją.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rgbClr val="003399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000000"/>
                </a:solidFill>
              </a:rPr>
              <a:t>Obiekty infrastruktury służące poprawie bezpieczeństwa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powstanie przenosek kajakowych lub przewózek kajakowych lub rynien spławnych.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(3/3)</a:t>
            </a:r>
          </a:p>
        </p:txBody>
      </p:sp>
    </p:spTree>
    <p:extLst>
      <p:ext uri="{BB962C8B-B14F-4D97-AF65-F5344CB8AC3E}">
        <p14:creationId xmlns:p14="http://schemas.microsoft.com/office/powerpoint/2010/main" val="419920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C6B23-1DE9-45B8-8C82-08C6E950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89" y="163145"/>
            <a:ext cx="9852728" cy="979757"/>
          </a:xfrm>
        </p:spPr>
        <p:txBody>
          <a:bodyPr/>
          <a:lstStyle/>
          <a:p>
            <a:r>
              <a:rPr lang="pl-PL" dirty="0"/>
              <a:t>Krajowe Obszary Strategicznej Interwencji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32C82-56C6-487F-998F-1D411D69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0" y="2767171"/>
            <a:ext cx="9852729" cy="3912239"/>
          </a:xfrm>
        </p:spPr>
        <p:txBody>
          <a:bodyPr numCol="3">
            <a:normAutofit fontScale="92500" lnSpcReduction="20000"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Czarna Dąbrówka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Człuchów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Damnica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Dębnica Kaszubska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Debrzno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Gardeja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Główczyce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Gniew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Karsin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Kępice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Koczała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Kołczygłowy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Konarzyny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Lichnowy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Liniewo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Łęczyce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Miastko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Mikołajki Pomorskie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Morzeszczyn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Osieczna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Potęgowo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Prabuty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Ryjewo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Rzeczenica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Skórcz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Smołdzino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Stara Kiszewa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Targ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Trzebielino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Tuchomie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01FF24-BB69-4285-8447-33DD9004D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CDD4E6-D5C6-4BE1-B593-93DD16ABEA39}"/>
              </a:ext>
            </a:extLst>
          </p:cNvPr>
          <p:cNvSpPr txBox="1"/>
          <p:nvPr/>
        </p:nvSpPr>
        <p:spPr>
          <a:xfrm>
            <a:off x="461884" y="669826"/>
            <a:ext cx="9852728" cy="239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Miasta średnie tracące funkcje społeczno-gospodarcze</a:t>
            </a: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Bytów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Chojnice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Lębork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Słupsk</a:t>
            </a:r>
          </a:p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Gminy zagrożone trwałą marginalizacją</a:t>
            </a:r>
          </a:p>
          <a:p>
            <a:pPr marL="342900" lvl="0" indent="-342900" defTabSz="914406">
              <a:lnSpc>
                <a:spcPct val="115000"/>
              </a:lnSpc>
              <a:buClr>
                <a:srgbClr val="003399"/>
              </a:buClr>
              <a:buFont typeface="+mj-lt"/>
              <a:buAutoNum type="arabicPeriod"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2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738870B-5C75-42E6-951A-0A0A9B67B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41559"/>
              </p:ext>
            </p:extLst>
          </p:nvPr>
        </p:nvGraphicFramePr>
        <p:xfrm>
          <a:off x="799020" y="1180020"/>
          <a:ext cx="10387702" cy="504460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6302771">
                  <a:extLst>
                    <a:ext uri="{9D8B030D-6E8A-4147-A177-3AD203B41FA5}">
                      <a16:colId xmlns:a16="http://schemas.microsoft.com/office/drawing/2014/main" val="517036003"/>
                    </a:ext>
                  </a:extLst>
                </a:gridCol>
                <a:gridCol w="955111">
                  <a:extLst>
                    <a:ext uri="{9D8B030D-6E8A-4147-A177-3AD203B41FA5}">
                      <a16:colId xmlns:a16="http://schemas.microsoft.com/office/drawing/2014/main" val="743214321"/>
                    </a:ext>
                  </a:extLst>
                </a:gridCol>
                <a:gridCol w="1497224">
                  <a:extLst>
                    <a:ext uri="{9D8B030D-6E8A-4147-A177-3AD203B41FA5}">
                      <a16:colId xmlns:a16="http://schemas.microsoft.com/office/drawing/2014/main" val="598609830"/>
                    </a:ext>
                  </a:extLst>
                </a:gridCol>
                <a:gridCol w="684445">
                  <a:extLst>
                    <a:ext uri="{9D8B030D-6E8A-4147-A177-3AD203B41FA5}">
                      <a16:colId xmlns:a16="http://schemas.microsoft.com/office/drawing/2014/main" val="3528375014"/>
                    </a:ext>
                  </a:extLst>
                </a:gridCol>
                <a:gridCol w="948151">
                  <a:extLst>
                    <a:ext uri="{9D8B030D-6E8A-4147-A177-3AD203B41FA5}">
                      <a16:colId xmlns:a16="http://schemas.microsoft.com/office/drawing/2014/main" val="1576914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Nazwa kryterium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Waga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Maksymalna liczba pkt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udział 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399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Profil projektu (0-3)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15%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R2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287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Potrzeba realizacji projektu (1-3)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30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30%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R1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437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Wkład w zakładane efekty (1-2)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6%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507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Kompleksowość projektu (0-2)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4%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2168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Komplementarność projektu (0-2)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10%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R3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101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Miejsca pracy dla osób biernych zawodowo lub bezrobotnych (0-1)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2%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93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Potencjał lokalnych podmiotów ekonomii społecznej/przedsiębiorstw społecznych (0-1)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2%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8051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Zasada DNSH (0-5)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5%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3424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Krajowe Obszary Strategicznej Interwencji (0-2)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6%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049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kern="1200" dirty="0">
                          <a:effectLst/>
                        </a:rPr>
                        <a:t>Obiekty infrastruktury służące poprawie bezpieczeństwa(0-2)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20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000" u="none" strike="noStrike" kern="1200" dirty="0">
                          <a:effectLst/>
                        </a:rPr>
                        <a:t>20%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943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suma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100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100%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93566"/>
                  </a:ext>
                </a:extLst>
              </a:tr>
            </a:tbl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16A66B57-568C-425F-83F0-65E15571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56" y="298147"/>
            <a:ext cx="10521223" cy="97975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l-PL" sz="27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Rozkład punktów w kryteriach strategicznych </a:t>
            </a:r>
            <a:r>
              <a:rPr lang="pl-PL" sz="27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- projekty dot. rozwoju infrastruktury turystyki kajakowej </a:t>
            </a:r>
            <a:r>
              <a:rPr lang="pl-PL" sz="27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(minimum punktowe = 50 pkt)</a:t>
            </a:r>
            <a:br>
              <a:rPr lang="pl-PL" sz="1814" b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671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E1755-969D-4770-8AD6-6A041572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431004"/>
            <a:ext cx="10302145" cy="979757"/>
          </a:xfrm>
        </p:spPr>
        <p:txBody>
          <a:bodyPr>
            <a:normAutofit fontScale="90000"/>
          </a:bodyPr>
          <a:lstStyle/>
          <a:p>
            <a:r>
              <a:rPr lang="pl-PL" altLang="pl-PL" sz="2800" kern="0" dirty="0">
                <a:solidFill>
                  <a:srgbClr val="00207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Priorytet 6. 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silnego społecznie Pomorza (EFRR)</a:t>
            </a:r>
            <a:br>
              <a:rPr lang="pl-PL" altLang="pl-PL" sz="2400" kern="0" dirty="0">
                <a:solidFill>
                  <a:srgbClr val="00207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FB68870-B4C2-4405-A863-9F85E9D2B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56141"/>
              </p:ext>
            </p:extLst>
          </p:nvPr>
        </p:nvGraphicFramePr>
        <p:xfrm>
          <a:off x="762423" y="1456557"/>
          <a:ext cx="10667154" cy="448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68866">
                  <a:extLst>
                    <a:ext uri="{9D8B030D-6E8A-4147-A177-3AD203B41FA5}">
                      <a16:colId xmlns:a16="http://schemas.microsoft.com/office/drawing/2014/main" val="2630538159"/>
                    </a:ext>
                  </a:extLst>
                </a:gridCol>
                <a:gridCol w="9198288">
                  <a:extLst>
                    <a:ext uri="{9D8B030D-6E8A-4147-A177-3AD203B41FA5}">
                      <a16:colId xmlns:a16="http://schemas.microsoft.com/office/drawing/2014/main" val="2711967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u="none" strike="noStrike" kern="1200" dirty="0">
                          <a:effectLst/>
                        </a:rPr>
                        <a:t>CS</a:t>
                      </a:r>
                      <a:endParaRPr lang="pl-PL" sz="2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u="none" strike="noStrike" kern="1200" dirty="0">
                          <a:effectLst/>
                        </a:rPr>
                        <a:t>Zakres tematyczny</a:t>
                      </a:r>
                      <a:endParaRPr lang="pl-PL" sz="2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70688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r>
                        <a:rPr lang="pl-PL" sz="2000" u="none" strike="noStrike" kern="1200" dirty="0">
                          <a:effectLst/>
                        </a:rPr>
                        <a:t>4 (ii)</a:t>
                      </a:r>
                      <a:endParaRPr lang="pl-PL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kern="1200" noProof="0" dirty="0">
                          <a:effectLst/>
                        </a:rPr>
                        <a:t>Poprawa równego dostępu do wysokiej jakości usług sprzyjających włączeniu społecznemu w zakresie kształcenia, szkoleń i uczenia się przez całe życie poprzez rozwój łatwo dostępnej infrastruktury, w tym poprzez wspieranie odporności w zakresie kształcenia i szkolenia na odległość oraz online;</a:t>
                      </a:r>
                      <a:endParaRPr lang="pl-PL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700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  <a:tab pos="171450" algn="l"/>
                        </a:tabLst>
                      </a:pPr>
                      <a:r>
                        <a:rPr lang="pl-PL" sz="2000" u="none" strike="noStrike" kern="1200" dirty="0">
                          <a:effectLst/>
                        </a:rPr>
                        <a:t>4 (iii)</a:t>
                      </a:r>
                      <a:endParaRPr lang="pl-PL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kern="1200" noProof="0" dirty="0">
                          <a:effectLst/>
                        </a:rPr>
                        <a:t>Wspieranie włączenia społeczno-gospodarczego społeczności marginalizowanych, gospodarstw domowych o niskich dochodach oraz grup w niekorzystnej sytuacji, w tym osób o szczególnych potrzebach, dzięki zintegrowanym działaniom obejmującym usługi mieszkaniowe i usługi społeczne;</a:t>
                      </a:r>
                      <a:endParaRPr lang="pl-PL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577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2000" u="none" strike="noStrike" kern="1200" dirty="0">
                          <a:effectLst/>
                        </a:rPr>
                        <a:t>4 (v)</a:t>
                      </a:r>
                      <a:endParaRPr lang="pl-PL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kern="1200" noProof="0" dirty="0">
                          <a:effectLst/>
                        </a:rPr>
                        <a:t>Zapewnianie równego dostępu do opieki zdrowotnej i wspieranie odporności systemów opieki zdrowotnej, w tym podstawowej opieki zdrowotnej, oraz wspieranie przechodzenia od opieki instytucjonalnej do opieki rodzinnej i środowiskowej;</a:t>
                      </a:r>
                      <a:endParaRPr lang="pl-PL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727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2000" u="none" strike="noStrike" kern="1200" dirty="0">
                          <a:effectLst/>
                        </a:rPr>
                        <a:t>4 (vi)</a:t>
                      </a:r>
                      <a:endParaRPr lang="pl-PL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kern="1200" noProof="0" dirty="0">
                          <a:effectLst/>
                        </a:rPr>
                        <a:t>Wzmacnianie roli kultury i </a:t>
                      </a:r>
                      <a:r>
                        <a:rPr lang="pl-PL" sz="2000" b="1" u="none" strike="noStrike" kern="1200" noProof="0" dirty="0">
                          <a:effectLst/>
                        </a:rPr>
                        <a:t>zrównoważonej turystyki </a:t>
                      </a:r>
                      <a:r>
                        <a:rPr lang="pl-PL" sz="2000" u="none" strike="noStrike" kern="1200" noProof="0" dirty="0">
                          <a:effectLst/>
                        </a:rPr>
                        <a:t>w rozwoju gospodarczym, włączeniu społecznym i innowacjach społecznych;</a:t>
                      </a:r>
                      <a:endParaRPr lang="pl-PL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6219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74B72CE-6580-4604-9A20-3DC79EC6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504557" y="476800"/>
            <a:ext cx="10961648" cy="56896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1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5CDE1-4D1B-4889-B430-BBF3B4195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7113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20407-527B-4C8B-98D6-6ED3A1E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96" y="356376"/>
            <a:ext cx="11162371" cy="979757"/>
          </a:xfrm>
        </p:spPr>
        <p:txBody>
          <a:bodyPr>
            <a:normAutofit/>
          </a:bodyPr>
          <a:lstStyle/>
          <a:p>
            <a:r>
              <a:rPr lang="pl-PL" dirty="0"/>
              <a:t>Infrastruktura turystyki w FEP 2021-2027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1067BF0-C2AB-4524-B084-F723EB3D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48888"/>
              </p:ext>
            </p:extLst>
          </p:nvPr>
        </p:nvGraphicFramePr>
        <p:xfrm>
          <a:off x="597723" y="1056543"/>
          <a:ext cx="11205179" cy="516695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8747391">
                  <a:extLst>
                    <a:ext uri="{9D8B030D-6E8A-4147-A177-3AD203B41FA5}">
                      <a16:colId xmlns:a16="http://schemas.microsoft.com/office/drawing/2014/main" val="1337490944"/>
                    </a:ext>
                  </a:extLst>
                </a:gridCol>
                <a:gridCol w="2457788">
                  <a:extLst>
                    <a:ext uri="{9D8B030D-6E8A-4147-A177-3AD203B41FA5}">
                      <a16:colId xmlns:a16="http://schemas.microsoft.com/office/drawing/2014/main" val="1215095421"/>
                    </a:ext>
                  </a:extLst>
                </a:gridCol>
              </a:tblGrid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Numer i nazwa Działania 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Alokacja</a:t>
                      </a:r>
                    </a:p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 (mln EUR)</a:t>
                      </a:r>
                      <a:endParaRPr lang="pl-PL" sz="2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5714740"/>
                  </a:ext>
                </a:extLst>
              </a:tr>
              <a:tr h="757361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</a:t>
                      </a:r>
                      <a:r>
                        <a:rPr lang="pl-PL" sz="2800" u="none" strike="noStrike" dirty="0">
                          <a:effectLst/>
                        </a:rPr>
                        <a:t>projekty dot. rozwoju infrastruktury turystyki żeglarskiej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14,89 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2494905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projekty dot. rozwoju infrastruktury turystyki kajakowej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 4,5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9390623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-projekty dot. rozwoju infrastruktury turystyki rowerowej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17,73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7686473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 </a:t>
                      </a:r>
                      <a:r>
                        <a:rPr lang="pl-PL" sz="2800" u="none" strike="noStrike" dirty="0">
                          <a:effectLst/>
                        </a:rPr>
                        <a:t>projekty dot. rozwoju infrastruktury turystyki uzdrowiskowej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1,6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9554081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kern="1200" dirty="0"/>
                        <a:t>6.12. Infrastruktura turystyki - RLKS</a:t>
                      </a:r>
                      <a:endParaRPr lang="pl-P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 10,0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8744779"/>
                  </a:ext>
                </a:extLst>
              </a:tr>
            </a:tbl>
          </a:graphicData>
        </a:graphic>
      </p:graphicFrame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61D38A23-3781-4736-80B9-8143BBD6C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51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62754509-A07E-4CB1-A080-76D99BD1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Nabór dla Działania 6.11. Infrastruktura turystyki FEP 2021-2027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projekty dot. rozwoju infrastruktury turystyki kajakowej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859D1AA2-0262-4E4F-809A-524AE31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defTabSz="1007943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0000"/>
                </a:solidFill>
              </a:rPr>
              <a:t>Alokacja: </a:t>
            </a:r>
            <a:r>
              <a:rPr lang="pl-PL" sz="2000" b="1" dirty="0">
                <a:solidFill>
                  <a:srgbClr val="003399"/>
                </a:solidFill>
              </a:rPr>
              <a:t>19 212 750,00 złotych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>
                <a:solidFill>
                  <a:srgbClr val="000000"/>
                </a:solidFill>
              </a:rPr>
              <a:t>	     (</a:t>
            </a:r>
            <a:r>
              <a:rPr lang="pl-PL" sz="1800" dirty="0">
                <a:solidFill>
                  <a:srgbClr val="003399"/>
                </a:solidFill>
              </a:rPr>
              <a:t>4 500 000 euro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r>
              <a:rPr lang="pl-PL" sz="2000" dirty="0">
                <a:solidFill>
                  <a:srgbClr val="000000"/>
                </a:solidFill>
              </a:rPr>
              <a:t>kurs EBC na październik 2025 r., tj. 4,2695 zł)</a:t>
            </a:r>
          </a:p>
          <a:p>
            <a:pPr marL="251986" lvl="0" indent="-251986" defTabSz="1007943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0000"/>
                </a:solidFill>
              </a:rPr>
              <a:t>Termin naboru: </a:t>
            </a:r>
            <a:r>
              <a:rPr lang="pl-PL" sz="2000" b="1" dirty="0">
                <a:solidFill>
                  <a:srgbClr val="003399"/>
                </a:solidFill>
              </a:rPr>
              <a:t>5 listopada 2025 r. </a:t>
            </a:r>
            <a:r>
              <a:rPr lang="pl-PL" sz="2000" dirty="0">
                <a:solidFill>
                  <a:srgbClr val="000000"/>
                </a:solidFill>
              </a:rPr>
              <a:t>(godz. 9.00) </a:t>
            </a:r>
            <a:r>
              <a:rPr lang="pl-PL" sz="2000" b="1" dirty="0">
                <a:solidFill>
                  <a:srgbClr val="003399"/>
                </a:solidFill>
              </a:rPr>
              <a:t>do 30 czerwca 2026 r. 		</a:t>
            </a:r>
            <a:r>
              <a:rPr lang="pl-PL" sz="2000" dirty="0">
                <a:solidFill>
                  <a:srgbClr val="000000"/>
                </a:solidFill>
              </a:rPr>
              <a:t>(godz. 23.59)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04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3838B5-BCEE-40E9-915E-0BE0E2A0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E700AFF-AE4C-48AC-854B-CF1DEF82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21510"/>
            <a:ext cx="9852728" cy="554896"/>
          </a:xfrm>
        </p:spPr>
        <p:txBody>
          <a:bodyPr/>
          <a:lstStyle/>
          <a:p>
            <a:r>
              <a:rPr lang="pl-PL" dirty="0"/>
              <a:t>Najważniejsze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27A1B-EACA-4B6E-B408-105ADCA3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11" y="788452"/>
            <a:ext cx="11248178" cy="4245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Szczegółowy Opis Priorytetów – wersja obowiązująca z 11 września 2025r.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</a:rPr>
              <a:t>Kryteria wyboru projektów dla Działania 6.11. Infrastruktura turystyki w ramach programu regionalnego Fundusze Europejskie dla Pomorza 2021-2027 w zakresie projektów dotyczących rozwoju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infrastruktury turystyki kajakowej </a:t>
            </a:r>
            <a:r>
              <a:rPr lang="pl-PL" sz="2000" dirty="0"/>
              <a:t>- zatwierdzone uchwałą nr 4/X/25 KM FEP 2021-2027 z dnia 12 września 2025r. 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</a:rPr>
              <a:t>Regulamin wyboru projektów dla naboru wniosków o dofinansowanie projektów dla Działania 6.11. Infrastruktura turystyki w ramach programu regionalnego Fundusze Europejskie dla Pomorza 2021-2027 w zakresie projektów dotyczących rozwoju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infrastruktury turystyki kajakowej </a:t>
            </a:r>
            <a:r>
              <a:rPr lang="pl-PL" sz="2000" b="1" dirty="0">
                <a:solidFill>
                  <a:schemeClr val="accent1"/>
                </a:solidFill>
              </a:rPr>
              <a:t>(FEPM.06.11-IZ.00-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002</a:t>
            </a:r>
            <a:r>
              <a:rPr lang="pl-PL" sz="2000" b="1" dirty="0">
                <a:solidFill>
                  <a:schemeClr val="accent1"/>
                </a:solidFill>
              </a:rPr>
              <a:t>/25)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Plan przedsięwzięcia strategicznego Samorządu Województwa Pomorskiego pn. Pomorskie Szlaki Kajakowe. Etap II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„Wytyczne dla zagospodarowania szlaków kajakowych w województwie pomorskim”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E8704DA-E2BD-448D-AE35-7A66F0334F75}"/>
              </a:ext>
            </a:extLst>
          </p:cNvPr>
          <p:cNvSpPr txBox="1"/>
          <p:nvPr/>
        </p:nvSpPr>
        <p:spPr>
          <a:xfrm>
            <a:off x="1036946" y="5413054"/>
            <a:ext cx="101181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pPr>
              <a:buClr>
                <a:schemeClr val="tx2"/>
              </a:buClr>
            </a:pPr>
            <a:r>
              <a:rPr lang="pl-PL" sz="1800" dirty="0"/>
              <a:t>Linki do dokumentów wskazane w rozdziale </a:t>
            </a:r>
            <a:r>
              <a:rPr lang="pl-PL" sz="1800" b="1" dirty="0"/>
              <a:t>13. Dokumenty programowe </a:t>
            </a:r>
            <a:r>
              <a:rPr lang="pl-PL" sz="1800" dirty="0"/>
              <a:t>w Regulaminie wyboru</a:t>
            </a:r>
          </a:p>
        </p:txBody>
      </p:sp>
    </p:spTree>
    <p:extLst>
      <p:ext uri="{BB962C8B-B14F-4D97-AF65-F5344CB8AC3E}">
        <p14:creationId xmlns:p14="http://schemas.microsoft.com/office/powerpoint/2010/main" val="336923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2" y="888123"/>
            <a:ext cx="10708636" cy="5643440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sformułowane w oparciu o „Metodykę wyboru projektów w ramach programu regionalnego Fundusze Europejskie dla Pomorza 2021-2027 dla projektów zintegrowanych” przyjętą 9 maja 2025r.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konkurencyjny sposób wyboru</a:t>
            </a:r>
          </a:p>
          <a:p>
            <a:pPr>
              <a:lnSpc>
                <a:spcPct val="12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kryteria: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formalne (0/1),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wykonalności (0/1),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zgodności z zasadami horyzontalnymi (0/1),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strategiczne (punktowe).</a:t>
            </a:r>
          </a:p>
          <a:p>
            <a:pPr>
              <a:lnSpc>
                <a:spcPct val="13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definicje zawierają wymogi wynikające z: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programu FEP 2021-2027,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Szczegółowego Opisu Priorytetów,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Wytycznych ministra właściwego ds. rozwoju regionalnego,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Kontraktu Programowego dla Województwa Pomorskiego,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Dokumentów dookreślających przedsięwzięcie strategiczne.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pl-PL" sz="1800" dirty="0"/>
          </a:p>
        </p:txBody>
      </p:sp>
      <p:pic>
        <p:nvPicPr>
          <p:cNvPr id="8" name="Obraz 7" descr="schemat procedury naboru i oceny wniosku o dofinansowanie">
            <a:extLst>
              <a:ext uri="{FF2B5EF4-FFF2-40B4-BE49-F238E27FC236}">
                <a16:creationId xmlns:a16="http://schemas.microsoft.com/office/drawing/2014/main" id="{0CF8756F-C943-4431-AA2B-11522C95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966" y="1880482"/>
            <a:ext cx="3755461" cy="3097036"/>
          </a:xfrm>
          <a:prstGeom prst="rect">
            <a:avLst/>
          </a:prstGeom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6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(1/3)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03" y="592893"/>
            <a:ext cx="11545912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Kryteria administracyjne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Poprawność złożenia wniosku o dofinansowanie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Kompletność wniosku o dofinansowanie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Kwalifikowalność wnioskodawcy/partnerów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szczegółowe typy beneficjentów dla Działania 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wyłączenie podmiotów podejmujących działania sprzeczne z zasadami niedyskryminacji.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366844" lvl="3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7</a:t>
            </a:fld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C49A4F-B5F7-4CC0-87B8-5987643D428F}"/>
              </a:ext>
            </a:extLst>
          </p:cNvPr>
          <p:cNvSpPr txBox="1"/>
          <p:nvPr/>
        </p:nvSpPr>
        <p:spPr>
          <a:xfrm rot="10800000" flipH="1" flipV="1">
            <a:off x="6761560" y="856925"/>
            <a:ext cx="450081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RW: 4.2.Sposób złożenia wniosku</a:t>
            </a:r>
          </a:p>
          <a:p>
            <a:r>
              <a:rPr lang="pl-PL" sz="1400" dirty="0"/>
              <a:t>RW 4.3. Załączniki do wniosku o dofinansowanie</a:t>
            </a:r>
          </a:p>
          <a:p>
            <a:r>
              <a:rPr lang="pl-PL" sz="1400" dirty="0"/>
              <a:t>Zał. nr 1 do RW: Struktura formularza wniosku o dofinansowanie projektu oraz instrukcja przygotowania załączników do formularza wniosku o dofinansowanie projektu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97F8293-6BC4-4B0A-90F6-6BD35D2EDDA1}"/>
              </a:ext>
            </a:extLst>
          </p:cNvPr>
          <p:cNvSpPr txBox="1"/>
          <p:nvPr/>
        </p:nvSpPr>
        <p:spPr>
          <a:xfrm>
            <a:off x="1356543" y="3311293"/>
            <a:ext cx="7452226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sz="1600" b="1" dirty="0"/>
              <a:t>Typy wnioskodawców: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instytucje odpowiedzialne za gospodarkę wodną,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jednostki samorządu terytorialnego,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jednostki organizacyjne działające w imieniu </a:t>
            </a:r>
            <a:r>
              <a:rPr lang="pl-PL" sz="1600" dirty="0" err="1"/>
              <a:t>jst</a:t>
            </a:r>
            <a:r>
              <a:rPr lang="pl-PL" sz="1600" dirty="0"/>
              <a:t>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Lasy Państwowe,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organizacje pozarządowe,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pozarządowe organizacje turystyczne,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kościoły i związki wyznaniowe,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MŚP,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duże przedsiębiorstwa.</a:t>
            </a:r>
            <a:endParaRPr lang="pl-PL" dirty="0"/>
          </a:p>
        </p:txBody>
      </p:sp>
      <p:sp>
        <p:nvSpPr>
          <p:cNvPr id="2" name="Strzałka: w prawo 1" hidden="1">
            <a:extLst>
              <a:ext uri="{FF2B5EF4-FFF2-40B4-BE49-F238E27FC236}">
                <a16:creationId xmlns:a16="http://schemas.microsoft.com/office/drawing/2014/main" id="{B4B2D0A0-E08A-4230-ADCC-1F0E431510C4}"/>
              </a:ext>
            </a:extLst>
          </p:cNvPr>
          <p:cNvSpPr/>
          <p:nvPr/>
        </p:nvSpPr>
        <p:spPr>
          <a:xfrm>
            <a:off x="5528459" y="1348744"/>
            <a:ext cx="875899" cy="47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11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(2/3)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668288"/>
            <a:ext cx="11190837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wybrany typ projektu został wskazany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obszar realizacji projektu jest zgodny z obszarem geograficznym wskazanym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4B3CBAA8-BC33-463E-97AA-F0042099F7CC}"/>
              </a:ext>
            </a:extLst>
          </p:cNvPr>
          <p:cNvSpPr txBox="1">
            <a:spLocks/>
          </p:cNvSpPr>
          <p:nvPr/>
        </p:nvSpPr>
        <p:spPr>
          <a:xfrm>
            <a:off x="605928" y="1416648"/>
            <a:ext cx="10779697" cy="4680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Typy projektu:</a:t>
            </a:r>
          </a:p>
          <a:p>
            <a:pPr marL="342900" indent="-342900">
              <a:buAutoNum type="arabicPeriod"/>
            </a:pPr>
            <a:r>
              <a:rPr lang="pl-PL" dirty="0"/>
              <a:t>Budowa, przebudowa, rozbudowa obiektów publicznej infrastruktury służącej turystyce wodnej a także roboty budowlane służące poprawie dostępności do przystani.</a:t>
            </a:r>
          </a:p>
          <a:p>
            <a:pPr marL="342900" indent="-342900">
              <a:buAutoNum type="arabicPeriod"/>
            </a:pPr>
            <a:r>
              <a:rPr lang="pl-PL" dirty="0"/>
              <a:t>Budowa, przebudowa i rozbudowa liniowej publicznej infrastruktury turystycznej o znaczeniu regionalnym lub ponadregionalnym służącej rozwojowi aktywnych form turystyki (szlaki wodne wraz z oznakowaniem).</a:t>
            </a:r>
          </a:p>
          <a:p>
            <a:endParaRPr lang="pl-PL" b="1" dirty="0"/>
          </a:p>
          <a:p>
            <a:r>
              <a:rPr lang="pl-PL" b="1" dirty="0"/>
              <a:t>Uzupełniająco </a:t>
            </a:r>
            <a:r>
              <a:rPr lang="pl-PL" dirty="0"/>
              <a:t>możliwe będą również działania: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służące likwidacji barier architektonicznych umożliwiające dostęp osobom ze specjalnymi potrzebami oraz służące poprawie dostępności cyfrowej i informacyjno-komunikacyjnej, w szczególności w oparciu o projektowanie uniwersalne lub zastosowanie racjonalnego usprawnienia,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zagospodarowanie terenu, w szczególności nasadzenia zieleni, elementy małej architektury,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sprzyjające adaptacji do zmian klimatu poprzez zastosowanie błękitno-zielonej infrastruktury, np. zielone dachy, zielone ściany, ogrody deszczowe itp.,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służące zmniejszeniu energochłonności infrastruktury i przyczyniające się do zmniejszenia kosztów jej utrzymania i osiągnięcia neutralności klimatycznej,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zakup wyposażenia i sprzętu w tym m.in.:</a:t>
            </a:r>
          </a:p>
          <a:p>
            <a:pPr marL="914406" lvl="3" indent="-285750">
              <a:spcBef>
                <a:spcPts val="0"/>
              </a:spcBef>
              <a:buClr>
                <a:schemeClr val="tx2"/>
              </a:buClr>
            </a:pPr>
            <a:r>
              <a:rPr lang="pl-PL" sz="1400" dirty="0">
                <a:latin typeface="+mn-lt"/>
              </a:rPr>
              <a:t>służącego poprawie bezpieczeństwa,</a:t>
            </a:r>
          </a:p>
          <a:p>
            <a:pPr marL="914406" lvl="3" indent="-285750">
              <a:spcBef>
                <a:spcPts val="0"/>
              </a:spcBef>
              <a:buClr>
                <a:schemeClr val="tx2"/>
              </a:buClr>
            </a:pPr>
            <a:r>
              <a:rPr lang="pl-PL" sz="1400" dirty="0">
                <a:latin typeface="+mn-lt"/>
              </a:rPr>
              <a:t>stanowiącego wyposażenie obiektów służących kajakarzom.</a:t>
            </a:r>
          </a:p>
        </p:txBody>
      </p:sp>
    </p:spTree>
    <p:extLst>
      <p:ext uri="{BB962C8B-B14F-4D97-AF65-F5344CB8AC3E}">
        <p14:creationId xmlns:p14="http://schemas.microsoft.com/office/powerpoint/2010/main" val="141567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(3/3)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668288"/>
            <a:ext cx="11190837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obszar realizacji projektu jest zgodny z obszarem geograficznym wskazanym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BD59BE9-BDAB-4166-8CD5-DB75667158F4}"/>
              </a:ext>
            </a:extLst>
          </p:cNvPr>
          <p:cNvSpPr txBox="1"/>
          <p:nvPr/>
        </p:nvSpPr>
        <p:spPr>
          <a:xfrm>
            <a:off x="7471064" y="1320264"/>
            <a:ext cx="4325701" cy="5293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Kamienica/Słupia: odcinek </a:t>
            </a:r>
            <a:r>
              <a:rPr lang="pl-PL" sz="1300" dirty="0" err="1"/>
              <a:t>Kamieńc</a:t>
            </a:r>
            <a:r>
              <a:rPr lang="pl-PL" sz="1300" dirty="0"/>
              <a:t>-Gałąźnia Mała,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Borowa/</a:t>
            </a:r>
            <a:r>
              <a:rPr lang="pl-PL" sz="1300" dirty="0" err="1"/>
              <a:t>Rakownica</a:t>
            </a:r>
            <a:r>
              <a:rPr lang="pl-PL" sz="1300" dirty="0"/>
              <a:t>/Pilica/Graniczna/</a:t>
            </a:r>
            <a:r>
              <a:rPr lang="pl-PL" sz="1300" dirty="0" err="1"/>
              <a:t>Trzebiocha</a:t>
            </a:r>
            <a:r>
              <a:rPr lang="pl-PL" sz="1300" dirty="0"/>
              <a:t>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Bytowa,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Radunia bez Kółka Jezior Raduńskich,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Motława: odcinek Suchy Dąb- Gdańsk Kamienna </a:t>
            </a:r>
            <a:r>
              <a:rPr lang="pl-PL" sz="1300" dirty="0" err="1"/>
              <a:t>Grodza</a:t>
            </a:r>
            <a:r>
              <a:rPr lang="pl-PL" sz="1300" dirty="0"/>
              <a:t>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Pętla Gdańska: Wielka Pętla Gdańska odcinek Opływ Motławy,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Piaśnica,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Reda: odcinek Zalewo-Wejherowo,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Łupawa,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Wierzyca: odcinek Stary Bukowiec-Górne Maliki oraz </a:t>
            </a:r>
            <a:r>
              <a:rPr lang="pl-PL" sz="1300" dirty="0" err="1"/>
              <a:t>Owidz</a:t>
            </a:r>
            <a:r>
              <a:rPr lang="pl-PL" sz="1300" dirty="0"/>
              <a:t>-Pelplin,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Kanał Wdy,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Wielki Kanał Brdy,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Słupia: odcinek Sulęczyno-Ustka,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Wda: odcinki Sominy-Loryniec oraz wypływ rzeki z jez. Wdzydze-Młynki,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Czarna Woda (Wda),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Brda: odcinek </a:t>
            </a:r>
            <a:r>
              <a:rPr lang="pl-PL" sz="1300" dirty="0" err="1"/>
              <a:t>Charzykowy-Mylof</a:t>
            </a:r>
            <a:r>
              <a:rPr lang="pl-PL" sz="1300" dirty="0"/>
              <a:t> (zapora),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Łeba: odcinek Chocielewko-Poraj-Cecenowo,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 err="1"/>
              <a:t>Zbrzyca</a:t>
            </a:r>
            <a:r>
              <a:rPr lang="pl-PL" sz="1300" dirty="0"/>
              <a:t>: odcinek Sominy-Kaszuba,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Chocina,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Nogat: odcinek Malbork – Ząbrowo,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/>
              <a:t>Wieprza/</a:t>
            </a:r>
            <a:r>
              <a:rPr lang="pl-PL" sz="1300" dirty="0" err="1"/>
              <a:t>Obłęska</a:t>
            </a:r>
            <a:r>
              <a:rPr lang="pl-PL" sz="1300" dirty="0"/>
              <a:t> Struga: odcinek Kępice-Obłęże-Korzybie,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300" dirty="0" err="1"/>
              <a:t>Tuga</a:t>
            </a:r>
            <a:r>
              <a:rPr lang="pl-PL" sz="1300" dirty="0"/>
              <a:t>/Wielka Święta.</a:t>
            </a:r>
          </a:p>
        </p:txBody>
      </p:sp>
      <p:pic>
        <p:nvPicPr>
          <p:cNvPr id="5" name="Obraz 4" descr="mapa przedstawiająca szlaki kajakowe lub ich odcinki ujęte w ramach przedsięwzięcia strategicznego Pomorskie Szlaki Kajakowe. Etap II.">
            <a:extLst>
              <a:ext uri="{FF2B5EF4-FFF2-40B4-BE49-F238E27FC236}">
                <a16:creationId xmlns:a16="http://schemas.microsoft.com/office/drawing/2014/main" id="{4C50538F-2C41-4B3C-A320-21083BE2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5" y="1434564"/>
            <a:ext cx="6989188" cy="49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727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9264</TotalTime>
  <Words>2216</Words>
  <Application>Microsoft Office PowerPoint</Application>
  <PresentationFormat>Panoramiczny</PresentationFormat>
  <Paragraphs>368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Calibri</vt:lpstr>
      <vt:lpstr>Courier New</vt:lpstr>
      <vt:lpstr>Open Sans</vt:lpstr>
      <vt:lpstr>Symbol</vt:lpstr>
      <vt:lpstr>Tahoma</vt:lpstr>
      <vt:lpstr>Times New Roman</vt:lpstr>
      <vt:lpstr>Wingdings</vt:lpstr>
      <vt:lpstr>1_Motyw pakietu Office</vt:lpstr>
      <vt:lpstr>2_Motyw pakietu Office</vt:lpstr>
      <vt:lpstr>3_Motyw pakietu Office</vt:lpstr>
      <vt:lpstr>Motyw pakietu Office</vt:lpstr>
      <vt:lpstr>Uwarunkowania wsparcia w Działaniu 6.11. Infrastruktura turystyki FEP 2021-2027 - projekty dot. rozwoju infrastruktury turystyki kajakowej  Szczegółowy Opis Priorytetów i kryteria wyboru projektów</vt:lpstr>
      <vt:lpstr>Priorytet 6. Fundusze europejskie dla silnego społecznie Pomorza (EFRR) </vt:lpstr>
      <vt:lpstr>Infrastruktura turystyki w FEP 2021-2027</vt:lpstr>
      <vt:lpstr>Nabór dla Działania 6.11. Infrastruktura turystyki FEP 2021-2027 - projekty dot. rozwoju infrastruktury turystyki kajakowej </vt:lpstr>
      <vt:lpstr>Najważniejsze dokumenty</vt:lpstr>
      <vt:lpstr>Kryteria wyboru projektów</vt:lpstr>
      <vt:lpstr>Kryteria wyboru projektów – formalne (1/3)</vt:lpstr>
      <vt:lpstr>Kryteria wyboru projektów – formalne (2/3)</vt:lpstr>
      <vt:lpstr>Kryteria wyboru projektów – formalne (3/3)</vt:lpstr>
      <vt:lpstr>Kryteria wyboru projektów – wykonalności (1/4)</vt:lpstr>
      <vt:lpstr>Kryteria wyboru projektów – wykonalności (2/4)</vt:lpstr>
      <vt:lpstr>Kryteria wyboru projektów – wykonalności (3/4)</vt:lpstr>
      <vt:lpstr>Kryteria wyboru projektów – wykonalności (4/4)</vt:lpstr>
      <vt:lpstr>Kryteria wyboru projektów – zgodności z zasadami horyzontalnymi </vt:lpstr>
      <vt:lpstr>Kryteria wyboru projektów – strategiczne (1/3)</vt:lpstr>
      <vt:lpstr>Kryteria wyboru projektów – strategiczne (2/3)</vt:lpstr>
      <vt:lpstr>Kryteria wyboru projektów – strategiczne (3/3)</vt:lpstr>
      <vt:lpstr>Krajowe Obszary Strategicznej Interwencji </vt:lpstr>
      <vt:lpstr>Rozkład punktów w kryteriach strategicznych - projekty dot. rozwoju infrastruktury turystyki kajakowej (minimum punktowe = 50 pkt) 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Agnieszka Surudo</cp:lastModifiedBy>
  <cp:revision>194</cp:revision>
  <dcterms:created xsi:type="dcterms:W3CDTF">2023-06-16T08:37:31Z</dcterms:created>
  <dcterms:modified xsi:type="dcterms:W3CDTF">2025-11-13T08:07:16Z</dcterms:modified>
</cp:coreProperties>
</file>