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56" r:id="rId2"/>
    <p:sldMasterId id="2147483668" r:id="rId3"/>
  </p:sldMasterIdLst>
  <p:notesMasterIdLst>
    <p:notesMasterId r:id="rId37"/>
  </p:notesMasterIdLst>
  <p:handoutMasterIdLst>
    <p:handoutMasterId r:id="rId38"/>
  </p:handoutMasterIdLst>
  <p:sldIdLst>
    <p:sldId id="256" r:id="rId4"/>
    <p:sldId id="343" r:id="rId5"/>
    <p:sldId id="582" r:id="rId6"/>
    <p:sldId id="583" r:id="rId7"/>
    <p:sldId id="584" r:id="rId8"/>
    <p:sldId id="586" r:id="rId9"/>
    <p:sldId id="598" r:id="rId10"/>
    <p:sldId id="599" r:id="rId11"/>
    <p:sldId id="600" r:id="rId12"/>
    <p:sldId id="601" r:id="rId13"/>
    <p:sldId id="431" r:id="rId14"/>
    <p:sldId id="657" r:id="rId15"/>
    <p:sldId id="424" r:id="rId16"/>
    <p:sldId id="633" r:id="rId17"/>
    <p:sldId id="655" r:id="rId18"/>
    <p:sldId id="432" r:id="rId19"/>
    <p:sldId id="623" r:id="rId20"/>
    <p:sldId id="433" r:id="rId21"/>
    <p:sldId id="651" r:id="rId22"/>
    <p:sldId id="622" r:id="rId23"/>
    <p:sldId id="652" r:id="rId24"/>
    <p:sldId id="615" r:id="rId25"/>
    <p:sldId id="616" r:id="rId26"/>
    <p:sldId id="618" r:id="rId27"/>
    <p:sldId id="656" r:id="rId28"/>
    <p:sldId id="658" r:id="rId29"/>
    <p:sldId id="617" r:id="rId30"/>
    <p:sldId id="659" r:id="rId31"/>
    <p:sldId id="663" r:id="rId32"/>
    <p:sldId id="660" r:id="rId33"/>
    <p:sldId id="661" r:id="rId34"/>
    <p:sldId id="662" r:id="rId35"/>
    <p:sldId id="292" r:id="rId3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kowska Magda" initials="LM" lastIdx="0" clrIdx="0">
    <p:extLst>
      <p:ext uri="{19B8F6BF-5375-455C-9EA6-DF929625EA0E}">
        <p15:presenceInfo xmlns:p15="http://schemas.microsoft.com/office/powerpoint/2012/main" userId="S-1-5-21-352459600-126056257-345019615-25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EE42C9"/>
    <a:srgbClr val="2E3192"/>
    <a:srgbClr val="002B82"/>
    <a:srgbClr val="4A206A"/>
    <a:srgbClr val="393185"/>
    <a:srgbClr val="E31E24"/>
    <a:srgbClr val="F39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618" y="114"/>
      </p:cViewPr>
      <p:guideLst>
        <p:guide orient="horz" pos="1752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86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23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32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77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22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1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51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9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262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69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925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484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51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67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671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242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538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44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1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12776"/>
            <a:ext cx="5181600" cy="5184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12776"/>
            <a:ext cx="5181600" cy="518457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33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6BAC-94C1-4FD4-BA9F-CA9D9C21E8D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F8F1-093E-4404-96AF-F95BB38AA198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02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92CC-D356-482C-BDFD-866E697A4634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0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127448" y="4077072"/>
            <a:ext cx="957706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600"/>
              </a:spcBef>
            </a:pPr>
            <a:r>
              <a:rPr lang="pl-PL" sz="4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Wytyczne dla zagospodarowania szlaków kajakowych</a:t>
            </a:r>
          </a:p>
          <a:p>
            <a:pPr algn="ctr"/>
            <a:r>
              <a:rPr lang="pl-PL" sz="4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pl-PL" sz="48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230289" y="5589240"/>
            <a:ext cx="573142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Gdańsk, 14 listopada 2025 r.</a:t>
            </a:r>
          </a:p>
          <a:p>
            <a:pPr algn="ctr"/>
            <a:r>
              <a:rPr lang="pl-PL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Infrastruktury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0B692B-B2D4-4FBE-ADB6-42FA5DE6B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77272"/>
            <a:ext cx="1774817" cy="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"/>
          <a:stretch>
            <a:fillRect/>
          </a:stretch>
        </p:blipFill>
        <p:spPr bwMode="auto">
          <a:xfrm>
            <a:off x="5228157" y="1484784"/>
            <a:ext cx="6744071" cy="500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6319" y="5912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/>
              <a:t>Specyfikacja konstrukcji znaku </a:t>
            </a:r>
            <a:br>
              <a:rPr lang="pl-PL" sz="3100" dirty="0"/>
            </a:br>
            <a:r>
              <a:rPr lang="pl-PL" sz="3100" dirty="0"/>
              <a:t>– tablice PSK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16597" y="2746420"/>
            <a:ext cx="6263851" cy="2519363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SZCZEGÓŁOWE WYMAGANIA W ZAKRESIE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WYKONANIA I ODBIORU ROBÓT BUDOWLANYCH ZWIĄZANYCH Z OZNAKOWANIEM WODNYM i ZNAKAMI INFORMACYJNYMI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 RAMACH PRZEDSIĘWZIĘCIA STRATEGICZNEGO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„POMORSKIE SZLAKI KAJAKOWE”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993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2DC6-CA59-DA07-F519-35C4395E5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DD38B6AD-305D-FD69-6A38-466112C5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D9CD5D2-3D2F-CDE1-9762-C7B24A804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97EF4F29-3FFB-8D59-E605-90C2B7EC3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146040"/>
            <a:ext cx="5822470" cy="3965608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9DEA8D0-B5D6-D5A6-A5A6-506865C56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22" y="2146040"/>
            <a:ext cx="5974702" cy="3965608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3610F362-C856-2044-DA26-C917075B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48680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– przystań bez pomostu</a:t>
            </a:r>
          </a:p>
        </p:txBody>
      </p:sp>
    </p:spTree>
    <p:extLst>
      <p:ext uri="{BB962C8B-B14F-4D97-AF65-F5344CB8AC3E}">
        <p14:creationId xmlns:p14="http://schemas.microsoft.com/office/powerpoint/2010/main" val="366057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856A0-A506-D5C0-0FB6-EA22D5680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90183886-F2EA-4732-BCED-3F1DB61EA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8F4321-D5B1-1519-5D91-3BA52147F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D268C374-0CFD-7B7E-10C0-3C29261B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(2)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– slipy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3798044-E871-DEC5-C465-0DEF3AF46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4" y="1914319"/>
            <a:ext cx="5663952" cy="4539016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EDBDECC-A6FD-2CBD-8B0F-A0B7D75C3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914319"/>
            <a:ext cx="6117706" cy="45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F4567-0557-E042-3138-B8D4075EE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F356451F-6D59-C8B8-9D18-F07A7C35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A922547-FBBB-1DCD-5F54-910ABB9A4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3A5354E-1708-86C9-1246-EABBCFE79D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/>
          <a:stretch/>
        </p:blipFill>
        <p:spPr>
          <a:xfrm>
            <a:off x="119336" y="1842867"/>
            <a:ext cx="5710335" cy="481115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5CDBF37-C2DF-B7BF-8B84-15D5AE9D9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36" y="1842867"/>
            <a:ext cx="6152353" cy="48111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5435B0D-BDED-90EC-B2D9-000304C4659B}"/>
              </a:ext>
            </a:extLst>
          </p:cNvPr>
          <p:cNvSpPr txBox="1">
            <a:spLocks/>
          </p:cNvSpPr>
          <p:nvPr/>
        </p:nvSpPr>
        <p:spPr>
          <a:xfrm>
            <a:off x="838200" y="1110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800" dirty="0">
              <a:cs typeface="Calibri" panose="020F0502020204030204" pitchFamily="34" charset="0"/>
            </a:endParaRP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98E77DAB-B19B-A7C8-945F-C2635E64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4" y="715536"/>
            <a:ext cx="10804107" cy="1325563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(3)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Nierekomendowane Rozwiązanie Techniczne – pomosty pływające </a:t>
            </a:r>
            <a:br>
              <a:rPr lang="pl-PL" sz="2800" dirty="0">
                <a:cs typeface="Calibri" panose="020F0502020204030204" pitchFamily="34" charset="0"/>
              </a:rPr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8190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DE5EA06-51B1-C3DC-513B-38C4C761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(4)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Nierekomendowane Rozwiązanie Techniczne – pomosty pływające 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6"/>
          <a:stretch/>
        </p:blipFill>
        <p:spPr>
          <a:xfrm>
            <a:off x="170660" y="1981521"/>
            <a:ext cx="6068140" cy="4471815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8" r="26399"/>
          <a:stretch/>
        </p:blipFill>
        <p:spPr>
          <a:xfrm>
            <a:off x="6383423" y="1981521"/>
            <a:ext cx="5617233" cy="4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9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C3022-E3CC-F526-F536-B3E9B0090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0C710ED1-20EC-9F53-C369-71DA7DC8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0A24879-275A-602D-BE66-F35FD4DEA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BBFBACF3-F259-1916-5B49-97236EAD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(5)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– łapacze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50C13F2-2192-E9CF-B350-9E4351A9A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91608"/>
            <a:ext cx="6018766" cy="448972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432A373-130E-ECEE-6526-25D2D7C93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34" y="1891608"/>
            <a:ext cx="5485624" cy="4489719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5B163BAC-1540-9E0A-5C62-09AC100D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365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D645B-6502-7F90-CDFC-5DADA3A4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D23003A3-F889-E8BB-6F7F-35CD0A0EB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1742671-B99B-4825-79E3-CFB83230D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2" name="Symbol zastępczy zawartości 9">
            <a:extLst>
              <a:ext uri="{FF2B5EF4-FFF2-40B4-BE49-F238E27FC236}">
                <a16:creationId xmlns:a16="http://schemas.microsoft.com/office/drawing/2014/main" id="{D13FD921-101B-3DDD-0CD9-F6879F6C7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6"/>
          <a:stretch/>
        </p:blipFill>
        <p:spPr>
          <a:xfrm>
            <a:off x="198886" y="2041986"/>
            <a:ext cx="5753098" cy="4483358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9D40621-1916-51F0-47AB-2239BFC16A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0090"/>
            <a:ext cx="5844213" cy="4455254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49EAD658-22B7-482A-B0EB-A16D53EC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4" y="715536"/>
            <a:ext cx="10804107" cy="1325563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(6)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Nierekomendowane Rozwiązanie Techniczne – pomosty stałe </a:t>
            </a:r>
            <a:br>
              <a:rPr lang="pl-PL" sz="2800" dirty="0">
                <a:cs typeface="Calibri" panose="020F0502020204030204" pitchFamily="34" charset="0"/>
              </a:rPr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76607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DE5EA06-51B1-C3DC-513B-38C4C761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(7)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Nierekomendowane Rozwiązanie Techniczne – pomosty stałe 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-68" r="7284" b="68"/>
          <a:stretch/>
        </p:blipFill>
        <p:spPr>
          <a:xfrm>
            <a:off x="6168008" y="1957983"/>
            <a:ext cx="5802516" cy="4495353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" b="7391"/>
          <a:stretch/>
        </p:blipFill>
        <p:spPr>
          <a:xfrm>
            <a:off x="221477" y="1957985"/>
            <a:ext cx="5812954" cy="44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A49A91C-4134-E87A-D506-EC775DBFC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1988840"/>
            <a:ext cx="5959541" cy="4469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642FE4B-BF9B-A40D-330D-85864F93C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36" y="1988841"/>
            <a:ext cx="5756422" cy="4469656"/>
          </a:xfrm>
          <a:prstGeom prst="rect">
            <a:avLst/>
          </a:prstGeom>
        </p:spPr>
      </p:pic>
      <p:sp>
        <p:nvSpPr>
          <p:cNvPr id="12" name="Tytuł 8">
            <a:extLst>
              <a:ext uri="{FF2B5EF4-FFF2-40B4-BE49-F238E27FC236}">
                <a16:creationId xmlns:a16="http://schemas.microsoft.com/office/drawing/2014/main" id="{63C0E298-477C-4DE0-8394-90027F0D7497}"/>
              </a:ext>
            </a:extLst>
          </p:cNvPr>
          <p:cNvSpPr txBox="1">
            <a:spLocks/>
          </p:cNvSpPr>
          <p:nvPr/>
        </p:nvSpPr>
        <p:spPr>
          <a:xfrm>
            <a:off x="615925" y="735285"/>
            <a:ext cx="10804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(8)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Nierekomendowane Rozwiązanie Techniczne – pomosty stałe </a:t>
            </a:r>
            <a:br>
              <a:rPr lang="pl-PL" sz="2800" dirty="0">
                <a:cs typeface="Calibri" panose="020F0502020204030204" pitchFamily="34" charset="0"/>
              </a:rPr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173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7DC64-610A-E837-0866-ECA9D829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EFB484AA-D7DA-B8AC-F67E-EBC26B2EE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3249AC-01FB-5C0D-A72E-F40204FC7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1CA2D90-9AE8-2601-EE9C-8205A29A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80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(9)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Nierekomendowane Rozwiązanie Techniczne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6DC093-B4E7-5D07-F2E7-CA66A13DC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3" y="1936291"/>
            <a:ext cx="6151929" cy="4589053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527327C8-035E-A23A-270C-B4F8AC5E4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31" y="1934121"/>
            <a:ext cx="5617233" cy="4587042"/>
          </a:xfrm>
        </p:spPr>
      </p:pic>
    </p:spTree>
    <p:extLst>
      <p:ext uri="{BB962C8B-B14F-4D97-AF65-F5344CB8AC3E}">
        <p14:creationId xmlns:p14="http://schemas.microsoft.com/office/powerpoint/2010/main" val="176211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45B19C90-762C-41B9-82E2-158DDE511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5A36C69-8CD4-475C-BF67-142935139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43D8BD6-F96D-4D04-9EEC-70DF3DB7DFA2}"/>
              </a:ext>
            </a:extLst>
          </p:cNvPr>
          <p:cNvSpPr txBox="1"/>
          <p:nvPr/>
        </p:nvSpPr>
        <p:spPr>
          <a:xfrm>
            <a:off x="585823" y="1412776"/>
            <a:ext cx="59797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j-lt"/>
                <a:cs typeface="Arial" panose="020B0604020202020204" pitchFamily="34" charset="0"/>
              </a:rPr>
              <a:t>zasady planowania i projektowania infrastruktury kajakowej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j-lt"/>
                <a:cs typeface="Arial" panose="020B0604020202020204" pitchFamily="34" charset="0"/>
              </a:rPr>
              <a:t>standardy techniczne dla różnych typów obiektów infrastruktury kajakowej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j-lt"/>
                <a:cs typeface="Arial" panose="020B0604020202020204" pitchFamily="34" charset="0"/>
              </a:rPr>
              <a:t>proces planowania realizacji infrastruktury kajakowej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j-lt"/>
                <a:cs typeface="Arial" panose="020B0604020202020204" pitchFamily="34" charset="0"/>
              </a:rPr>
              <a:t>zasady i wytyczne dla utrzymania infrastruktury kajakowej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j-lt"/>
                <a:cs typeface="Arial" panose="020B0604020202020204" pitchFamily="34" charset="0"/>
              </a:rPr>
              <a:t>rozwiązania techniczne – rysunki i wizualizacje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j-lt"/>
                <a:cs typeface="Arial" panose="020B0604020202020204" pitchFamily="34" charset="0"/>
              </a:rPr>
              <a:t>rozwiązania dot. dostępności infrastruktury dla osób ze szczególnymi potrzebami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j-lt"/>
                <a:cs typeface="Arial" panose="020B0604020202020204" pitchFamily="34" charset="0"/>
              </a:rPr>
              <a:t>standard minimum dla poszczególnych obiektów infrastruktury kajakowej</a:t>
            </a:r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7F209E1F-091A-4022-AF9E-71990048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704" y="509141"/>
            <a:ext cx="6831038" cy="615603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dot.  infrastruktury kajakowej</a:t>
            </a:r>
            <a:br>
              <a:rPr lang="pl-PL" sz="2800" dirty="0">
                <a:cs typeface="Calibri" panose="020F0502020204030204" pitchFamily="34" charset="0"/>
              </a:rPr>
            </a:br>
            <a:endParaRPr lang="pl-PL" sz="2800" dirty="0">
              <a:cs typeface="Calibri" panose="020F0502020204030204" pitchFamily="34" charset="0"/>
            </a:endParaRPr>
          </a:p>
        </p:txBody>
      </p:sp>
      <p:pic>
        <p:nvPicPr>
          <p:cNvPr id="2" name="Obraz 1" descr="Okładka dokumantu Wytyczne dot. infrastruktury  kajakowej " title="okładka dokumentu  ">
            <a:extLst>
              <a:ext uri="{FF2B5EF4-FFF2-40B4-BE49-F238E27FC236}">
                <a16:creationId xmlns:a16="http://schemas.microsoft.com/office/drawing/2014/main" id="{1F10C4D5-E0DF-4587-8259-19DD65D4BF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41" t="10101" r="25784" b="5901"/>
          <a:stretch/>
        </p:blipFill>
        <p:spPr>
          <a:xfrm>
            <a:off x="7174894" y="1196752"/>
            <a:ext cx="3883398" cy="55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3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DE5EA06-51B1-C3DC-513B-38C4C761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(10)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Nierekomendowane Rozwiązanie Techniczne – tablice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0" y="1700809"/>
            <a:ext cx="5557242" cy="485252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96" y="1700808"/>
            <a:ext cx="6265499" cy="4852521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08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A8717-C928-F4D0-A30B-D8FB7B3F4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8D107D2B-9369-AF5A-CF22-5BF25BF1A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310BF28-8B13-6A83-7005-F120FA3F2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E09E9895-80EF-0528-B719-2D715192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(11)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Nierekomendowane Rozwiązanie Techniczne – </a:t>
            </a:r>
            <a:r>
              <a:rPr lang="pl-PL" sz="2800" dirty="0" err="1">
                <a:cs typeface="Calibri" panose="020F0502020204030204" pitchFamily="34" charset="0"/>
              </a:rPr>
              <a:t>ławostoły</a:t>
            </a:r>
            <a:endParaRPr lang="pl-PL" sz="2800" dirty="0"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E1A986-2F2A-6B50-4E66-F318A158A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67173"/>
            <a:ext cx="6123717" cy="4514156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D610E544-48C1-E5BA-B626-2F581102E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11" y="1877850"/>
            <a:ext cx="5663953" cy="4503478"/>
          </a:xfrm>
        </p:spPr>
      </p:pic>
    </p:spTree>
    <p:extLst>
      <p:ext uri="{BB962C8B-B14F-4D97-AF65-F5344CB8AC3E}">
        <p14:creationId xmlns:p14="http://schemas.microsoft.com/office/powerpoint/2010/main" val="2202408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DE5EA06-51B1-C3DC-513B-38C4C761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(12)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– łańcuchy kotwiczne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60772"/>
            <a:ext cx="5842741" cy="344449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722" r="28448" b="29134"/>
          <a:stretch/>
        </p:blipFill>
        <p:spPr bwMode="auto">
          <a:xfrm>
            <a:off x="6314290" y="2360772"/>
            <a:ext cx="5658897" cy="344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16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DE5EA06-51B1-C3DC-513B-38C4C761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(13)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– przybornik rowerowy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192970"/>
            <a:ext cx="5844992" cy="389856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31" y="2192969"/>
            <a:ext cx="5844993" cy="389856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3F9503-B054-4779-99ED-A83DAD257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2227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DE5EA06-51B1-C3DC-513B-38C4C761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(14)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- regulamin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0339F3A-572E-D064-41AF-A7B610E24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02740"/>
            <a:ext cx="5955166" cy="34745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168A718-A884-4100-52B9-10E7F8293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9" y="2402739"/>
            <a:ext cx="5773956" cy="3457020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F6900F-07D4-423D-BA3C-4903AB8E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91608"/>
            <a:ext cx="10515600" cy="435133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5754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748A7-C896-B51F-B482-2782CD35A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812DE4FA-28CC-2FF5-B2B2-4924CA3E8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B4432EE-C0C5-CF20-1846-945069478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F7BA156B-33EC-21CB-392B-B4C86E68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(15)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– wiaty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1287EED-99CD-CB35-A11F-98390C04D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5" y="1959885"/>
            <a:ext cx="5976664" cy="4493451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566874E-11BE-DEC0-08EA-51C031E30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75" y="1959885"/>
            <a:ext cx="5533373" cy="44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81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97F55-7C6B-1E6F-79FA-79545D607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C64A82A8-5F73-ADE0-82DC-42F8AEC15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F6AD70D-B38A-B66D-09C7-305515F12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2CB026F2-E739-08F8-8345-70ABCE23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(16)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– rampy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C04BA55-80E4-D382-3C67-ECA8A4099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1" y="1847747"/>
            <a:ext cx="5904627" cy="4405057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D6BFCE5-7A29-2AD2-37C6-C8EF224AF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96" y="1847747"/>
            <a:ext cx="5742960" cy="44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8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DE5EA06-51B1-C3DC-513B-38C4C761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(17)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- toalety</a:t>
            </a:r>
          </a:p>
        </p:txBody>
      </p:sp>
      <p:pic>
        <p:nvPicPr>
          <p:cNvPr id="1028" name="Obraz 1" descr="Zamykana, drewniana, pełna osłona na TOI-TOI">
            <a:extLst>
              <a:ext uri="{FF2B5EF4-FFF2-40B4-BE49-F238E27FC236}">
                <a16:creationId xmlns:a16="http://schemas.microsoft.com/office/drawing/2014/main" id="{CBDC4865-41A8-48E9-A743-58E4A7EA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348880"/>
            <a:ext cx="58387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01C942E-62E8-4F37-BAA0-A6354F52B6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/>
          <a:stretch/>
        </p:blipFill>
        <p:spPr>
          <a:xfrm>
            <a:off x="6323512" y="2348880"/>
            <a:ext cx="55475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CE9BC-2E4F-3551-CFF3-60628F4C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A46D5874-AE83-B474-A1E1-0661F1A3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D0295D-DAC9-D993-5003-205AF0228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D3AC8B47-BF0B-E364-D9DA-C04801A4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(18)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– zaplecze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904987D-930D-444D-8D03-051689E05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/>
          <a:stretch/>
        </p:blipFill>
        <p:spPr>
          <a:xfrm>
            <a:off x="422483" y="2152970"/>
            <a:ext cx="5457493" cy="3937902"/>
          </a:xfrm>
        </p:spPr>
      </p:pic>
      <p:pic>
        <p:nvPicPr>
          <p:cNvPr id="2050" name="Obraz 1" descr="Budynek ze zlewami na ścianie zewnętrznej">
            <a:extLst>
              <a:ext uri="{FF2B5EF4-FFF2-40B4-BE49-F238E27FC236}">
                <a16:creationId xmlns:a16="http://schemas.microsoft.com/office/drawing/2014/main" id="{E11673F7-AEF3-44E1-8F33-B6E7E458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15" y="2175444"/>
            <a:ext cx="5857425" cy="392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715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omfortki.pl/media/gallery_vSv6m_429932043_122123465732196398_614393450013856692_n.jpg">
            <a:extLst>
              <a:ext uri="{FF2B5EF4-FFF2-40B4-BE49-F238E27FC236}">
                <a16:creationId xmlns:a16="http://schemas.microsoft.com/office/drawing/2014/main" id="{CB917AE3-1B5F-47BF-B37E-B73F3FE14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334879"/>
            <a:ext cx="5437351" cy="39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komfortki.pl/img/przykladowa_komfortka.png">
            <a:extLst>
              <a:ext uri="{FF2B5EF4-FFF2-40B4-BE49-F238E27FC236}">
                <a16:creationId xmlns:a16="http://schemas.microsoft.com/office/drawing/2014/main" id="{45479ABA-6FCB-4502-A317-96B7E080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61" y="2348880"/>
            <a:ext cx="5753211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948D90A-4794-4811-9102-C0FF9D20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61"/>
            <a:ext cx="106584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Wytyczne dla zagospodarowania szlaków kajakowych (19)</a:t>
            </a: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dirty="0">
                <a:cs typeface="Calibri" panose="020F0502020204030204" pitchFamily="34" charset="0"/>
              </a:rPr>
              <a:t>Rekomendowane Rozwiązanie Techniczne – </a:t>
            </a:r>
            <a:r>
              <a:rPr lang="pl-PL" sz="2800" dirty="0" err="1">
                <a:cs typeface="Calibri" panose="020F0502020204030204" pitchFamily="34" charset="0"/>
              </a:rPr>
              <a:t>komfortka</a:t>
            </a:r>
            <a:endParaRPr lang="pl-PL" sz="2800" dirty="0">
              <a:cs typeface="Calibri" panose="020F0502020204030204" pitchFamily="34" charset="0"/>
            </a:endParaRPr>
          </a:p>
        </p:txBody>
      </p:sp>
      <p:pic>
        <p:nvPicPr>
          <p:cNvPr id="8" name="Symbol zastępczy obrazu 13">
            <a:extLst>
              <a:ext uri="{FF2B5EF4-FFF2-40B4-BE49-F238E27FC236}">
                <a16:creationId xmlns:a16="http://schemas.microsoft.com/office/drawing/2014/main" id="{8A44547E-6F50-45D2-9C57-C13C523C0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521CF0A-6124-4812-81F6-A7EBEC1D6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4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6319" y="1828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Minimalne standardy infrastruktury kajakowej (1)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67408" y="1268760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Zakres minimalny </a:t>
            </a:r>
            <a:r>
              <a:rPr lang="pl-PL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przystań kajakowa  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tablica informacyjna PSK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regulamin obiektu z kontaktem do podmiotu lub osoby odpowiedzialnej za utrzymywanie obiektu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oznakowanie drogowe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oznakowanie wodne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możliwość dojazdu/dojścia do miejsca wodowania/wyjmowania kajaków na przystani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możliwość dojazdu samochodami z kajakami do przystani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zatoczki techniczne/postojowe/miejsce do manewrowania samochodami z przyczepami na kajaki</a:t>
            </a:r>
          </a:p>
        </p:txBody>
      </p:sp>
    </p:spTree>
    <p:extLst>
      <p:ext uri="{BB962C8B-B14F-4D97-AF65-F5344CB8AC3E}">
        <p14:creationId xmlns:p14="http://schemas.microsoft.com/office/powerpoint/2010/main" val="1279188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00FC4-04A4-FA2D-046F-701672EF1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A7E43045-4B53-F11A-2C50-7AE114B3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64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cs typeface="Calibri" panose="020F0502020204030204" pitchFamily="34" charset="0"/>
              </a:rPr>
              <a:t>Utrzymanie infrastruktury (1)  </a:t>
            </a:r>
          </a:p>
        </p:txBody>
      </p:sp>
      <p:pic>
        <p:nvPicPr>
          <p:cNvPr id="4" name="Symbol zastępczy obrazu 13">
            <a:extLst>
              <a:ext uri="{FF2B5EF4-FFF2-40B4-BE49-F238E27FC236}">
                <a16:creationId xmlns:a16="http://schemas.microsoft.com/office/drawing/2014/main" id="{491C1A68-EF3C-C88B-F805-C769314C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0C6F524-A383-00F8-B24C-602D61DA9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5CAC6D0-B91F-5510-FEBF-EBF2A26AA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86" y="1222570"/>
            <a:ext cx="4424134" cy="275386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11C2F72-00A8-3984-563A-F08EC5EB7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86" y="4027319"/>
            <a:ext cx="4456933" cy="274610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C13FF7A9-90AF-274D-BD44-0F3165F52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1" y="4027320"/>
            <a:ext cx="4688008" cy="275659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F7BF88A3-23B5-C698-C5BF-2EDBCC75F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1" y="1222571"/>
            <a:ext cx="4688008" cy="275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EC79B-A252-107A-B26A-74D373DE0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EB8FFA1-DB24-BC16-52F0-328D70EE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64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cs typeface="Calibri" panose="020F0502020204030204" pitchFamily="34" charset="0"/>
              </a:rPr>
              <a:t>Utrzymanie infrastruktury (2)  </a:t>
            </a:r>
          </a:p>
        </p:txBody>
      </p:sp>
      <p:pic>
        <p:nvPicPr>
          <p:cNvPr id="4" name="Symbol zastępczy obrazu 13">
            <a:extLst>
              <a:ext uri="{FF2B5EF4-FFF2-40B4-BE49-F238E27FC236}">
                <a16:creationId xmlns:a16="http://schemas.microsoft.com/office/drawing/2014/main" id="{61EF36EC-DA08-DE1D-6A9E-98225115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8886932-3D59-6760-EADA-04D68C864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3BEB41-DBC0-51C7-14CD-31DFBB974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0" y="1208634"/>
            <a:ext cx="4681062" cy="273748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2E0732E-83FF-5EA9-A28D-BC20A77C4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95" y="1192249"/>
            <a:ext cx="4619241" cy="275386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70FBC3F-4195-6B39-F362-01F9F7FE4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6" y="4033497"/>
            <a:ext cx="4707672" cy="275386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0D48E00-255A-E210-CCC7-CAC1226B3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66" y="4026530"/>
            <a:ext cx="4631770" cy="27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73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A05715B-ED61-489F-A556-9AE0EFF98BF5}"/>
              </a:ext>
            </a:extLst>
          </p:cNvPr>
          <p:cNvSpPr/>
          <p:nvPr/>
        </p:nvSpPr>
        <p:spPr>
          <a:xfrm>
            <a:off x="5303912" y="1997839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cs typeface="Calibri" panose="020F0502020204030204" pitchFamily="34" charset="0"/>
              </a:rPr>
              <a:t>https://dts.pomorskie.eu/pomorskie-szlaki-kajakowe-etap-2/dokumenty-strategiczne-psk-etap-2/</a:t>
            </a:r>
            <a:br>
              <a:rPr lang="pl-PL" dirty="0">
                <a:cs typeface="Calibri" panose="020F0502020204030204" pitchFamily="34" charset="0"/>
              </a:rPr>
            </a:br>
            <a:br>
              <a:rPr lang="pl-PL" dirty="0">
                <a:cs typeface="Calibri" panose="020F0502020204030204" pitchFamily="34" charset="0"/>
              </a:rPr>
            </a:br>
            <a:endParaRPr lang="pl-PL" dirty="0">
              <a:cs typeface="Calibri" panose="020F0502020204030204" pitchFamily="34" charset="0"/>
            </a:endParaRPr>
          </a:p>
          <a:p>
            <a:endParaRPr lang="pl-PL" b="1" dirty="0">
              <a:cs typeface="Calibri" panose="020F0502020204030204" pitchFamily="34" charset="0"/>
            </a:endParaRPr>
          </a:p>
          <a:p>
            <a:r>
              <a:rPr lang="pl-PL" b="1" dirty="0">
                <a:cs typeface="Calibri" panose="020F0502020204030204" pitchFamily="34" charset="0"/>
              </a:rPr>
              <a:t>Kontakt</a:t>
            </a:r>
            <a:br>
              <a:rPr lang="pl-PL" b="1" dirty="0">
                <a:cs typeface="Calibri" panose="020F0502020204030204" pitchFamily="34" charset="0"/>
              </a:rPr>
            </a:br>
            <a:br>
              <a:rPr lang="pl-PL" b="1" dirty="0">
                <a:cs typeface="Calibri" panose="020F0502020204030204" pitchFamily="34" charset="0"/>
              </a:rPr>
            </a:br>
            <a:r>
              <a:rPr lang="pl-PL" b="1" dirty="0">
                <a:cs typeface="Calibri" panose="020F0502020204030204" pitchFamily="34" charset="0"/>
              </a:rPr>
              <a:t>kajaki@pomorskie.eu</a:t>
            </a:r>
            <a:br>
              <a:rPr lang="pl-PL" b="1" dirty="0">
                <a:cs typeface="Calibri" panose="020F0502020204030204" pitchFamily="34" charset="0"/>
              </a:rPr>
            </a:br>
            <a:br>
              <a:rPr lang="pl-PL" b="1" dirty="0">
                <a:cs typeface="Calibri" panose="020F0502020204030204" pitchFamily="34" charset="0"/>
              </a:rPr>
            </a:br>
            <a:r>
              <a:rPr lang="pl-PL" b="1" dirty="0">
                <a:cs typeface="Calibri" panose="020F0502020204030204" pitchFamily="34" charset="0"/>
              </a:rPr>
              <a:t>58 32 68 344 </a:t>
            </a:r>
            <a:endParaRPr lang="pl-PL" dirty="0"/>
          </a:p>
        </p:txBody>
      </p:sp>
      <p:pic>
        <p:nvPicPr>
          <p:cNvPr id="5" name="Obraz 4" descr="Okładka dokumantu Wytyczne dot. infrastruktury  kajakowej " title="okładka dokumentu  ">
            <a:extLst>
              <a:ext uri="{FF2B5EF4-FFF2-40B4-BE49-F238E27FC236}">
                <a16:creationId xmlns:a16="http://schemas.microsoft.com/office/drawing/2014/main" id="{7C236162-1E30-4AAF-9002-2E03231AA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0101" r="25784" b="5901"/>
          <a:stretch/>
        </p:blipFill>
        <p:spPr>
          <a:xfrm>
            <a:off x="479376" y="620688"/>
            <a:ext cx="403244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98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29830D4-2D7E-4075-BCB0-36217C7E53E6}"/>
              </a:ext>
            </a:extLst>
          </p:cNvPr>
          <p:cNvSpPr/>
          <p:nvPr/>
        </p:nvSpPr>
        <p:spPr>
          <a:xfrm>
            <a:off x="2791831" y="3573016"/>
            <a:ext cx="660833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E3E621B-82A4-4A53-B726-922D9E3DC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91" y="5517232"/>
            <a:ext cx="1774817" cy="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9961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6319" y="191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Minimalne standardy infrastruktury kajakowej (2)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67408" y="1268760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Zakres minimalny </a:t>
            </a:r>
            <a:r>
              <a:rPr lang="pl-PL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przystań kajakowa  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wyznaczone miejsce wodowania/wyjmowania kajaków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toalety – sezonowe lub całoroczne, bez względu na ich rodzaj, w przypadku toalet przenośnych np. typu TOI </a:t>
            </a:r>
            <a:r>
              <a:rPr lang="pl-PL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TOI</a:t>
            </a: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 w zabudowanej osłonie wkomponowanej w otoczenie danego miejsca rekreacyjnego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miejsca odpoczynku z elementami małej architektury np. </a:t>
            </a:r>
            <a:r>
              <a:rPr lang="pl-PL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ławostoły</a:t>
            </a: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 lub ławki lub wiaty lub palenisko itp.)</a:t>
            </a:r>
          </a:p>
          <a:p>
            <a:pPr marL="285750" indent="-285750"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zamykane kosze dedykowane do segregacji odpadów (małe kosze)</a:t>
            </a:r>
          </a:p>
          <a:p>
            <a:pPr marL="0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8706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6319" y="1592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Minimalne standardy infrastruktury kajakowej (3)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67408" y="126876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/>
              <a:t>Zakres minimalny </a:t>
            </a:r>
            <a:r>
              <a:rPr lang="pl-PL" sz="2200" b="1" dirty="0"/>
              <a:t>przenoska kajakowa</a:t>
            </a:r>
            <a:endParaRPr lang="pl-PL" sz="2200" dirty="0"/>
          </a:p>
          <a:p>
            <a:pPr lvl="0"/>
            <a:r>
              <a:rPr lang="pl-PL" sz="2200" dirty="0"/>
              <a:t>tablica informacyjna PSK</a:t>
            </a:r>
          </a:p>
          <a:p>
            <a:pPr lvl="0"/>
            <a:r>
              <a:rPr lang="pl-PL" sz="2200" dirty="0"/>
              <a:t>regulamin obiektu</a:t>
            </a:r>
          </a:p>
          <a:p>
            <a:pPr lvl="0"/>
            <a:r>
              <a:rPr lang="pl-PL" sz="2200" dirty="0"/>
              <a:t>oznakowanie wodne</a:t>
            </a:r>
          </a:p>
          <a:p>
            <a:pPr lvl="0"/>
            <a:r>
              <a:rPr lang="pl-PL" sz="2200" dirty="0"/>
              <a:t>tabliczki kierunkowe </a:t>
            </a:r>
          </a:p>
          <a:p>
            <a:pPr lvl="0"/>
            <a:r>
              <a:rPr lang="pl-PL" sz="2200" dirty="0"/>
              <a:t>wyznaczone miejsce wodowania/wyjmowania kajaków</a:t>
            </a:r>
          </a:p>
          <a:p>
            <a:pPr lvl="0"/>
            <a:r>
              <a:rPr lang="pl-PL" sz="2200" dirty="0"/>
              <a:t>ciągi piesze pomiędzy miejscem wyciągania i wodowania kajaków</a:t>
            </a:r>
            <a:endParaRPr lang="pl-PL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1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6319" y="1592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Minimalne standardy infrastruktury kajakowej (4)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67408" y="126876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Zakres minimalny </a:t>
            </a:r>
            <a:r>
              <a:rPr lang="pl-PL" sz="2200" b="1" dirty="0"/>
              <a:t>punkt etapowy</a:t>
            </a:r>
            <a:endParaRPr lang="pl-PL" sz="2200" dirty="0"/>
          </a:p>
          <a:p>
            <a:pPr lvl="0"/>
            <a:r>
              <a:rPr lang="pl-PL" sz="2200" dirty="0"/>
              <a:t>tablica zakaz śmiecenia</a:t>
            </a:r>
          </a:p>
          <a:p>
            <a:pPr lvl="0"/>
            <a:r>
              <a:rPr lang="pl-PL" sz="2200" dirty="0"/>
              <a:t>oznakowanie wodne </a:t>
            </a:r>
          </a:p>
          <a:p>
            <a:pPr lvl="0">
              <a:spcAft>
                <a:spcPts val="1200"/>
              </a:spcAft>
            </a:pPr>
            <a:r>
              <a:rPr lang="pl-PL" sz="2200" dirty="0"/>
              <a:t>wyznaczone miejsce wodowania/wyjmowania kajaków</a:t>
            </a:r>
          </a:p>
          <a:p>
            <a:pPr marL="0" lvl="0" indent="0">
              <a:spcAft>
                <a:spcPts val="1200"/>
              </a:spcAft>
              <a:buNone/>
            </a:pPr>
            <a:endParaRPr lang="pl-PL" sz="100" dirty="0"/>
          </a:p>
          <a:p>
            <a:pPr marL="0" lvl="0" indent="0">
              <a:buNone/>
            </a:pPr>
            <a:r>
              <a:rPr lang="pl-PL" sz="2200" dirty="0"/>
              <a:t>Zakres minimalny </a:t>
            </a:r>
            <a:r>
              <a:rPr lang="pl-PL" sz="2200" b="1" dirty="0"/>
              <a:t>rynna spławna</a:t>
            </a:r>
          </a:p>
          <a:p>
            <a:pPr lvl="0"/>
            <a:r>
              <a:rPr lang="pl-PL" sz="2200" dirty="0"/>
              <a:t>oznakowanie wodne, w tym znaki ostrzegawczo – informujące o przeszkodzie oraz graficzny schemat tzw. przeprawy przez rynnę spławną</a:t>
            </a:r>
          </a:p>
          <a:p>
            <a:pPr lvl="0"/>
            <a:r>
              <a:rPr lang="pl-PL" sz="2200" dirty="0"/>
              <a:t>konstrukcja rynny, w tym strefa do napłynięcia kajakiem do rynny, przeciągania się wzdłuż rynny (poręcze, uchwyty) lub inne rozwiązania ułatwiające przemieszczenie osób i kajaka np. dodatkowa półka / podest itp.) oraz strefa wypłynięcia (kąt nachylania rynny, osłona konstrukcji rynny od zrzuty/spadku szybkiej wody itp.) </a:t>
            </a:r>
          </a:p>
          <a:p>
            <a:pPr marL="0" indent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pl-PL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6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6319" y="1886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System znakowania szlaków kajakowych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1825625"/>
            <a:ext cx="6409928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200" b="1" dirty="0">
                <a:latin typeface="+mj-lt"/>
                <a:cs typeface="Arial" panose="020B0604020202020204" pitchFamily="34" charset="0"/>
              </a:rPr>
              <a:t>System </a:t>
            </a:r>
            <a:r>
              <a:rPr lang="pl-PL" sz="2200" dirty="0">
                <a:latin typeface="+mj-lt"/>
                <a:cs typeface="Arial" panose="020B0604020202020204" pitchFamily="34" charset="0"/>
              </a:rPr>
              <a:t>zawiera: </a:t>
            </a:r>
            <a:endParaRPr lang="pl-PL" sz="2200" dirty="0">
              <a:latin typeface="+mj-lt"/>
              <a:ea typeface="Calibri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pl-PL" sz="2200" dirty="0">
                <a:latin typeface="+mj-lt"/>
                <a:ea typeface="Calibri" pitchFamily="34" charset="0"/>
                <a:cs typeface="Arial" panose="020B0604020202020204" pitchFamily="34" charset="0"/>
              </a:rPr>
              <a:t>szczegółowe zestawienie lokalizacji znaków i tablic (karty)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pl-PL" sz="2200" dirty="0">
                <a:latin typeface="+mj-lt"/>
                <a:ea typeface="Calibri" pitchFamily="34" charset="0"/>
                <a:cs typeface="Arial" panose="020B0604020202020204" pitchFamily="34" charset="0"/>
              </a:rPr>
              <a:t>projekt planu organizacji ruchu drogowego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pl-PL" sz="2200" dirty="0">
                <a:latin typeface="+mj-lt"/>
                <a:ea typeface="Calibri" pitchFamily="34" charset="0"/>
                <a:cs typeface="Arial" panose="020B0604020202020204" pitchFamily="34" charset="0"/>
              </a:rPr>
              <a:t>projekty wykonawcze tablic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pl-PL" sz="2200" dirty="0">
                <a:latin typeface="+mj-lt"/>
                <a:ea typeface="Calibri" pitchFamily="34" charset="0"/>
                <a:cs typeface="Arial" panose="020B0604020202020204" pitchFamily="34" charset="0"/>
              </a:rPr>
              <a:t>specyfikacje techniczne wykonania znaków i tablic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pl-PL" sz="2200" dirty="0">
                <a:latin typeface="+mj-lt"/>
                <a:ea typeface="Calibri" pitchFamily="34" charset="0"/>
                <a:cs typeface="Arial" panose="020B0604020202020204" pitchFamily="34" charset="0"/>
              </a:rPr>
              <a:t>zestawienie znaków wraz z km </a:t>
            </a:r>
          </a:p>
          <a:p>
            <a:pPr marL="0" indent="0">
              <a:buNone/>
            </a:pPr>
            <a:endParaRPr lang="pl-PL" sz="2200" dirty="0"/>
          </a:p>
        </p:txBody>
      </p:sp>
      <p:pic>
        <p:nvPicPr>
          <p:cNvPr id="10" name="Symbol zastępczy zawartości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/>
          <a:stretch>
            <a:fillRect/>
          </a:stretch>
        </p:blipFill>
        <p:spPr bwMode="auto">
          <a:xfrm>
            <a:off x="7516428" y="2204864"/>
            <a:ext cx="44116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33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6319" y="6206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/>
              <a:t>Specyfikacja konstrukcji znaku </a:t>
            </a:r>
            <a:br>
              <a:rPr lang="pl-PL" sz="3100" dirty="0"/>
            </a:br>
            <a:r>
              <a:rPr lang="pl-PL" sz="3100" dirty="0"/>
              <a:t>– oznakowanie drogowe 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7368" y="2693389"/>
            <a:ext cx="6194073" cy="289585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489494"/>
            <a:ext cx="4137521" cy="272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2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6319" y="59126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Specyfikacja konstrukcji znaku </a:t>
            </a:r>
            <a:br>
              <a:rPr lang="pl-PL" sz="2800" dirty="0"/>
            </a:br>
            <a:r>
              <a:rPr lang="pl-PL" sz="2800" dirty="0"/>
              <a:t>– oznakowanie wodne 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08213" y="2709837"/>
            <a:ext cx="6263851" cy="2519363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SZCZEGÓŁOWE WYMAGANIA W ZAKRESIE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WYKONANIA I ODBIORU ROBÓT BUDOWLANYCH ZWIĄZANYCH Z OZNAKOWANIEM WODNYM i ZNAKAMI INFORMACYJNYMI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 RAMACH PRZEDSIĘWZIĘCIA STRATEGICZNEGO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53975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„POMORSKIE SZLAKI KAJAKOWE”</a:t>
            </a:r>
            <a:endParaRPr kumimoji="0" lang="pl-PL" alt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92144" y="2544427"/>
            <a:ext cx="4480948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16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8707</TotalTime>
  <Words>770</Words>
  <Application>Microsoft Office PowerPoint</Application>
  <PresentationFormat>Panoramiczny</PresentationFormat>
  <Paragraphs>89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Segoe UI</vt:lpstr>
      <vt:lpstr>Times New Roman</vt:lpstr>
      <vt:lpstr>Motyw pakietu Office</vt:lpstr>
      <vt:lpstr>Projekt niestandardowy</vt:lpstr>
      <vt:lpstr>1_Projekt niestandardowy</vt:lpstr>
      <vt:lpstr>Prezentacja programu PowerPoint</vt:lpstr>
      <vt:lpstr>Wytyczne dot.  infrastruktury kajakowej </vt:lpstr>
      <vt:lpstr>Minimalne standardy infrastruktury kajakowej (1)</vt:lpstr>
      <vt:lpstr>Minimalne standardy infrastruktury kajakowej (2) </vt:lpstr>
      <vt:lpstr>Minimalne standardy infrastruktury kajakowej (3) </vt:lpstr>
      <vt:lpstr>Minimalne standardy infrastruktury kajakowej (4) </vt:lpstr>
      <vt:lpstr>System znakowania szlaków kajakowych </vt:lpstr>
      <vt:lpstr>Specyfikacja konstrukcji znaku  – oznakowanie drogowe  </vt:lpstr>
      <vt:lpstr>Specyfikacja konstrukcji znaku  – oznakowanie wodne  </vt:lpstr>
      <vt:lpstr>Specyfikacja konstrukcji znaku  – tablice PSK </vt:lpstr>
      <vt:lpstr>Wytyczne dla zagospodarowania szlaków kajakowych (1) Rekomendowane Rozwiązanie Techniczne – przystań bez pomostu</vt:lpstr>
      <vt:lpstr>Wytyczne dla zagospodarowania szlaków kajakowych (2) Rekomendowane Rozwiązanie Techniczne – slipy</vt:lpstr>
      <vt:lpstr>Wytyczne dla zagospodarowania szlaków kajakowych (3) Nierekomendowane Rozwiązanie Techniczne – pomosty pływające  </vt:lpstr>
      <vt:lpstr>Wytyczne dla zagospodarowania szlaków kajakowych (4) Nierekomendowane Rozwiązanie Techniczne – pomosty pływające </vt:lpstr>
      <vt:lpstr>Wytyczne dla zagospodarowania szlaków kajakowych (5) Rekomendowane Rozwiązanie Techniczne – łapacze</vt:lpstr>
      <vt:lpstr>Wytyczne dla zagospodarowania szlaków kajakowych (6) Nierekomendowane Rozwiązanie Techniczne – pomosty stałe  </vt:lpstr>
      <vt:lpstr>Wytyczne dla zagospodarowania szlaków kajakowych (7) Nierekomendowane Rozwiązanie Techniczne – pomosty stałe </vt:lpstr>
      <vt:lpstr>Prezentacja programu PowerPoint</vt:lpstr>
      <vt:lpstr>Wytyczne dla zagospodarowania szlaków kajakowych (9) Nierekomendowane Rozwiązanie Techniczne</vt:lpstr>
      <vt:lpstr>Wytyczne dla zagospodarowania szlaków kajakowych (10) Nierekomendowane Rozwiązanie Techniczne – tablice</vt:lpstr>
      <vt:lpstr>Wytyczne dla zagospodarowania szlaków kajakowych (11) Nierekomendowane Rozwiązanie Techniczne – ławostoły</vt:lpstr>
      <vt:lpstr>Wytyczne dla zagospodarowania szlaków kajakowych (12) Rekomendowane Rozwiązanie Techniczne – łańcuchy kotwiczne</vt:lpstr>
      <vt:lpstr>Wytyczne dla zagospodarowania szlaków kajakowych (13) Rekomendowane Rozwiązanie Techniczne – przybornik rowerowy</vt:lpstr>
      <vt:lpstr>Wytyczne dla zagospodarowania szlaków kajakowych (14) Rekomendowane Rozwiązanie Techniczne - regulamin</vt:lpstr>
      <vt:lpstr>Wytyczne dla zagospodarowania szlaków kajakowych (15) Rekomendowane Rozwiązanie Techniczne – wiaty</vt:lpstr>
      <vt:lpstr>Wytyczne dla zagospodarowania szlaków kajakowych (16) Rekomendowane Rozwiązanie Techniczne – rampy</vt:lpstr>
      <vt:lpstr>Wytyczne dla zagospodarowania szlaków kajakowych (17) Rekomendowane Rozwiązanie Techniczne - toalety</vt:lpstr>
      <vt:lpstr>Wytyczne dla zagospodarowania szlaków kajakowych (18) Rekomendowane Rozwiązanie Techniczne – zaplecze</vt:lpstr>
      <vt:lpstr>Wytyczne dla zagospodarowania szlaków kajakowych (19) Rekomendowane Rozwiązanie Techniczne – komfortka</vt:lpstr>
      <vt:lpstr>Utrzymanie infrastruktury (1)  </vt:lpstr>
      <vt:lpstr>Utrzymanie infrastruktury (2)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MD</dc:creator>
  <cp:lastModifiedBy>Boczarska Monika</cp:lastModifiedBy>
  <cp:revision>462</cp:revision>
  <cp:lastPrinted>2025-11-13T08:40:01Z</cp:lastPrinted>
  <dcterms:created xsi:type="dcterms:W3CDTF">2016-05-20T13:17:07Z</dcterms:created>
  <dcterms:modified xsi:type="dcterms:W3CDTF">2025-11-13T08:47:25Z</dcterms:modified>
</cp:coreProperties>
</file>