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64"/>
  </p:notesMasterIdLst>
  <p:sldIdLst>
    <p:sldId id="256" r:id="rId2"/>
    <p:sldId id="276" r:id="rId3"/>
    <p:sldId id="285" r:id="rId4"/>
    <p:sldId id="286" r:id="rId5"/>
    <p:sldId id="279" r:id="rId6"/>
    <p:sldId id="27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78" r:id="rId15"/>
    <p:sldId id="295" r:id="rId16"/>
    <p:sldId id="296" r:id="rId17"/>
    <p:sldId id="297" r:id="rId18"/>
    <p:sldId id="298" r:id="rId19"/>
    <p:sldId id="283" r:id="rId20"/>
    <p:sldId id="284" r:id="rId21"/>
    <p:sldId id="300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1025" r:id="rId31"/>
    <p:sldId id="258" r:id="rId32"/>
    <p:sldId id="1026" r:id="rId33"/>
    <p:sldId id="1027" r:id="rId34"/>
    <p:sldId id="1028" r:id="rId35"/>
    <p:sldId id="1029" r:id="rId36"/>
    <p:sldId id="1032" r:id="rId37"/>
    <p:sldId id="281" r:id="rId38"/>
    <p:sldId id="1036" r:id="rId39"/>
    <p:sldId id="1038" r:id="rId40"/>
    <p:sldId id="1051" r:id="rId41"/>
    <p:sldId id="1039" r:id="rId42"/>
    <p:sldId id="1040" r:id="rId43"/>
    <p:sldId id="1037" r:id="rId44"/>
    <p:sldId id="1041" r:id="rId45"/>
    <p:sldId id="1042" r:id="rId46"/>
    <p:sldId id="1052" r:id="rId47"/>
    <p:sldId id="1043" r:id="rId48"/>
    <p:sldId id="1044" r:id="rId49"/>
    <p:sldId id="1053" r:id="rId50"/>
    <p:sldId id="1054" r:id="rId51"/>
    <p:sldId id="1045" r:id="rId52"/>
    <p:sldId id="1046" r:id="rId53"/>
    <p:sldId id="1047" r:id="rId54"/>
    <p:sldId id="1048" r:id="rId55"/>
    <p:sldId id="1050" r:id="rId56"/>
    <p:sldId id="1055" r:id="rId57"/>
    <p:sldId id="1056" r:id="rId58"/>
    <p:sldId id="1057" r:id="rId59"/>
    <p:sldId id="1058" r:id="rId60"/>
    <p:sldId id="1059" r:id="rId61"/>
    <p:sldId id="1060" r:id="rId62"/>
    <p:sldId id="264" r:id="rId6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99" d="100"/>
          <a:sy n="99" d="100"/>
        </p:scale>
        <p:origin x="1500" y="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74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58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18" name="Obiekt 17">
            <a:extLst>
              <a:ext uri="{FF2B5EF4-FFF2-40B4-BE49-F238E27FC236}">
                <a16:creationId xmlns:a16="http://schemas.microsoft.com/office/drawing/2014/main" id="{65792BD4-3A93-4438-AEB4-266E69D8F63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7832008"/>
              </p:ext>
            </p:extLst>
          </p:nvPr>
        </p:nvGraphicFramePr>
        <p:xfrm>
          <a:off x="5345906" y="836190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orelDRAW" r:id="rId8" imgW="3563557" imgH="1592400" progId="CorelDraw.Graphic.19">
                  <p:embed/>
                </p:oleObj>
              </mc:Choice>
              <mc:Fallback>
                <p:oleObj name="CorelDRAW" r:id="rId8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5906" y="836190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8EF111D-7CE5-450F-B306-F937C0A2BC8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4826300"/>
              </p:ext>
            </p:extLst>
          </p:nvPr>
        </p:nvGraphicFramePr>
        <p:xfrm>
          <a:off x="5310065" y="849303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orelDRAW" r:id="rId17" imgW="3563557" imgH="1592400" progId="CorelDraw.Graphic.19">
                  <p:embed/>
                </p:oleObj>
              </mc:Choice>
              <mc:Fallback>
                <p:oleObj name="CorelDRAW" r:id="rId17" imgW="3563557" imgH="159240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10065" y="849303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8719E4FA-CED0-4848-85E8-9534F2012E9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89205808"/>
              </p:ext>
            </p:extLst>
          </p:nvPr>
        </p:nvGraphicFramePr>
        <p:xfrm>
          <a:off x="7146106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orelDRAW" r:id="rId5" imgW="3563557" imgH="1592400" progId="CorelDraw.Graphic.19">
                  <p:embed/>
                </p:oleObj>
              </mc:Choice>
              <mc:Fallback>
                <p:oleObj name="CorelDRAW" r:id="rId5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6106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8AA97FE2-5807-4DCF-9ADB-039E5C2C800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66694974"/>
              </p:ext>
            </p:extLst>
          </p:nvPr>
        </p:nvGraphicFramePr>
        <p:xfrm>
          <a:off x="7794178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CorelDRAW" r:id="rId3" imgW="3563557" imgH="1592400" progId="CorelDraw.Graphic.19">
                  <p:embed/>
                </p:oleObj>
              </mc:Choice>
              <mc:Fallback>
                <p:oleObj name="CorelDRAW" r:id="rId3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178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rukcje.cst2021.gov.pl/?mod=wnioskodawca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slide" Target="slide3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39.xml"/><Relationship Id="rId7" Type="http://schemas.openxmlformats.org/officeDocument/2006/relationships/slide" Target="slide51.xml"/><Relationship Id="rId12" Type="http://schemas.openxmlformats.org/officeDocument/2006/relationships/slide" Target="slide3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4.xml"/><Relationship Id="rId11" Type="http://schemas.openxmlformats.org/officeDocument/2006/relationships/slide" Target="slide42.xml"/><Relationship Id="rId5" Type="http://schemas.openxmlformats.org/officeDocument/2006/relationships/slide" Target="slide41.xml"/><Relationship Id="rId10" Type="http://schemas.openxmlformats.org/officeDocument/2006/relationships/slide" Target="slide40.xml"/><Relationship Id="rId4" Type="http://schemas.openxmlformats.org/officeDocument/2006/relationships/slide" Target="slide7.xml"/><Relationship Id="rId9" Type="http://schemas.openxmlformats.org/officeDocument/2006/relationships/slide" Target="slide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7.xml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39.xml"/><Relationship Id="rId7" Type="http://schemas.openxmlformats.org/officeDocument/2006/relationships/slide" Target="slide51.xml"/><Relationship Id="rId12" Type="http://schemas.openxmlformats.org/officeDocument/2006/relationships/slide" Target="slide3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4.xml"/><Relationship Id="rId11" Type="http://schemas.openxmlformats.org/officeDocument/2006/relationships/slide" Target="slide42.xml"/><Relationship Id="rId5" Type="http://schemas.openxmlformats.org/officeDocument/2006/relationships/slide" Target="slide41.xml"/><Relationship Id="rId10" Type="http://schemas.openxmlformats.org/officeDocument/2006/relationships/slide" Target="slide40.xml"/><Relationship Id="rId4" Type="http://schemas.openxmlformats.org/officeDocument/2006/relationships/slide" Target="slide7.xml"/><Relationship Id="rId9" Type="http://schemas.openxmlformats.org/officeDocument/2006/relationships/slide" Target="slide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39.xml"/><Relationship Id="rId7" Type="http://schemas.openxmlformats.org/officeDocument/2006/relationships/slide" Target="slide51.xml"/><Relationship Id="rId12" Type="http://schemas.openxmlformats.org/officeDocument/2006/relationships/slide" Target="slide3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4.xml"/><Relationship Id="rId11" Type="http://schemas.openxmlformats.org/officeDocument/2006/relationships/slide" Target="slide42.xml"/><Relationship Id="rId5" Type="http://schemas.openxmlformats.org/officeDocument/2006/relationships/slide" Target="slide41.xml"/><Relationship Id="rId10" Type="http://schemas.openxmlformats.org/officeDocument/2006/relationships/slide" Target="slide40.xml"/><Relationship Id="rId4" Type="http://schemas.openxmlformats.org/officeDocument/2006/relationships/slide" Target="slide7.xml"/><Relationship Id="rId9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39.xml"/><Relationship Id="rId7" Type="http://schemas.openxmlformats.org/officeDocument/2006/relationships/slide" Target="slide51.xml"/><Relationship Id="rId12" Type="http://schemas.openxmlformats.org/officeDocument/2006/relationships/slide" Target="slide3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4.xml"/><Relationship Id="rId11" Type="http://schemas.openxmlformats.org/officeDocument/2006/relationships/slide" Target="slide42.xml"/><Relationship Id="rId5" Type="http://schemas.openxmlformats.org/officeDocument/2006/relationships/slide" Target="slide41.xml"/><Relationship Id="rId10" Type="http://schemas.openxmlformats.org/officeDocument/2006/relationships/slide" Target="slide40.xml"/><Relationship Id="rId4" Type="http://schemas.openxmlformats.org/officeDocument/2006/relationships/slide" Target="slide7.xml"/><Relationship Id="rId9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7.xml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44.xml"/><Relationship Id="rId3" Type="http://schemas.openxmlformats.org/officeDocument/2006/relationships/slide" Target="slide41.xml"/><Relationship Id="rId7" Type="http://schemas.openxmlformats.org/officeDocument/2006/relationships/slide" Target="slide53.xml"/><Relationship Id="rId12" Type="http://schemas.openxmlformats.org/officeDocument/2006/relationships/slide" Target="slide4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52.xml"/><Relationship Id="rId11" Type="http://schemas.openxmlformats.org/officeDocument/2006/relationships/slide" Target="slide40.xml"/><Relationship Id="rId5" Type="http://schemas.openxmlformats.org/officeDocument/2006/relationships/slide" Target="slide51.xml"/><Relationship Id="rId10" Type="http://schemas.openxmlformats.org/officeDocument/2006/relationships/slide" Target="slide62.xml"/><Relationship Id="rId4" Type="http://schemas.openxmlformats.org/officeDocument/2006/relationships/slide" Target="slide39.xml"/><Relationship Id="rId9" Type="http://schemas.openxmlformats.org/officeDocument/2006/relationships/slide" Target="slide54.xml"/><Relationship Id="rId14" Type="http://schemas.openxmlformats.org/officeDocument/2006/relationships/slide" Target="slide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7.xml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Wniosek o dofinansowanie </a:t>
            </a:r>
            <a:br>
              <a:rPr lang="pl-PL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l-PL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wraz z wymaganymi załącznikami, kwalifikowalność wydatków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4000" dirty="0">
                <a:latin typeface="+mn-lt"/>
                <a:ea typeface="Verdana" panose="020B0604030504040204" pitchFamily="34" charset="0"/>
              </a:rPr>
              <a:t>Seminarium informacyjne dla wnioskodawców aplikujących 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+mn-lt"/>
                <a:ea typeface="Verdana" panose="020B0604030504040204" pitchFamily="34" charset="0"/>
              </a:rPr>
              <a:t>w Działaniu 6.11. Infrastruktura turystyki w programie Fundusze Europejskie dla Pomorza 2021-2027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+mn-lt"/>
                <a:ea typeface="Verdana" panose="020B0604030504040204" pitchFamily="34" charset="0"/>
              </a:rPr>
              <a:t>(infrastruktura turystyki kajakowej)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+mn-lt"/>
                <a:ea typeface="Verdana" panose="020B0604030504040204" pitchFamily="34" charset="0"/>
              </a:rPr>
              <a:t>Gdańsk 14 listopada 2025 roku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5" y="528732"/>
            <a:ext cx="9793088" cy="60483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400" b="1" dirty="0">
                <a:latin typeface="+mn-lt"/>
              </a:rPr>
              <a:t>1.3. Szczegółowy opis przedmiotu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400" dirty="0">
                <a:latin typeface="+mn-lt"/>
              </a:rPr>
              <a:t>Dokonując opisu przedmiotu projektu należy m.in.: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6400" dirty="0">
                <a:latin typeface="+mn-lt"/>
              </a:rPr>
              <a:t>rodzaj i zakres planowanych wydatków w ramach promocji projektu, z uwzględnieniem minimalnych wymagań dotyczących działań promocyjnych;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6400" dirty="0">
                <a:latin typeface="+mn-lt"/>
              </a:rPr>
              <a:t>jasno przedstawić jego lokalizację (w razie potrzeby dołączając niezbędne mapki, szkice sytuacyjne, które w sposób przejrzysty i czytelny obrazują miejsce realizacji projektu) wraz z podaniem numerów działek na których realizowana będzie inwestycja oraz wskazaniem tytułu prawnego do dysponowania poszczególnymi nieruchomościami;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6400" dirty="0">
                <a:latin typeface="+mn-lt"/>
              </a:rPr>
              <a:t>Uwzględnić w nim szczegółowe uwarunkowania określone dla Działania 6.11 Infrastruktura turystyki w zakresie projektów dotyczących rozwoju infrastruktury turystyki kajakowej aby umożliwić ocenę projektu w ramach kryterium wykonalności rzeczowej Zakres rzeczowy projektu. </a:t>
            </a:r>
            <a:r>
              <a:rPr lang="pl-PL" sz="6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 szczególności należy uwzględnić „Wytyczne dla zagospodarowania szlaków kajakowych w województwie pomorskim”  w zakresie minimalnych wymagań odnoszących się do typologii obiektów i ich przeznaczenia;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uwzględnić dodatkowe uzasadnienie w przypadku remontu infrastruktury</a:t>
            </a:r>
            <a:r>
              <a:rPr lang="pl-PL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6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 przypadku projektu rozliczanego obligatoryjnie za pomocą uproszczonych metod rozliczania w oparciu o art. 53 ust. 3 lit. b rozporządzenia ogólnego, tj. projekt budżetu, zawrzeć kalkulację określenia kwoty ryczałtowej dla każdego zadania.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400" b="1" dirty="0">
                <a:latin typeface="+mn-lt"/>
              </a:rPr>
              <a:t>W ramach niniejszego podrozdziału należy także wskazać oraz precyzyjnie i szczegółowo uzasadnić, w oparciu o konkretne dane, czy w projekcie występuje lub może wystąpić pomoc publiczna.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400" b="1" dirty="0">
                <a:latin typeface="+mn-lt"/>
              </a:rPr>
              <a:t>Analizy należy dokonać w oparciu o przesłanki wskazane w pkt 5.5. regulaminu wyboru projektów. </a:t>
            </a: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DF53C8D-F3D7-478B-8076-EBD3AA27F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8" y="6354251"/>
            <a:ext cx="95105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9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5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 Zgodność projektu z logiką interwencji Programu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W ramach niniejszego podrozdziału należy odnieść się do następujących kryteriów strategicznych dla Działania 6.11 Infrastruktura turystyki w zakresie projektów dotyczących rozwoju infrastruktury turystyki kajakowej.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1.4.1. Profil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Należy opisać sposób, w jaki założenia, cele i zakres przedmiotowego projektu wpisują się w wyzwania, zakres i ukierunkowanie celu szczegółowego 4 (vi) i Działania 6.11. Kluczowy dla oceny będzie aspekt przyczyniania się projektu do rozwoju turystyki kajakowej w procesie zwiększania spójności społecznej województwa tj.: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a. tworzenia/rozwijania produktów i usług turystycznych w ramach zintegrowanej oferty turystyki kajakowej, wykorzystujących efekt współpracy i synergii w ramach współpracy międzysektorowej (m.in. w obszarze kultury, nauki, edukacji, integracji społecznej, rozrywki).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b. zapewnienia oferty dedykowanej osobom dotkniętym/zagrożonym ubóstwem i wykluczeniem społecznym oraz ich rodzinom,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c. aktywizacji gospodarczej (np. w zakresie tworzenia nowych miejsc pracy),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d. skoordynowania zakresu projektu z działaniami realizowanymi na sąsiadujących obszarach.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1.4.2. Kompleksowość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Należy opisać, zastosowanie w ramach projektu ponadstandardowych rozwiązań w zakresie: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• zwiększenia dostępności dla osób ze specjalnymi potrzebami (likwidacja barier architektonicznych, w tym m.in. podniesienie standardu sanitarnego np. poprzez utworzenie tzw. </a:t>
            </a:r>
            <a:r>
              <a:rPr lang="pl-PL" sz="5600" dirty="0" err="1">
                <a:latin typeface="+mn-lt"/>
              </a:rPr>
              <a:t>komfortek</a:t>
            </a:r>
            <a:r>
              <a:rPr lang="pl-PL" sz="5600" dirty="0">
                <a:latin typeface="+mn-lt"/>
              </a:rPr>
              <a:t>),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• zapewnienia dostępności cyfrowej i informacyjno-komunikacyjnej, w szczególności opartych o projektowanie uniwersalne lub zastosowanie racjonalnych usprawnień.</a:t>
            </a: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751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1.4.3. Komplementarność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700" dirty="0">
                <a:latin typeface="+mn-lt"/>
              </a:rPr>
              <a:t>Należy opisać związek projektu z innymi przedsięwzięciami w obszarze turystyki, m.in. kajakowej, posiadającym zbliżone cele (zrealizowanymi, w trakcie realizacji, przesądzonymi do realizacji w przyszłości, niezależnie od podmiotów realizujących i źródeł finansowania) oraz stopień, w jakim analizowane projekty i ich rezultaty warunkują lub wzmacniają się nawzajem. Ocena w szczególności dotyczyć będzie komplementarności z projektami współfinansowanymi z EFS/EFS+, w tym w obszarach aktywizacji zawodowej i społecznej lub podnoszenia kompetencji kadr turystyki.</a:t>
            </a: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407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1.4.4. Wartość dodana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Należy opisać, w jaki sposób projekt wpisuje się w preferencje wskazane w ramach Obszaru C Wartość dodana. W szczególności należy wskazać: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5600" dirty="0">
                <a:latin typeface="+mn-lt"/>
              </a:rPr>
              <a:t>stopień w jaki projekt przyczynia się do powstawania miejsc pracy dla osób biernych zawodowo lub bezrobotnych;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5600" dirty="0">
                <a:latin typeface="+mn-lt"/>
              </a:rPr>
              <a:t> stopień w jaki projekt przyczynia się do wykorzystywania potencjału lokalnych podmiotów ekonomii społecznej/przedsiębiorstw społecznych.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5600" dirty="0">
                <a:latin typeface="+mn-lt"/>
              </a:rPr>
              <a:t>stopień w jaki projekt wpisuje się w zalecenia związane z realizacją zasady DNSH wskazane w „Analizie spełniania zasady DNSH dla projektu programu Fundusze Europejskie dla Pomorza 2021-2027”, poprzez zastosowanie rozwiązań technicznych/technologicznych, w szczególności: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5600" dirty="0">
                <a:latin typeface="+mn-lt"/>
              </a:rPr>
              <a:t>łagodzenia/adaptacji do zmian klimatu (np. poprzez uwzględnienie elementów błękitno-zielonej infrastruktury takich jak zielone dachy czy zielone ściany),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5600" dirty="0">
                <a:latin typeface="+mn-lt"/>
              </a:rPr>
              <a:t>rozwiązań ograniczających negatywny wpływ turystyki na środowisko, w tym na powietrze, glebę oraz na zasoby wodne i morskie, rozwiązań </a:t>
            </a:r>
            <a:r>
              <a:rPr lang="pl-PL" sz="5600" dirty="0" err="1">
                <a:latin typeface="+mn-lt"/>
              </a:rPr>
              <a:t>wodooszczędnych</a:t>
            </a:r>
            <a:r>
              <a:rPr lang="pl-PL" sz="5600" dirty="0">
                <a:latin typeface="+mn-lt"/>
              </a:rPr>
              <a:t>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5600" dirty="0">
                <a:latin typeface="+mn-lt"/>
              </a:rPr>
              <a:t>wspierania gospodarki o obiegu zamkniętym, w tym w zakresie zapobiegania powstawaniu odpadów i recyklingu,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5600" dirty="0">
                <a:latin typeface="+mn-lt"/>
              </a:rPr>
              <a:t>ochrony i odbudowy bioróżnorodności i ekosystemów (np. poprzez zwiększenie powierzchni biologicznie czynnej czy nasadzenia zieleni).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1.4.5. Specyficzne ukierunkowanie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Należy opisać zgodność projektu z zapisami/preferencjami wskazanymi w ramach Obszaru D: Specyficzne ukierunkowanie projektu. </a:t>
            </a:r>
            <a:endParaRPr lang="pl-PL" sz="48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63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E7A74-75FA-476D-8B7B-1C03A55B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64525"/>
            <a:ext cx="8640381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Załączniki nr 2 Dokumenty dotyczące oddziaływania projektu na środowisko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96231-171A-4738-980F-34479A17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619597"/>
            <a:ext cx="8640382" cy="46800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załącznik nr 2.1. Informacja o wpływie projektu na środowisko (wg wzoru stanowiącego załącznik do niniejszego dokumentu);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załącznik nr 2.2. Dokumenty z procedury oceny oddziaływania na środowisko – (jeśli obowiązek wynika z przepisów prawa);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załącznik nr 2.3. Zaświadczenie organu odpowiedzialnego za monitorowanie obszarów Natura 2000 (tzw. zaświadczenie Natura 2000, jeśli jest wymagane)</a:t>
            </a:r>
            <a:r>
              <a:rPr lang="pl-PL" b="1" dirty="0">
                <a:latin typeface="+mn-lt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078552-1A83-4C52-B78B-BAEB0AA62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275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E7A74-75FA-476D-8B7B-1C03A55B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64525"/>
            <a:ext cx="8640381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Załącznik 3 Dokumenty dotyczące zakresu rzeczowego inwestycji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96231-171A-4738-980F-34479A17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619597"/>
            <a:ext cx="8640382" cy="4680002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Pozwolenie na budowę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należy dostarczyć w przypadku, gdy zamierzenie inwestycyjne wymaga uzyskania takiego pozwolenia zgodnie z ustawą z dnia 7 lipca 1994 r. Prawo budowlane. W myśl przepisów art. 29 ust. 6 ustawy z dnia 7 lipca 1994 r. Prawo budowlane, pozwolenia na budowę wymagają m.in. przedsięwzięcia, dla których przeprowadzono ocenę oddziaływania na środowisko i/lub ocenę oddziaływania na obszar Natura 2000 zgodnie z art. 59 ustawy OOŚ.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Zgłoszenie zamiaru wykonywania robót budowlanych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niewymagających pozwolenia na budowę należy dostarczyć w przypadku, gdy zamierzenie inwestycyjne nie wymaga uzyskania pozwolenia na budowę zgodnie z ustawą z dnia 7 lipca 1994 r. Prawo budowlane oraz przeprowadzenia zgodnie z art. 59 ustawy OOŚ oceny oddziaływania na środowisko i/lub oceny oddziaływania na obszar Natura 2000.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078552-1A83-4C52-B78B-BAEB0AA62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010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395461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Załącznik 4 Dokumenty poświadczające zaangażowanie partnerów w realizację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793088" cy="5477017"/>
          </a:xfrm>
        </p:spPr>
        <p:txBody>
          <a:bodyPr>
            <a:noAutofit/>
          </a:bodyPr>
          <a:lstStyle/>
          <a:p>
            <a:pPr marL="540000" indent="-457200">
              <a:lnSpc>
                <a:spcPct val="150000"/>
              </a:lnSpc>
              <a:spcBef>
                <a:spcPts val="0"/>
              </a:spcBef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Partnerem w projekcie może być wyłącznie podmiot wymieniony w Działaniu SZOP;</a:t>
            </a:r>
          </a:p>
          <a:p>
            <a:pPr marL="540000" indent="-457200"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Zdefiniowana minimalna zawartość umowy partnerskiej, w szczególności: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przedmiot porozumienia albo umowy;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prawa i obowiązki stron;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zakres i formę udziału poszczególnych Partnerów w projekcie, w tym zakres realizowanych przez nich zadań;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Partner wiodący uprawniony do reprezentowania pozostałych Partnerów projektu;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przekazywania dofinansowania na pokrycie kosztów ponoszonych przez poszczególnych Partnerów projektu, umożliwiający określenie kwoty dofinansowania udzielonego każdemu z Partnerów;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postępowania w przypadku naruszenia lub niewywiązania się stron z porozumienia lub umowy.</a:t>
            </a:r>
          </a:p>
        </p:txBody>
      </p:sp>
    </p:spTree>
    <p:extLst>
      <p:ext uri="{BB962C8B-B14F-4D97-AF65-F5344CB8AC3E}">
        <p14:creationId xmlns:p14="http://schemas.microsoft.com/office/powerpoint/2010/main" val="337083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Załącznik 5 Dokumenty określające status prawny wnioskodawcy i partnerów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985323"/>
            <a:ext cx="9721080" cy="475252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Załącznik wymagany jest w celu potwierdzenia statusu prawnego Wnioskodawcy i Partnerów projektu;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Dokument nie jest wymagany, gdy można go uzyskać z ogólnodostępnego rejestru;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Załącznik nie jest wymagany np. dla jednostek samorządu terytorialnego.</a:t>
            </a:r>
          </a:p>
        </p:txBody>
      </p:sp>
    </p:spTree>
    <p:extLst>
      <p:ext uri="{BB962C8B-B14F-4D97-AF65-F5344CB8AC3E}">
        <p14:creationId xmlns:p14="http://schemas.microsoft.com/office/powerpoint/2010/main" val="18485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67469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Załącznik 6 Informacje niezbędne do ubiegania się o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lub pomoc inną niż pomoc de </a:t>
            </a:r>
            <a:r>
              <a:rPr lang="pl-PL" dirty="0" err="1">
                <a:latin typeface="+mn-lt"/>
              </a:rPr>
              <a:t>minimis</a:t>
            </a:r>
            <a:endParaRPr lang="pl-PL" dirty="0"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985323"/>
            <a:ext cx="9721080" cy="4752528"/>
          </a:xfrm>
        </p:spPr>
        <p:txBody>
          <a:bodyPr>
            <a:noAutofit/>
          </a:bodyPr>
          <a:lstStyle/>
          <a:p>
            <a:pPr lvl="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+mn-lt"/>
              </a:rPr>
              <a:t>Załącznik nr 6.1a</a:t>
            </a:r>
            <a:r>
              <a:rPr lang="pl-PL" dirty="0">
                <a:latin typeface="+mn-lt"/>
              </a:rPr>
              <a:t> Oświadczenie o uzyskanej pomocy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(wzór)</a:t>
            </a:r>
          </a:p>
          <a:p>
            <a:pPr lvl="0"/>
            <a:r>
              <a:rPr lang="pl-PL" b="1" dirty="0">
                <a:latin typeface="+mn-lt"/>
              </a:rPr>
              <a:t>Załącznik nr 6.1b </a:t>
            </a:r>
            <a:r>
              <a:rPr lang="pl-PL" dirty="0">
                <a:latin typeface="+mn-lt"/>
              </a:rPr>
              <a:t>Formularz informacji przedstawianych przy ubieganiu się o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(wzór)</a:t>
            </a:r>
          </a:p>
          <a:p>
            <a:pPr lvl="0"/>
            <a:r>
              <a:rPr lang="pl-PL" b="1" dirty="0">
                <a:latin typeface="+mn-lt"/>
              </a:rPr>
              <a:t>Załącznik nr 6.1c </a:t>
            </a:r>
            <a:r>
              <a:rPr lang="pl-PL" dirty="0">
                <a:latin typeface="+mn-lt"/>
              </a:rPr>
              <a:t>Formularz informacji przedstawianych przy ubieganiu się o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przez przedsiębiorcę wykonującego usługę świadczoną w ogólnym interesie gospodarczym (wzór)</a:t>
            </a:r>
          </a:p>
          <a:p>
            <a:pPr lvl="0"/>
            <a:r>
              <a:rPr lang="pl-PL" b="1" dirty="0">
                <a:latin typeface="+mn-lt"/>
              </a:rPr>
              <a:t>Załącznik nr 6.2 </a:t>
            </a:r>
            <a:r>
              <a:rPr lang="pl-PL" dirty="0">
                <a:latin typeface="+mn-lt"/>
              </a:rPr>
              <a:t>Formularz informacji przedstawianych przy ubieganiu się o pomoc inną niż pomoc w rolnictwie lub rybołówstwie,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lub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w rolnictwie lub rybołówstwie (wzór)</a:t>
            </a:r>
          </a:p>
          <a:p>
            <a:pPr lvl="0"/>
            <a:r>
              <a:rPr lang="pl-PL" b="1" dirty="0">
                <a:latin typeface="+mn-lt"/>
              </a:rPr>
              <a:t>Załącznik nr 6.3 </a:t>
            </a:r>
            <a:r>
              <a:rPr lang="pl-PL" dirty="0">
                <a:latin typeface="+mn-lt"/>
              </a:rPr>
              <a:t>Oświadczenie Wnioskodawcy o statusie MŚP (wraz z trzema załącznikami) (wzór)</a:t>
            </a:r>
          </a:p>
          <a:p>
            <a:pPr lvl="0"/>
            <a:r>
              <a:rPr lang="pl-PL" b="1" dirty="0">
                <a:latin typeface="+mn-lt"/>
              </a:rPr>
              <a:t>Załącznik nr 6.4</a:t>
            </a:r>
            <a:r>
              <a:rPr lang="pl-PL" dirty="0">
                <a:latin typeface="+mn-lt"/>
              </a:rPr>
              <a:t> Oświadczenie Wnioskodawcy o niedokonaniu przeniesienia zakładu oraz zobowiązanie do niedokonywania przeniesienia zakładu (wzór)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53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751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Oświadczenia wnioskodawcy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403573"/>
            <a:ext cx="9721080" cy="5006989"/>
          </a:xfrm>
        </p:spPr>
        <p:txBody>
          <a:bodyPr>
            <a:noAutofit/>
          </a:bodyPr>
          <a:lstStyle/>
          <a:p>
            <a:pPr lvl="0"/>
            <a:r>
              <a:rPr lang="pl-PL" sz="2200" dirty="0">
                <a:latin typeface="+mn-lt"/>
              </a:rPr>
              <a:t>Załącznik nr 7.1 „Oświadczenie o złożeniu wniosku w aplikacji </a:t>
            </a:r>
            <a:r>
              <a:rPr lang="pl-PL" sz="2200" dirty="0" err="1">
                <a:latin typeface="+mn-lt"/>
              </a:rPr>
              <a:t>WOD</a:t>
            </a:r>
            <a:r>
              <a:rPr lang="pl-PL" sz="2200" dirty="0">
                <a:latin typeface="+mn-lt"/>
              </a:rPr>
              <a:t>”;</a:t>
            </a:r>
          </a:p>
          <a:p>
            <a:pPr lvl="0"/>
            <a:r>
              <a:rPr lang="pl-PL" sz="2200" dirty="0">
                <a:latin typeface="+mn-lt"/>
              </a:rPr>
              <a:t>Załącznik nr 7.2 „Oświadczenie, iż projekt nie został zakończony w rozumieniu art. 63 ust. 6 rozporządzenia ogólnego”;</a:t>
            </a:r>
          </a:p>
          <a:p>
            <a:pPr lvl="0"/>
            <a:r>
              <a:rPr lang="pl-PL" sz="2200" dirty="0">
                <a:latin typeface="+mn-lt"/>
              </a:rPr>
              <a:t>Załącznik nr 7.3 „Oświadczenie o realizacji projektu zgodnie z prawem”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(jeśli dotyczy);</a:t>
            </a:r>
          </a:p>
          <a:p>
            <a:pPr lvl="0"/>
            <a:r>
              <a:rPr lang="pl-PL" sz="2200" dirty="0">
                <a:latin typeface="+mn-lt"/>
              </a:rPr>
              <a:t>Załącznik nr 7.5 „Oświadczenie o udzielaniu informacji na potrzeby ewaluacji”;</a:t>
            </a:r>
          </a:p>
          <a:p>
            <a:pPr lvl="0"/>
            <a:r>
              <a:rPr lang="pl-PL" sz="2200" dirty="0">
                <a:latin typeface="+mn-lt"/>
              </a:rPr>
              <a:t>Załącznik nr 7.6 „Oświadczenie o zgodzie na korespondencję elektroniczną”;</a:t>
            </a:r>
          </a:p>
          <a:p>
            <a:pPr lvl="0"/>
            <a:r>
              <a:rPr lang="pl-PL" sz="2200" dirty="0">
                <a:latin typeface="+mn-lt"/>
              </a:rPr>
              <a:t>Załącznik nr 7.7 „Oświadczenie o zapoznaniu się z regulaminem wyboru projektów”;</a:t>
            </a:r>
          </a:p>
          <a:p>
            <a:pPr lvl="0"/>
            <a:r>
              <a:rPr lang="pl-PL" sz="2200" dirty="0">
                <a:latin typeface="+mn-lt"/>
              </a:rPr>
              <a:t>Załącznik nr 7.8 „Oświadczenie dotyczące przetwarzania danych osobowych (</a:t>
            </a:r>
            <a:r>
              <a:rPr lang="pl-PL" sz="2200" dirty="0" err="1">
                <a:latin typeface="+mn-lt"/>
              </a:rPr>
              <a:t>RODO</a:t>
            </a:r>
            <a:r>
              <a:rPr lang="pl-PL" sz="2200" dirty="0">
                <a:latin typeface="+mn-lt"/>
              </a:rPr>
              <a:t>)”;</a:t>
            </a:r>
          </a:p>
          <a:p>
            <a:pPr marL="108014" indent="0"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36C9F58-FE13-41AB-8C5F-18560ED87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626" y="757530"/>
            <a:ext cx="4680520" cy="66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8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08" y="207404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Załączniki dodatkowe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088" y="782952"/>
            <a:ext cx="8640382" cy="53998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  <a:cs typeface="Calibri" panose="020F0502020204030204" pitchFamily="34" charset="0"/>
              </a:rPr>
              <a:t>Załączniki przedstawiające dodatkowe informacje o projekcie;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</a:rPr>
              <a:t>Jeśli załączniki do formularza wniosku o dofinansowanie wymienione wcześniej, mimo spakowania, nie mogą zostać dołączone jako jeden plik w odpowiednim punkcie ze względu na jego rozmiar, należy je dołączyć jako załączniki dodatkowe;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</a:rPr>
              <a:t>Jeżeli z przedłożonych dokumentów nie wynika, że osoba lub osoby, które złożyły podpis na Oświadczeniu o złożeniu wniosku w aplikacji WOD są osobami uprawnionymi do reprezentowania Wnioskodawcy, należy załączyć dodatkowy dokument potwierdzający posiadanie przez te osoby takiego prawa.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W przypadku realizacji projektu za pomocą uproszczonych metod rozliczania w oparciu o art. 53 ust. 3 lit. b rozporządzenia ogólnego, tj. projekt budżetu ustalany indywidualnie i uzgadniany ex </a:t>
            </a:r>
            <a:r>
              <a:rPr lang="pl-PL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ante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, należy załączyć kosztorys lub oferty na podstawie, których określono wartość kwoty ryczałtowej. </a:t>
            </a:r>
          </a:p>
        </p:txBody>
      </p:sp>
    </p:spTree>
    <p:extLst>
      <p:ext uri="{BB962C8B-B14F-4D97-AF65-F5344CB8AC3E}">
        <p14:creationId xmlns:p14="http://schemas.microsoft.com/office/powerpoint/2010/main" val="212069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Kwalifikowalność wydatków</a:t>
            </a:r>
          </a:p>
        </p:txBody>
      </p:sp>
    </p:spTree>
    <p:extLst>
      <p:ext uri="{BB962C8B-B14F-4D97-AF65-F5344CB8AC3E}">
        <p14:creationId xmlns:p14="http://schemas.microsoft.com/office/powerpoint/2010/main" val="284123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 kwalifikowalne uznaje się następujące koszty poniesione w ramach projektu: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41" y="1260441"/>
            <a:ext cx="10153128" cy="6119796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 opracowania lub aktualizacji dokumentów i prac niezbędnych do przygotowania projektu m.in. studium wykonalności, koncepcja budowlana, projekt budowlany, projekt architektoniczny i  wykonawczy, badania konserwatorskie, prace geodezyjne;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 budowy, przebudowy , rozbudowy publicznej infrastruktury turystycznej służącej rozwojowi aktywnych form turystyki kajakowej (obiekty oraz szlaki wodne wraz z oznakowaniem);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robót budowlanych służących poprawie dostępności przystani, w tym: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latin typeface="+mn-lt"/>
              </a:rPr>
              <a:t>koszty budowy nowych dróg lub parkingów- dla projektów realizowanych poza granicami administracyjnymi miast - 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do 40% kosztów kwalifikowalnych projektu,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latin typeface="+mn-lt"/>
              </a:rPr>
              <a:t>koszty utworzenia niezbędnych miejsc parkingowych dla osób z niepełnosprawnościami przy obiektach objętych projektem – </a:t>
            </a:r>
            <a:br>
              <a:rPr lang="pl-PL" dirty="0">
                <a:latin typeface="+mn-lt"/>
              </a:rPr>
            </a:b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dla projektów realizowanych w miastach;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zagospodarowania otoczenia obiektów objętych projektem, w szczególności nasadzenia zieleni, elementy małej architektury (w tym m.in. ławki, stoły, wiaty, paleniska);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wydatki związane z likwidacją barier architektonicznych oraz poprawą dostępności cyfrowej i informacyjno-komunikacyjnej, w szczególności w oparciu o projektowanie uniwersalne lub zastosowanie racjonalnego usprawnienia, uwzględniające potrzeby osób z niepełnosprawnościami i opiekunów osób zależnych, np.: dźwiękowe urządzenia nawigacyjno-informacyjne, pomieszczenia pielęgnacyjne z przeznaczeniem dla osób, które ze względu na wiek, niepełnosprawność lub chorobę wymagają ułożenia w pozycji poziomej (na leżance) podczas czynności pielęgnacyjno-higienicznych (tzw. </a:t>
            </a:r>
            <a:r>
              <a:rPr lang="pl-PL" dirty="0" err="1">
                <a:latin typeface="+mn-lt"/>
              </a:rPr>
              <a:t>komfortki</a:t>
            </a:r>
            <a:r>
              <a:rPr lang="pl-PL" dirty="0">
                <a:latin typeface="+mn-lt"/>
              </a:rPr>
              <a:t>), przestrzenie manewrowe dla osób poruszających się na wózkach elektrycznych, itp.;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5473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 kwalifikowalne uznaje się następujące koszty poniesione w ramach projektu: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763613"/>
            <a:ext cx="9577064" cy="468000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działań służących zmniejszeniu energochłonności infrastruktury, np. instalacje OZE;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działań sprzyjających adaptacji do zmian klimatu, poprzez zastosowanie błękitno-zielonej infrastruktury, np. zielone dachy, zielone ściany;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zakupu wyposażenia oraz wartości niematerialnych i prawnych podlegających amortyzacji, ujętych w ewidencji środków trwałych oraz wartości niematerialnych i prawnych w tym m.in. wyposażenie obiektów służących kajakarzom;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2889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 kwalifikowalne uznaje się następujące koszty poniesione w ramach projektu: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9937104" cy="5544616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sz="2300" dirty="0">
                <a:latin typeface="+mn-lt"/>
              </a:rPr>
              <a:t>koszt nadzoru inwestorskiego: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3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do 2% kosztów robót budowlanych i montażowych </a:t>
            </a:r>
            <a:r>
              <a:rPr lang="pl-PL" sz="2300" dirty="0">
                <a:latin typeface="+mn-lt"/>
              </a:rPr>
              <a:t>(kwalifikowalnych i niekwalifikowalnych) bez kontroli rozliczenia budowy,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3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do 3 % kosztów robót budowlanych i montażowych </a:t>
            </a:r>
            <a:r>
              <a:rPr lang="pl-PL" sz="2300" dirty="0">
                <a:latin typeface="+mn-lt"/>
              </a:rPr>
              <a:t>(kwalifikowalnych i niekwalifikowalnych) z kontrolą rozliczenia budowy;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300" dirty="0">
                <a:latin typeface="+mn-lt"/>
              </a:rPr>
              <a:t>koszt inżyniera kontraktu do </a:t>
            </a:r>
            <a:r>
              <a:rPr lang="pl-PL" sz="23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7% kosztów robót budowlanych i montażowych </a:t>
            </a:r>
            <a:r>
              <a:rPr lang="pl-PL" sz="2300" dirty="0">
                <a:latin typeface="+mn-lt"/>
              </a:rPr>
              <a:t>(kwalifikowalnych i niekwalifikowalnych);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300" dirty="0">
                <a:latin typeface="+mn-lt"/>
              </a:rPr>
              <a:t>koszt nadzoru autorskiego do </a:t>
            </a:r>
            <a:r>
              <a:rPr lang="pl-PL" sz="23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15 % kosztów dokumentacji projektowej </a:t>
            </a:r>
            <a:r>
              <a:rPr lang="pl-PL" sz="2300" dirty="0">
                <a:latin typeface="+mn-lt"/>
              </a:rPr>
              <a:t>związanej z realizowanym projektem;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300" dirty="0">
                <a:latin typeface="+mn-lt"/>
              </a:rPr>
              <a:t>koszty informacji i promocji w szczególności: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300" dirty="0">
                <a:latin typeface="+mn-lt"/>
              </a:rPr>
              <a:t>przygotowanie lub aktualizacja informacji lub zakładki na stronie internetowej poświęconej projektowi,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300" dirty="0">
                <a:latin typeface="+mn-lt"/>
              </a:rPr>
              <a:t>tablice informacyjne,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300" dirty="0">
                <a:latin typeface="+mn-lt"/>
              </a:rPr>
              <a:t>plakaty informacyjne w miejscu realizacji projektu,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300" dirty="0">
                <a:latin typeface="+mn-lt"/>
              </a:rPr>
              <a:t>organizacja wydarzeń informacyjnych lub działań komunikacyjnych np. z udziałem Komisji Europejskiej (w tym m.in. najem sali, zapewnienie nagłośnienia, zakup cateringu, zakup reklamy w mediach dot. wydarzenia itp.).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pl-PL" sz="2300" dirty="0">
              <a:latin typeface="+mn-lt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526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 kwalifikowalne uznaje się następujące koszty poniesione w ramach projektu: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763613"/>
            <a:ext cx="9361040" cy="468000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/>
              <a:t>koszty Informacji i promocji w szczególności: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przygotowanie lub aktualizacja informacji lub zakładki na stronie internetowej poświęconej projektowi,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tablice informacyjne,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plakaty informacyjne w miejscu realizacji projektu,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organizacja wydarzeń informacyjnych lub działań komunikacyjnych np. z udziałem Komisji Europejskiej (w tym m.in. najem sali, zapewnienie nagłośnienia, zakup cateringu, zakup reklamy w mediach dot. wydarzenia itp.).</a:t>
            </a:r>
          </a:p>
          <a:p>
            <a:pPr marL="0" lv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3602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Wydatki niekwalifikowalne</a:t>
            </a:r>
          </a:p>
        </p:txBody>
      </p:sp>
    </p:spTree>
    <p:extLst>
      <p:ext uri="{BB962C8B-B14F-4D97-AF65-F5344CB8AC3E}">
        <p14:creationId xmlns:p14="http://schemas.microsoft.com/office/powerpoint/2010/main" val="101801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67469"/>
            <a:ext cx="8640381" cy="1080001"/>
          </a:xfrm>
        </p:spPr>
        <p:txBody>
          <a:bodyPr/>
          <a:lstStyle/>
          <a:p>
            <a:r>
              <a:rPr lang="pl-PL" dirty="0"/>
              <a:t>Za niekwalifikowalne uznaje się następujące wydatki poniesione w ramach projektu: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547470"/>
            <a:ext cx="8640382" cy="532871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podatek od towarów i usług;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wynagrodzeń personelu bezpośredniego beneficjenta /partnerów;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pośrednie o których mowa w Podrozdziale 3.12 Wytycznych </a:t>
            </a:r>
            <a:r>
              <a:rPr lang="pl-PL" dirty="0" err="1">
                <a:latin typeface="+mn-lt"/>
              </a:rPr>
              <a:t>MFiPR</a:t>
            </a:r>
            <a:r>
              <a:rPr lang="pl-PL" dirty="0">
                <a:latin typeface="+mn-lt"/>
              </a:rPr>
              <a:t> dotyczących kwalifikowalności wydatków na lata 2021-2027;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koszty zakupu łodzi, kajaków, rowerów wodnych i innych jednostek pływających na potrzeby edukacji, rekreacji, obsługi technicznej przystani wraz ze sprzętem, wyposażeniem i pojazdami do ich obsługi;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 budowy nowych dróg lub parkingów: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poza granicami administracyjnymi miast, przekraczający 40% kosztów kwalifikowalnych projektu,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w granicach administracyjnych miast, z wyłączeniem niezbędnych miejsc parkingowych dla osób z niepełnosprawnościami;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koszty związane z wyposażeniem i funkcjonowaniem bazy noclegowej oraz bazy gastronomicznej;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8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67469"/>
            <a:ext cx="8640381" cy="1080001"/>
          </a:xfrm>
        </p:spPr>
        <p:txBody>
          <a:bodyPr/>
          <a:lstStyle/>
          <a:p>
            <a:r>
              <a:rPr lang="pl-PL" dirty="0"/>
              <a:t>Za niekwalifikowalne uznaje się następujące wydatki poniesione w ramach projektu: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547470"/>
            <a:ext cx="8640382" cy="489614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zakupu gadżetów promocyjnych (np. długopisów, notesów, kubków, urządzeń pamięci przenośnej typu pendrive, plecaków itp.);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publikacji papierowych (np. druk albumów pamiątkowych, kalendarzy, folderów, ulotek) za wyjątkiem szczególnie uzasadnionych sytuacji np. publikacje papierowe skierowane do osób starszych;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zakup wyposażenia i wartości niematerialnych i prawnych niepodlegających amortyzacji oraz nieujętych w ewidencji środków trwałych oraz wartości niematerialnych i prawnych;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instalacji (w tym m.in. zakup, montaż, uruchomienie) źródła ciepła zasilanego paliwem kopalnym, w tym gazem;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bieżącej konserwacji obiektów i infrastruktury;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wydatki wyszczególnione w Podrozdziale 2.3. Wytycznych </a:t>
            </a:r>
            <a:r>
              <a:rPr lang="pl-PL" dirty="0" err="1">
                <a:latin typeface="+mn-lt"/>
              </a:rPr>
              <a:t>MFiPR</a:t>
            </a:r>
            <a:r>
              <a:rPr lang="pl-PL" dirty="0">
                <a:latin typeface="+mn-lt"/>
              </a:rPr>
              <a:t> dotyczących kwalifikowalności wydatków na lata 2021-2027.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3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61006-D7F2-4EC0-B979-66C0D4A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53" y="37882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Uwaga!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6957F-6260-4F8E-BC67-DE00A357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52" y="1115541"/>
            <a:ext cx="8640382" cy="50402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Wnioskodawca jest zobowiązany do przygotowania i przeprowadzenia postępowań o udzielenie zamówienia w sposób zapewniający zachowanie uczciwej konkurencji oraz równe traktowanie wykonawców, a także do działania w sposób przejrzysty i proporcjonalny – zgodnie z procedurą określoną w Podrozdziale 3.2. Zasada konkurencyjności Wytycznych </a:t>
            </a:r>
            <a:r>
              <a:rPr lang="pl-PL" dirty="0" err="1">
                <a:latin typeface="+mn-lt"/>
              </a:rPr>
              <a:t>MFiPR</a:t>
            </a:r>
            <a:r>
              <a:rPr lang="pl-PL" dirty="0">
                <a:latin typeface="+mn-lt"/>
              </a:rPr>
              <a:t> dotyczących kwalifikowalności wydatków na lata 2021-2027.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 przypadku, gdy Wnioskodawca rozpocznie realizację projektu na własne ryzyko przed podpisaniem umowy o dofinansowanie projektu, zobowiązany jest do upublicznienia zapytania ofertowego za pomocą Bazy Konkurencyjności (BK2021)  – zgodnie z treścią Sekcji 3.2.3 Ogłoszenia Podrozdziału 3.2. Wytycznych </a:t>
            </a:r>
            <a:r>
              <a:rPr lang="pl-PL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MFiPR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dotyczących kwalifikowalności wydatków na lata 2021-2027.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A6FBF4-4AA8-4F53-8DCD-A1F018257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40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19" y="226317"/>
            <a:ext cx="8640381" cy="64775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+mn-lt"/>
              </a:rPr>
              <a:t>Załączniki do formularza wniosku o dofinansowanie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043214"/>
            <a:ext cx="10153128" cy="596626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1. Studium Wykonalności;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2. Dokumenty dotyczące oddziaływania projektu na środowisko, w tym: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2.1 Informacja o wpływie projektu na środowisko,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2.2 Dokumenty z procedury oceny oddziaływania na środowisko (jeśli dotyczy),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2.3 Zaświadczenie organu odpowiedzialnego za monitorowanie obszarów Natura 2000 (jeśli 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3. Dokumenty dotyczące zakresu rzeczowego inwestycji (jeśli 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4. Dokumenty poświadczające zaangażowanie Partnerów w realizację projektu (jeśli 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5. Dokumenty określające status prawny Wnioskodawcy i Partnerów projektu (jeśli 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6. Informacje niezbędne do ubiegania się o pomoc de </a:t>
            </a:r>
            <a:r>
              <a:rPr lang="pl-PL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lub pomoc inną niż pomoc de </a:t>
            </a:r>
            <a:r>
              <a:rPr lang="pl-PL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(jeśli 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7. Oświadczenia Wnioskodawcy;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9. Załączniki dodatkowe m.in. Pełnomocnictwa (jeśli dotyczy) .</a:t>
            </a:r>
          </a:p>
          <a:p>
            <a:pPr marL="0" lv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15052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Wniosek o dofinansowanie – praca w aplikacji </a:t>
            </a:r>
            <a:r>
              <a:rPr lang="pl-PL" dirty="0" err="1">
                <a:latin typeface="+mn-lt"/>
              </a:rPr>
              <a:t>WOD2021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900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hlinkClick r:id="rId3"/>
              </a:rPr>
              <a:t>https</a:t>
            </a:r>
            <a:r>
              <a:rPr lang="pl-PL" dirty="0">
                <a:hlinkClick r:id="rId3"/>
              </a:rPr>
              <a:t>://</a:t>
            </a:r>
            <a:r>
              <a:rPr lang="pl-PL" dirty="0" err="1">
                <a:hlinkClick r:id="rId3"/>
              </a:rPr>
              <a:t>wod.cst2021.gov.pl</a:t>
            </a:r>
            <a:r>
              <a:rPr lang="pl-PL" dirty="0">
                <a:hlinkClick r:id="rId3"/>
              </a:rPr>
              <a:t>/</a:t>
            </a:r>
            <a:br>
              <a:rPr lang="pl-PL" dirty="0"/>
            </a:b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wod-szkol.cst2021.gov.pl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Szczegółowa instrukcja dostępna na stronie: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77" y="4571925"/>
            <a:ext cx="7920037" cy="1080000"/>
          </a:xfrm>
        </p:spPr>
        <p:txBody>
          <a:bodyPr>
            <a:normAutofit/>
          </a:bodyPr>
          <a:lstStyle/>
          <a:p>
            <a:r>
              <a:rPr lang="pl-PL" sz="2400" dirty="0" err="1">
                <a:hlinkClick r:id="rId2"/>
              </a:rPr>
              <a:t>https</a:t>
            </a:r>
            <a:r>
              <a:rPr lang="pl-PL" sz="2400" dirty="0">
                <a:hlinkClick r:id="rId2"/>
              </a:rPr>
              <a:t>://</a:t>
            </a:r>
            <a:r>
              <a:rPr lang="pl-PL" sz="2400" dirty="0" err="1">
                <a:hlinkClick r:id="rId2"/>
              </a:rPr>
              <a:t>instrukcje.cst2021.gov.pl</a:t>
            </a:r>
            <a:r>
              <a:rPr lang="pl-PL" sz="2400" dirty="0">
                <a:hlinkClick r:id="rId2"/>
              </a:rPr>
              <a:t>/?</a:t>
            </a:r>
            <a:r>
              <a:rPr lang="pl-PL" sz="2400" dirty="0" err="1">
                <a:hlinkClick r:id="rId2"/>
              </a:rPr>
              <a:t>mod</a:t>
            </a:r>
            <a:r>
              <a:rPr lang="pl-PL" sz="2400" dirty="0">
                <a:hlinkClick r:id="rId2"/>
              </a:rPr>
              <a:t>=wnioskodawca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125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B9068-2AA1-46F3-A1BF-D0A2437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30C7986-44EF-49C8-972D-B183DE5D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899837"/>
            <a:ext cx="9361039" cy="52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0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5DF2C-181B-4427-83EF-E5044AB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BF17B5-195F-4703-9C8E-CE88EB88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611485"/>
            <a:ext cx="9865096" cy="60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0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C6906F1-4040-499B-B0E1-5F82A9AD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4" action="ppaction://hlinksldjump"/>
            <a:extLst>
              <a:ext uri="{FF2B5EF4-FFF2-40B4-BE49-F238E27FC236}">
                <a16:creationId xmlns:a16="http://schemas.microsoft.com/office/drawing/2014/main" id="{A1D03979-1CB7-4191-8390-D483C7BA3221}"/>
              </a:ext>
            </a:extLst>
          </p:cNvPr>
          <p:cNvSpPr/>
          <p:nvPr/>
        </p:nvSpPr>
        <p:spPr>
          <a:xfrm>
            <a:off x="1889522" y="3779836"/>
            <a:ext cx="2664296" cy="144017"/>
          </a:xfrm>
          <a:prstGeom prst="rect">
            <a:avLst/>
          </a:prstGeom>
          <a:solidFill>
            <a:schemeClr val="accent2">
              <a:alpha val="17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840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7E3D21-4A2E-4B6C-AF63-E3C182E5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81A95A-6833-4C22-B707-B876B4E89383}"/>
              </a:ext>
            </a:extLst>
          </p:cNvPr>
          <p:cNvSpPr txBox="1"/>
          <p:nvPr/>
        </p:nvSpPr>
        <p:spPr>
          <a:xfrm>
            <a:off x="305346" y="323453"/>
            <a:ext cx="296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WYBÓR ORGANIZACJI</a:t>
            </a:r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5F1DA69F-436D-4723-96A1-A6EF64099AA9}"/>
              </a:ext>
            </a:extLst>
          </p:cNvPr>
          <p:cNvSpPr/>
          <p:nvPr/>
        </p:nvSpPr>
        <p:spPr>
          <a:xfrm>
            <a:off x="1889522" y="3203773"/>
            <a:ext cx="8496944" cy="2736304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FFB441-1C71-4066-A338-7F0C68687945}"/>
              </a:ext>
            </a:extLst>
          </p:cNvPr>
          <p:cNvSpPr txBox="1"/>
          <p:nvPr/>
        </p:nvSpPr>
        <p:spPr>
          <a:xfrm>
            <a:off x="1889522" y="4248759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stworzeniu hasła, pierwszym zalogowaniu tworzymy organizację do której przynależymy, podajemy NIP organizacji: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organizacja już istnieje, będziemy </a:t>
            </a:r>
            <a:r>
              <a:rPr lang="pl-PL" b="1" dirty="0"/>
              <a:t>musieli być zaakceptowani </a:t>
            </a:r>
            <a:r>
              <a:rPr lang="pl-PL" dirty="0"/>
              <a:t>przez Administratora;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nie istnieje to tworzymy nową i </a:t>
            </a:r>
            <a:r>
              <a:rPr lang="pl-PL" b="1" dirty="0"/>
              <a:t>musimy wykonać pracę Administratora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490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D30746-0FDE-4F09-9B34-45C81FD1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84094D7-AF0A-4E98-9393-A076DF91999B}"/>
              </a:ext>
            </a:extLst>
          </p:cNvPr>
          <p:cNvSpPr/>
          <p:nvPr/>
        </p:nvSpPr>
        <p:spPr>
          <a:xfrm>
            <a:off x="12834" y="3851845"/>
            <a:ext cx="1601490" cy="2088232"/>
          </a:xfrm>
          <a:prstGeom prst="rect">
            <a:avLst/>
          </a:prstGeom>
          <a:solidFill>
            <a:schemeClr val="accent2">
              <a:alpha val="26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3" action="ppaction://hlinksldjump"/>
            <a:extLst>
              <a:ext uri="{FF2B5EF4-FFF2-40B4-BE49-F238E27FC236}">
                <a16:creationId xmlns:a16="http://schemas.microsoft.com/office/drawing/2014/main" id="{19DD05BA-F351-4367-A782-E398934C965E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4" action="ppaction://hlinksldjump"/>
            <a:extLst>
              <a:ext uri="{FF2B5EF4-FFF2-40B4-BE49-F238E27FC236}">
                <a16:creationId xmlns:a16="http://schemas.microsoft.com/office/drawing/2014/main" id="{E3FBA69B-FB0F-4F3B-A756-16C845A75F5D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57C290B3-FFAD-4FE0-AAAE-74BB5BB7525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ee super admin icon Icon and super admin icon Icon Pack | FreeImages">
            <a:extLst>
              <a:ext uri="{FF2B5EF4-FFF2-40B4-BE49-F238E27FC236}">
                <a16:creationId xmlns:a16="http://schemas.microsoft.com/office/drawing/2014/main" id="{7BFBFB68-1D1D-4EC3-9B5B-68662130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4" y="1979637"/>
            <a:ext cx="4041995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A0713E-DAA0-46D0-8568-F5D858C6779A}"/>
              </a:ext>
            </a:extLst>
          </p:cNvPr>
          <p:cNvSpPr txBox="1"/>
          <p:nvPr/>
        </p:nvSpPr>
        <p:spPr>
          <a:xfrm>
            <a:off x="305346" y="323453"/>
            <a:ext cx="29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ORGANIZACJA PRACY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762A49-7CC6-435F-9402-DC08B802FC80}"/>
              </a:ext>
            </a:extLst>
          </p:cNvPr>
          <p:cNvSpPr txBox="1"/>
          <p:nvPr/>
        </p:nvSpPr>
        <p:spPr>
          <a:xfrm>
            <a:off x="2177554" y="5424403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PIERWSZE LOGOWANIE + REJESTRACJA ORGANIZACJI </a:t>
            </a:r>
            <a:r>
              <a:rPr lang="pl-PL" dirty="0">
                <a:sym typeface="Wingdings" panose="05000000000000000000" pitchFamily="2" charset="2"/>
              </a:rPr>
              <a:t> z automatu uprawnienia       </a:t>
            </a:r>
          </a:p>
          <a:p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                             </a:t>
            </a:r>
            <a:r>
              <a:rPr lang="pl-PL" b="1" dirty="0">
                <a:solidFill>
                  <a:srgbClr val="FF0000"/>
                </a:solidFill>
                <a:sym typeface="Wingdings" panose="05000000000000000000" pitchFamily="2" charset="2"/>
              </a:rPr>
              <a:t>SUPER ADMINA 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Prostokąt 13">
            <a:hlinkClick r:id="rId7" action="ppaction://hlinksldjump"/>
            <a:extLst>
              <a:ext uri="{FF2B5EF4-FFF2-40B4-BE49-F238E27FC236}">
                <a16:creationId xmlns:a16="http://schemas.microsoft.com/office/drawing/2014/main" id="{67A69D03-652B-46CC-A53B-BB9A99EA7D56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8F55CDA-B9AC-43ED-91C6-B204E8C405C9}"/>
              </a:ext>
            </a:extLst>
          </p:cNvPr>
          <p:cNvSpPr/>
          <p:nvPr/>
        </p:nvSpPr>
        <p:spPr>
          <a:xfrm>
            <a:off x="377354" y="323453"/>
            <a:ext cx="374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WYSZUKIWANIE NABORÓW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C2727B4-7F65-4756-940D-6AE60120E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75331"/>
            <a:ext cx="10691813" cy="520901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F4DE9D4-4A96-439F-BBE0-82E859C28C92}"/>
              </a:ext>
            </a:extLst>
          </p:cNvPr>
          <p:cNvSpPr/>
          <p:nvPr/>
        </p:nvSpPr>
        <p:spPr>
          <a:xfrm>
            <a:off x="0" y="1043533"/>
            <a:ext cx="3473698" cy="6480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ED352AF-37DD-4D61-95D3-E4A0C542F601}"/>
              </a:ext>
            </a:extLst>
          </p:cNvPr>
          <p:cNvSpPr/>
          <p:nvPr/>
        </p:nvSpPr>
        <p:spPr>
          <a:xfrm>
            <a:off x="-2" y="3779837"/>
            <a:ext cx="5976664" cy="6480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675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6625810-2980-40C9-91A9-12CBD7A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2" name="Prostokąt 11">
            <a:hlinkClick r:id="rId3" action="ppaction://hlinksldjump"/>
            <a:extLst>
              <a:ext uri="{FF2B5EF4-FFF2-40B4-BE49-F238E27FC236}">
                <a16:creationId xmlns:a16="http://schemas.microsoft.com/office/drawing/2014/main" id="{0F323768-23D1-4A66-A4BF-ED41DE884AE5}"/>
              </a:ext>
            </a:extLst>
          </p:cNvPr>
          <p:cNvSpPr/>
          <p:nvPr/>
        </p:nvSpPr>
        <p:spPr>
          <a:xfrm>
            <a:off x="1999592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4" action="ppaction://hlinksldjump"/>
            <a:extLst>
              <a:ext uri="{FF2B5EF4-FFF2-40B4-BE49-F238E27FC236}">
                <a16:creationId xmlns:a16="http://schemas.microsoft.com/office/drawing/2014/main" id="{0EA4FA97-D2E1-4B38-A1F4-7D955EC02852}"/>
              </a:ext>
            </a:extLst>
          </p:cNvPr>
          <p:cNvSpPr/>
          <p:nvPr/>
        </p:nvSpPr>
        <p:spPr>
          <a:xfrm>
            <a:off x="3170099" y="2259629"/>
            <a:ext cx="144016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5" action="ppaction://hlinksldjump"/>
            <a:extLst>
              <a:ext uri="{FF2B5EF4-FFF2-40B4-BE49-F238E27FC236}">
                <a16:creationId xmlns:a16="http://schemas.microsoft.com/office/drawing/2014/main" id="{BDEEB04F-BD2E-4B9E-8365-07A5A2561066}"/>
              </a:ext>
            </a:extLst>
          </p:cNvPr>
          <p:cNvSpPr/>
          <p:nvPr/>
        </p:nvSpPr>
        <p:spPr>
          <a:xfrm>
            <a:off x="4651647" y="2265534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6" action="ppaction://hlinksldjump"/>
            <a:extLst>
              <a:ext uri="{FF2B5EF4-FFF2-40B4-BE49-F238E27FC236}">
                <a16:creationId xmlns:a16="http://schemas.microsoft.com/office/drawing/2014/main" id="{E9527662-DC00-458F-BF26-87180EACF5A0}"/>
              </a:ext>
            </a:extLst>
          </p:cNvPr>
          <p:cNvSpPr/>
          <p:nvPr/>
        </p:nvSpPr>
        <p:spPr>
          <a:xfrm>
            <a:off x="5592299" y="2269473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3" action="ppaction://hlinksldjump"/>
            <a:extLst>
              <a:ext uri="{FF2B5EF4-FFF2-40B4-BE49-F238E27FC236}">
                <a16:creationId xmlns:a16="http://schemas.microsoft.com/office/drawing/2014/main" id="{1FC1FDF2-039E-4136-B791-E89517807FD3}"/>
              </a:ext>
            </a:extLst>
          </p:cNvPr>
          <p:cNvSpPr/>
          <p:nvPr/>
        </p:nvSpPr>
        <p:spPr>
          <a:xfrm>
            <a:off x="6100906" y="225962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7" action="ppaction://hlinksldjump"/>
            <a:extLst>
              <a:ext uri="{FF2B5EF4-FFF2-40B4-BE49-F238E27FC236}">
                <a16:creationId xmlns:a16="http://schemas.microsoft.com/office/drawing/2014/main" id="{57EFD220-4005-4F4F-BD0E-0503F185B6E2}"/>
              </a:ext>
            </a:extLst>
          </p:cNvPr>
          <p:cNvSpPr/>
          <p:nvPr/>
        </p:nvSpPr>
        <p:spPr>
          <a:xfrm>
            <a:off x="6968145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8" action="ppaction://hlinksldjump"/>
            <a:extLst>
              <a:ext uri="{FF2B5EF4-FFF2-40B4-BE49-F238E27FC236}">
                <a16:creationId xmlns:a16="http://schemas.microsoft.com/office/drawing/2014/main" id="{E94EC3BD-8EF6-480C-8109-03964D055CCD}"/>
              </a:ext>
            </a:extLst>
          </p:cNvPr>
          <p:cNvSpPr/>
          <p:nvPr/>
        </p:nvSpPr>
        <p:spPr>
          <a:xfrm>
            <a:off x="8154219" y="2259629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9" action="ppaction://hlinksldjump"/>
            <a:extLst>
              <a:ext uri="{FF2B5EF4-FFF2-40B4-BE49-F238E27FC236}">
                <a16:creationId xmlns:a16="http://schemas.microsoft.com/office/drawing/2014/main" id="{1B3AB547-0FB7-482D-9A82-81CFD14B62D7}"/>
              </a:ext>
            </a:extLst>
          </p:cNvPr>
          <p:cNvSpPr/>
          <p:nvPr/>
        </p:nvSpPr>
        <p:spPr>
          <a:xfrm>
            <a:off x="9196276" y="2251270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0" action="ppaction://hlinksldjump"/>
            <a:extLst>
              <a:ext uri="{FF2B5EF4-FFF2-40B4-BE49-F238E27FC236}">
                <a16:creationId xmlns:a16="http://schemas.microsoft.com/office/drawing/2014/main" id="{2130C4BF-76B7-47EB-9746-D35149393DF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1" action="ppaction://hlinksldjump"/>
            <a:extLst>
              <a:ext uri="{FF2B5EF4-FFF2-40B4-BE49-F238E27FC236}">
                <a16:creationId xmlns:a16="http://schemas.microsoft.com/office/drawing/2014/main" id="{F9D489A0-A83F-4045-A15D-F65FD4B22A97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F70B3C47-323C-404D-B7FF-4CBEA5C7D055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9C17D7-E986-44F7-9FAD-6241F1B66AAB}"/>
              </a:ext>
            </a:extLst>
          </p:cNvPr>
          <p:cNvSpPr/>
          <p:nvPr/>
        </p:nvSpPr>
        <p:spPr>
          <a:xfrm>
            <a:off x="233338" y="323453"/>
            <a:ext cx="587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TWORZENIE WNIOSKU O DOFINANSOWANIE</a:t>
            </a:r>
          </a:p>
        </p:txBody>
      </p:sp>
      <p:sp>
        <p:nvSpPr>
          <p:cNvPr id="20" name="Prostokąt 19">
            <a:hlinkClick r:id="rId12" action="ppaction://hlinksldjump"/>
            <a:extLst>
              <a:ext uri="{FF2B5EF4-FFF2-40B4-BE49-F238E27FC236}">
                <a16:creationId xmlns:a16="http://schemas.microsoft.com/office/drawing/2014/main" id="{3676F555-8B54-41B3-A235-1EAC80C19000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4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539477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Sposób składania załączników do wniosku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5" y="1259557"/>
            <a:ext cx="8424647" cy="5328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tylko w formie elektronicznej;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załączniki wytworzone przez Beneficjenta muszą być podpisane elektronicznie;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Dany załącznik do wniosku co do zasady musi stanowić jeden plik o rozmiarze nieprzekraczającym 25MB – w przypadku większej liczby dokumentów składających się na dany załącznik wymagane będzie dostarczenie pliku w formacie ZIP, RAR lub równoważnym, w którym zostaną one spakowane.</a:t>
            </a:r>
          </a:p>
        </p:txBody>
      </p:sp>
    </p:spTree>
    <p:extLst>
      <p:ext uri="{BB962C8B-B14F-4D97-AF65-F5344CB8AC3E}">
        <p14:creationId xmlns:p14="http://schemas.microsoft.com/office/powerpoint/2010/main" val="2420646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E8E5C-FFB0-4FEA-8352-EAA73003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FFCED-E172-4BEA-9FFA-5224FA6E5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5F40BE-C0BF-4174-AB30-2A53B07E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3246"/>
            <a:ext cx="10691813" cy="57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4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DC3A16-7542-431C-816A-0F101742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4" y="53947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hlinkClick r:id="rId3" action="ppaction://hlinksldjump"/>
            <a:extLst>
              <a:ext uri="{FF2B5EF4-FFF2-40B4-BE49-F238E27FC236}">
                <a16:creationId xmlns:a16="http://schemas.microsoft.com/office/drawing/2014/main" id="{8F51D1F7-CFD0-4147-8124-06A8DFDC168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4" action="ppaction://hlinksldjump"/>
            <a:extLst>
              <a:ext uri="{FF2B5EF4-FFF2-40B4-BE49-F238E27FC236}">
                <a16:creationId xmlns:a16="http://schemas.microsoft.com/office/drawing/2014/main" id="{D25B4E4A-5E50-413A-BE4A-D2664AD1503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A2971FE7-17EE-4DB3-B5DA-4FAEA4B2319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217A691A-7183-4F33-890C-C07AFEFA0455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23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65" y="374671"/>
            <a:ext cx="8542681" cy="52529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Wskaźniki 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/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/>
              <a:t>42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205444" y="1090545"/>
            <a:ext cx="8280922" cy="5760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latin typeface="+mn-lt"/>
              </a:rPr>
              <a:t>WSKAŹNIKI PRODUKTU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Liczba obiektów dostosowanych do potrzeb osób z niepełnosprawnościami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Długość wspartych szlaków turystycznych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Liczba obiektów kulturalnych i turystycznych objętych wsparciem</a:t>
            </a:r>
          </a:p>
          <a:p>
            <a:pPr marL="0" indent="0">
              <a:buNone/>
            </a:pPr>
            <a:r>
              <a:rPr lang="pl-PL" sz="1800" b="1" dirty="0">
                <a:latin typeface="+mn-lt"/>
              </a:rPr>
              <a:t>WSKAŹNIKI REZULTATU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Liczba osób odwiedzających obiekty kulturalne i turystyczne objęte wsparciem</a:t>
            </a:r>
          </a:p>
        </p:txBody>
      </p:sp>
    </p:spTree>
    <p:extLst>
      <p:ext uri="{BB962C8B-B14F-4D97-AF65-F5344CB8AC3E}">
        <p14:creationId xmlns:p14="http://schemas.microsoft.com/office/powerpoint/2010/main" val="3315677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95A7BDC-7EA9-405B-B753-FE7988061EC6}"/>
              </a:ext>
            </a:extLst>
          </p:cNvPr>
          <p:cNvSpPr/>
          <p:nvPr/>
        </p:nvSpPr>
        <p:spPr>
          <a:xfrm>
            <a:off x="176642" y="5453271"/>
            <a:ext cx="4392488" cy="33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l-PL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1015CD5-4349-486A-AADF-712B9AC5C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06" y="509248"/>
            <a:ext cx="5169265" cy="6582957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EB460BA-85AF-42E5-9FCE-26E67B94BFEB}"/>
              </a:ext>
            </a:extLst>
          </p:cNvPr>
          <p:cNvSpPr/>
          <p:nvPr/>
        </p:nvSpPr>
        <p:spPr>
          <a:xfrm>
            <a:off x="5738621" y="4787949"/>
            <a:ext cx="4320480" cy="177882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Projekt, którego łączny koszt wyrażony w PLN </a:t>
            </a:r>
            <a:r>
              <a:rPr lang="pl-PL" sz="1050" b="1" kern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nie przekracza 200 tys. EUR w dniu zawarcia umowy o dofinansowanie projektu </a:t>
            </a:r>
            <a:r>
              <a:rPr lang="pl-PL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(do przeliczenia łącznego kosztu projektu stosuje się kurs Europejskiego Banku Centralnego z przedostatniego dnia kwotowania Komisji Europejskiej w miesiącu poprzedzającym miesiąc, w którym regulamin dla naboru został udostępniony wnioskodawcy) </a:t>
            </a:r>
            <a:r>
              <a:rPr lang="pl-PL" sz="105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rozliczany jest obligatoryjnie za pomocą uproszczonych metod rozliczania w oparciu o art. 53 ust. 3 lit. b rozporządzenia ogólnego, tj. projekt budżetu ustalany indywidualnie i uzgadniany </a:t>
            </a:r>
            <a:r>
              <a:rPr lang="pl-PL" sz="1050" b="1" kern="1400" spc="120" dirty="0">
                <a:solidFill>
                  <a:srgbClr val="000000"/>
                </a:solidFill>
                <a:latin typeface="Calibri" panose="020F0502020204030204" pitchFamily="34" charset="0"/>
              </a:rPr>
              <a:t>ex </a:t>
            </a:r>
            <a:r>
              <a:rPr lang="pl-PL" sz="1050" b="1" kern="1400" spc="120" dirty="0" err="1">
                <a:solidFill>
                  <a:srgbClr val="000000"/>
                </a:solidFill>
                <a:latin typeface="Calibri" panose="020F0502020204030204" pitchFamily="34" charset="0"/>
              </a:rPr>
              <a:t>ante</a:t>
            </a:r>
            <a:r>
              <a:rPr lang="pl-PL" sz="1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l-PL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2A42D51-8B89-4C17-BBBC-87B7F109B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861" y="509249"/>
            <a:ext cx="4597688" cy="65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A07987-E93F-401B-8004-214C6DB1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5501"/>
            <a:ext cx="10691813" cy="5791399"/>
          </a:xfrm>
          <a:prstGeom prst="rect">
            <a:avLst/>
          </a:prstGeom>
        </p:spPr>
      </p:pic>
      <p:sp>
        <p:nvSpPr>
          <p:cNvPr id="11" name="Prostokąt 10">
            <a:hlinkClick r:id="rId3" action="ppaction://hlinksldjump"/>
            <a:extLst>
              <a:ext uri="{FF2B5EF4-FFF2-40B4-BE49-F238E27FC236}">
                <a16:creationId xmlns:a16="http://schemas.microsoft.com/office/drawing/2014/main" id="{3C6EB3F7-E5AB-4B17-9E09-9062CA137754}"/>
              </a:ext>
            </a:extLst>
          </p:cNvPr>
          <p:cNvSpPr/>
          <p:nvPr/>
        </p:nvSpPr>
        <p:spPr>
          <a:xfrm>
            <a:off x="1961530" y="220370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469D43F-1450-4DB5-9487-4B4E25A2274A}"/>
              </a:ext>
            </a:extLst>
          </p:cNvPr>
          <p:cNvSpPr/>
          <p:nvPr/>
        </p:nvSpPr>
        <p:spPr>
          <a:xfrm>
            <a:off x="3185666" y="2203701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D29F782D-5944-4AE9-8A47-1C6BC1CC7BA4}"/>
              </a:ext>
            </a:extLst>
          </p:cNvPr>
          <p:cNvSpPr/>
          <p:nvPr/>
        </p:nvSpPr>
        <p:spPr>
          <a:xfrm>
            <a:off x="4651647" y="2201566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497C92E8-3DBA-4151-B748-59EEFBFCB036}"/>
              </a:ext>
            </a:extLst>
          </p:cNvPr>
          <p:cNvSpPr/>
          <p:nvPr/>
        </p:nvSpPr>
        <p:spPr>
          <a:xfrm>
            <a:off x="5603319" y="2195661"/>
            <a:ext cx="644744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3" action="ppaction://hlinksldjump"/>
            <a:extLst>
              <a:ext uri="{FF2B5EF4-FFF2-40B4-BE49-F238E27FC236}">
                <a16:creationId xmlns:a16="http://schemas.microsoft.com/office/drawing/2014/main" id="{182E743E-9199-4899-8223-CDBBCAE37480}"/>
              </a:ext>
            </a:extLst>
          </p:cNvPr>
          <p:cNvSpPr/>
          <p:nvPr/>
        </p:nvSpPr>
        <p:spPr>
          <a:xfrm>
            <a:off x="6282010" y="2201566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7" action="ppaction://hlinksldjump"/>
            <a:extLst>
              <a:ext uri="{FF2B5EF4-FFF2-40B4-BE49-F238E27FC236}">
                <a16:creationId xmlns:a16="http://schemas.microsoft.com/office/drawing/2014/main" id="{0600DF59-B91E-4C45-90E0-19BCACCE0680}"/>
              </a:ext>
            </a:extLst>
          </p:cNvPr>
          <p:cNvSpPr/>
          <p:nvPr/>
        </p:nvSpPr>
        <p:spPr>
          <a:xfrm>
            <a:off x="7146105" y="219566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8" action="ppaction://hlinksldjump"/>
            <a:extLst>
              <a:ext uri="{FF2B5EF4-FFF2-40B4-BE49-F238E27FC236}">
                <a16:creationId xmlns:a16="http://schemas.microsoft.com/office/drawing/2014/main" id="{D89F23D0-8C30-4AA7-B05F-7524CC18BB52}"/>
              </a:ext>
            </a:extLst>
          </p:cNvPr>
          <p:cNvSpPr/>
          <p:nvPr/>
        </p:nvSpPr>
        <p:spPr>
          <a:xfrm>
            <a:off x="8332180" y="2195661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9" action="ppaction://hlinksldjump"/>
            <a:extLst>
              <a:ext uri="{FF2B5EF4-FFF2-40B4-BE49-F238E27FC236}">
                <a16:creationId xmlns:a16="http://schemas.microsoft.com/office/drawing/2014/main" id="{3FBA8FA7-1416-41C7-B57A-1A9C48706C16}"/>
              </a:ext>
            </a:extLst>
          </p:cNvPr>
          <p:cNvSpPr/>
          <p:nvPr/>
        </p:nvSpPr>
        <p:spPr>
          <a:xfrm>
            <a:off x="9378353" y="2195661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0" action="ppaction://hlinksldjump"/>
            <a:extLst>
              <a:ext uri="{FF2B5EF4-FFF2-40B4-BE49-F238E27FC236}">
                <a16:creationId xmlns:a16="http://schemas.microsoft.com/office/drawing/2014/main" id="{BEF12749-C485-4815-ACD8-8AE704FB451D}"/>
              </a:ext>
            </a:extLst>
          </p:cNvPr>
          <p:cNvSpPr/>
          <p:nvPr/>
        </p:nvSpPr>
        <p:spPr>
          <a:xfrm>
            <a:off x="17314" y="389230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1" action="ppaction://hlinksldjump"/>
            <a:extLst>
              <a:ext uri="{FF2B5EF4-FFF2-40B4-BE49-F238E27FC236}">
                <a16:creationId xmlns:a16="http://schemas.microsoft.com/office/drawing/2014/main" id="{F880A120-DE20-471D-B278-EAD88A76A9BC}"/>
              </a:ext>
            </a:extLst>
          </p:cNvPr>
          <p:cNvSpPr/>
          <p:nvPr/>
        </p:nvSpPr>
        <p:spPr>
          <a:xfrm>
            <a:off x="17314" y="415202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F3197AAA-43B6-41C0-902B-BB2BCD41196C}"/>
              </a:ext>
            </a:extLst>
          </p:cNvPr>
          <p:cNvSpPr/>
          <p:nvPr/>
        </p:nvSpPr>
        <p:spPr>
          <a:xfrm>
            <a:off x="12834" y="442790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895BB8F-8ADD-487F-ACE0-D4D583D2B296}"/>
              </a:ext>
            </a:extLst>
          </p:cNvPr>
          <p:cNvSpPr/>
          <p:nvPr/>
        </p:nvSpPr>
        <p:spPr>
          <a:xfrm>
            <a:off x="4697834" y="4312368"/>
            <a:ext cx="4248472" cy="432048"/>
          </a:xfrm>
          <a:prstGeom prst="rect">
            <a:avLst/>
          </a:prstGeom>
          <a:solidFill>
            <a:schemeClr val="accent2">
              <a:alpha val="21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5CD3F14-A4D6-4121-B780-4D0D0BBA100D}"/>
              </a:ext>
            </a:extLst>
          </p:cNvPr>
          <p:cNvGrpSpPr/>
          <p:nvPr/>
        </p:nvGrpSpPr>
        <p:grpSpPr>
          <a:xfrm>
            <a:off x="4958519" y="4773577"/>
            <a:ext cx="3727102" cy="1224407"/>
            <a:chOff x="4958519" y="4744416"/>
            <a:chExt cx="3727102" cy="1224407"/>
          </a:xfrm>
        </p:grpSpPr>
        <p:sp>
          <p:nvSpPr>
            <p:cNvPr id="4" name="Objaśnienie: strzałka w górę 3">
              <a:extLst>
                <a:ext uri="{FF2B5EF4-FFF2-40B4-BE49-F238E27FC236}">
                  <a16:creationId xmlns:a16="http://schemas.microsoft.com/office/drawing/2014/main" id="{FE999F07-8C7E-4369-9C31-E2501E54563E}"/>
                </a:ext>
              </a:extLst>
            </p:cNvPr>
            <p:cNvSpPr/>
            <p:nvPr/>
          </p:nvSpPr>
          <p:spPr>
            <a:xfrm>
              <a:off x="4958519" y="4744416"/>
              <a:ext cx="3727102" cy="1224407"/>
            </a:xfrm>
            <a:prstGeom prst="up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8EFD49E-9BCB-4974-8DBD-BC6596E46860}"/>
                </a:ext>
              </a:extLst>
            </p:cNvPr>
            <p:cNvSpPr txBox="1"/>
            <p:nvPr/>
          </p:nvSpPr>
          <p:spPr>
            <a:xfrm>
              <a:off x="5029565" y="5288365"/>
              <a:ext cx="362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Wstawiamy te same daty co okres realizacji projektu</a:t>
              </a:r>
            </a:p>
          </p:txBody>
        </p:sp>
      </p:grpSp>
      <p:sp>
        <p:nvSpPr>
          <p:cNvPr id="19" name="Prostokąt 18">
            <a:hlinkClick r:id="rId12" action="ppaction://hlinksldjump"/>
            <a:extLst>
              <a:ext uri="{FF2B5EF4-FFF2-40B4-BE49-F238E27FC236}">
                <a16:creationId xmlns:a16="http://schemas.microsoft.com/office/drawing/2014/main" id="{534712B1-8540-46F2-8476-DD6CB6ACBF65}"/>
              </a:ext>
            </a:extLst>
          </p:cNvPr>
          <p:cNvSpPr/>
          <p:nvPr/>
        </p:nvSpPr>
        <p:spPr>
          <a:xfrm>
            <a:off x="12834" y="471594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91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-20698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Sekcja IV Zadania </a:t>
            </a:r>
            <a:br>
              <a:rPr lang="pl-PL" b="0" dirty="0"/>
            </a:br>
            <a:r>
              <a:rPr lang="pl-PL" sz="1400" b="0" dirty="0">
                <a:latin typeface="+mn-lt"/>
              </a:rPr>
              <a:t>W Sekcji Zadania należy dodać jedno zadanie odpowiadające całemu zakresowi projektu.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Data rozpoczęcia i zakończenia obu zadań powinna odpowiadać okresowi realizacji projektu wskazanemu w Sekcji Informacje o projekcie.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opisie i uzasadnieniu zadań należy zawrzeć główne informacje dotyczące zakresu rzeczowego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projektu przygotowane w oparciu o rozdział 1.3 Studium wykonalności. </a:t>
            </a:r>
            <a:endParaRPr lang="pl-PL" sz="14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0AA8EC0-57FF-4095-B011-E111EEAF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714" y="3203773"/>
            <a:ext cx="578248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9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-20698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Sekcja IV Zadania </a:t>
            </a:r>
            <a:br>
              <a:rPr lang="pl-PL" b="0" dirty="0"/>
            </a:br>
            <a:r>
              <a:rPr lang="pl-PL" sz="1400" dirty="0">
                <a:latin typeface="+mn-lt"/>
              </a:rPr>
              <a:t>Projekt realizowany z udziałem partnerów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Sekcji Zadania w sytuacji realizacji projektu partnerskiego należy dla zakresu projektu realizowanego przez poszczególnych Partnerów dodać liczbę zadań tożsamą z liczbą Partnerów.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Data rozpoczęcia i zakończenia zadania dla każdego z Partnerów powinna odpowiadać okresowi realizacji całego projektu wskazanemu w Sekcji Informacje o projekcie.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opisie i uzasadnieniu zadania należy zawrzeć główne informacje dotyczące zakresu rzeczowego realizowanego przez poszczególnych Partnerów, przygotowane w oparciu o rozdział 1.3 Studium wykonalności.</a:t>
            </a:r>
            <a:br>
              <a:rPr lang="pl-PL" sz="1200" b="0" dirty="0">
                <a:latin typeface="+mn-lt"/>
              </a:rPr>
            </a:br>
            <a:endParaRPr lang="pl-PL" sz="12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9EF0484-2964-4FA9-B557-C667F126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35" y="3621490"/>
            <a:ext cx="4801270" cy="322942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6FEAA94-6FFF-4689-9FCB-2CBD9892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325" y="3645297"/>
            <a:ext cx="4801270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44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64" y="0"/>
            <a:ext cx="8640381" cy="1080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Sekcja V Budżet projektu </a:t>
            </a:r>
            <a:br>
              <a:rPr lang="pl-PL" sz="1600" b="0" dirty="0"/>
            </a:br>
            <a:r>
              <a:rPr lang="pl-PL" sz="1600" b="0" dirty="0"/>
              <a:t>Wydatki w ramach projektu dodajemy oddzielnie klikając DODAJ POZYCJĘ. </a:t>
            </a:r>
            <a:br>
              <a:rPr lang="pl-PL" sz="1600" b="0" dirty="0"/>
            </a:br>
            <a:r>
              <a:rPr lang="pl-PL" sz="1600" b="0" dirty="0"/>
              <a:t>Nazwa kosztu i kategoria kosztu powinna zostać wypełniona zgodnie z poniższym schematem korzystając z wskazanego katalogu.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7F6C229-B192-44DF-A477-CD76DE15D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7714" y="2339677"/>
            <a:ext cx="385259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5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-36468"/>
            <a:ext cx="8640381" cy="1080001"/>
          </a:xfrm>
        </p:spPr>
        <p:txBody>
          <a:bodyPr>
            <a:normAutofit fontScale="90000"/>
          </a:bodyPr>
          <a:lstStyle/>
          <a:p>
            <a:br>
              <a:rPr lang="pl-PL" b="0" dirty="0"/>
            </a:br>
            <a:r>
              <a:rPr lang="pl-PL" dirty="0"/>
              <a:t>Przykład wypełnienia Sekcji V Budżet projektu. </a:t>
            </a:r>
            <a:br>
              <a:rPr lang="pl-PL" sz="1600" b="0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DE3908C-AC68-4D08-96A1-8CC4AACD4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650" y="971525"/>
            <a:ext cx="4248472" cy="60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-20698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Projekt uwzględniający wydatki na dostępność</a:t>
            </a:r>
            <a:br>
              <a:rPr lang="pl-PL" b="0" dirty="0"/>
            </a:br>
            <a:br>
              <a:rPr lang="pl-PL" sz="1400" dirty="0">
                <a:latin typeface="+mn-lt"/>
              </a:rPr>
            </a:br>
            <a:r>
              <a:rPr lang="pl-PL" sz="1400" b="0" dirty="0">
                <a:latin typeface="+mn-lt"/>
              </a:rPr>
              <a:t>Jeżeli w ramach Kosztu Roboty budowlano - montażowe lub Wyposażanie, zakup urządzeń występują wydatki na dostępność należy z listy Limity wybrać pozycję Wydatki na dostępność. W rozdziale 1.3 Studium wykonalności należy dookreślić jaki procent kosztu stanowią te wydatki.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Jeżeli w ramach Kosztu Prace wynikające z audytu energetycznego lub Działania uzupełniające występują wydatki na dostępność należy z listy Limity wybrać pozycję Wydatki na dostępność. W rozdziale 1.3 Studium wykonalności należy dookreślić jaki procent kosztu stanowią te wydatki.</a:t>
            </a:r>
            <a:br>
              <a:rPr lang="pl-PL" sz="1400" dirty="0">
                <a:latin typeface="+mn-lt"/>
              </a:rPr>
            </a:br>
            <a:br>
              <a:rPr lang="pl-PL" sz="1200" b="0" dirty="0">
                <a:latin typeface="+mn-lt"/>
              </a:rPr>
            </a:br>
            <a:endParaRPr lang="pl-PL" sz="1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BBF1218-197D-4B18-9402-46906C082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794" y="3563813"/>
            <a:ext cx="4763165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9BBC6-A3A5-4286-AC5E-21A2DE21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93400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Załącznik 1 Studium wykonalności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72FB5B-738E-4902-8E7F-C874F0576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C7064DB-9C86-4E8F-9C72-B90A75FE1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642" y="956062"/>
            <a:ext cx="4680520" cy="64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-20698"/>
            <a:ext cx="9072718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Projekt objęty pomocą publiczną/pomocą de </a:t>
            </a:r>
            <a:r>
              <a:rPr lang="pl-PL" dirty="0" err="1"/>
              <a:t>minimis</a:t>
            </a:r>
            <a:br>
              <a:rPr lang="pl-PL" dirty="0"/>
            </a:br>
            <a:r>
              <a:rPr lang="pl-PL" sz="1400" b="0" dirty="0">
                <a:latin typeface="+mn-lt"/>
              </a:rPr>
              <a:t>Jeżeli w ramach projektu ponoszone będą wydatki objęte pomocą publiczną i pomocą de </a:t>
            </a:r>
            <a:r>
              <a:rPr lang="pl-PL" sz="1400" b="0" dirty="0" err="1">
                <a:latin typeface="+mn-lt"/>
              </a:rPr>
              <a:t>minimis</a:t>
            </a:r>
            <a:r>
              <a:rPr lang="pl-PL" sz="1400" b="0" dirty="0">
                <a:latin typeface="+mn-lt"/>
              </a:rPr>
              <a:t> wówczas należy wybrać właściwą nazwę kosztu wskazującą na rodzaj pomocy oraz w limitach właściwą pozycję.</a:t>
            </a:r>
            <a:br>
              <a:rPr lang="pl-PL" sz="1400" dirty="0">
                <a:latin typeface="+mn-lt"/>
              </a:rPr>
            </a:br>
            <a:br>
              <a:rPr lang="pl-PL" sz="1200" b="0" dirty="0">
                <a:latin typeface="+mn-lt"/>
              </a:rPr>
            </a:br>
            <a:endParaRPr lang="pl-PL" sz="12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E80CB3B-E709-4EEE-A084-2CB96B61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1989580"/>
            <a:ext cx="4753638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12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5E3D8E-3260-4460-828A-55E9330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C69EA9FD-19FF-4398-9717-B1115E4D71A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4BC5FFEA-98E5-46A5-A518-29E93227BB47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C23A623-B969-4ED1-87CD-6EF198BBB6C3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F7F1B261-25EC-4175-95A8-7D701726B36D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A4B88B85-6A6C-437D-90F5-DF76F4B025E8}"/>
              </a:ext>
            </a:extLst>
          </p:cNvPr>
          <p:cNvSpPr/>
          <p:nvPr/>
        </p:nvSpPr>
        <p:spPr>
          <a:xfrm>
            <a:off x="6099933" y="2334619"/>
            <a:ext cx="97416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CA89658E-5775-4B05-A46C-04EB11C8D272}"/>
              </a:ext>
            </a:extLst>
          </p:cNvPr>
          <p:cNvSpPr/>
          <p:nvPr/>
        </p:nvSpPr>
        <p:spPr>
          <a:xfrm>
            <a:off x="7108043" y="2267669"/>
            <a:ext cx="1190191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38397409-8F00-4F39-BD76-8CC195AC2F01}"/>
              </a:ext>
            </a:extLst>
          </p:cNvPr>
          <p:cNvSpPr/>
          <p:nvPr/>
        </p:nvSpPr>
        <p:spPr>
          <a:xfrm>
            <a:off x="8332180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59B61488-5BF6-42C9-BEC7-8A718B632625}"/>
              </a:ext>
            </a:extLst>
          </p:cNvPr>
          <p:cNvSpPr/>
          <p:nvPr/>
        </p:nvSpPr>
        <p:spPr>
          <a:xfrm>
            <a:off x="9378353" y="2328714"/>
            <a:ext cx="79208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C4EFC575-1C96-4F1F-9124-0425062D02D4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A87C596-2E5D-4C05-922D-6BE5B05B5C8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C93981B5-0B52-40F6-8CE6-4A9337DC11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2" action="ppaction://hlinksldjump"/>
            <a:extLst>
              <a:ext uri="{FF2B5EF4-FFF2-40B4-BE49-F238E27FC236}">
                <a16:creationId xmlns:a16="http://schemas.microsoft.com/office/drawing/2014/main" id="{24EB4897-C228-4B81-AF18-7C2ECA2FDAAC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42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0A00B5-4D36-44D5-90C0-8B7E4541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651BB0FE-140C-4DDC-806B-E272F27B37C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9C393165-6B51-42F6-B0E9-6E4942FF0E7F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09513D45-0143-4509-8A5E-4D7A7E0B8BED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9620F0D-0B97-407D-8CF4-BF17A950A27F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D0FB8880-A7BD-4905-AEFE-94BD1F3477EC}"/>
              </a:ext>
            </a:extLst>
          </p:cNvPr>
          <p:cNvSpPr/>
          <p:nvPr/>
        </p:nvSpPr>
        <p:spPr>
          <a:xfrm>
            <a:off x="6099933" y="2334619"/>
            <a:ext cx="101222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F6DE965A-5C9B-4834-8EA3-609591A59A65}"/>
              </a:ext>
            </a:extLst>
          </p:cNvPr>
          <p:cNvSpPr/>
          <p:nvPr/>
        </p:nvSpPr>
        <p:spPr>
          <a:xfrm>
            <a:off x="7146105" y="2328714"/>
            <a:ext cx="11140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88C6F42-5B8F-4BAF-8AC4-24D173C5F3D5}"/>
              </a:ext>
            </a:extLst>
          </p:cNvPr>
          <p:cNvSpPr/>
          <p:nvPr/>
        </p:nvSpPr>
        <p:spPr>
          <a:xfrm>
            <a:off x="8294119" y="2267669"/>
            <a:ext cx="1084233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6F9D4704-EEF9-47BE-BD04-ABB2EA44D96B}"/>
              </a:ext>
            </a:extLst>
          </p:cNvPr>
          <p:cNvSpPr/>
          <p:nvPr/>
        </p:nvSpPr>
        <p:spPr>
          <a:xfrm>
            <a:off x="9412299" y="2328714"/>
            <a:ext cx="78571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9647988C-A6C5-4D49-ABDA-D2CADCBC026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17340DD-9575-4E13-8EF9-8490A559B41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448D1EC3-733D-4215-BBA7-FB7FCEB967D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2" action="ppaction://hlinksldjump"/>
            <a:extLst>
              <a:ext uri="{FF2B5EF4-FFF2-40B4-BE49-F238E27FC236}">
                <a16:creationId xmlns:a16="http://schemas.microsoft.com/office/drawing/2014/main" id="{57DF961F-8450-4171-B436-6A043676F78D}"/>
              </a:ext>
            </a:extLst>
          </p:cNvPr>
          <p:cNvSpPr/>
          <p:nvPr/>
        </p:nvSpPr>
        <p:spPr>
          <a:xfrm>
            <a:off x="1283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62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A61181-F366-42C3-B1C2-BC310EAC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4" y="251445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hlinkClick r:id="rId3" action="ppaction://hlinksldjump"/>
            <a:extLst>
              <a:ext uri="{FF2B5EF4-FFF2-40B4-BE49-F238E27FC236}">
                <a16:creationId xmlns:a16="http://schemas.microsoft.com/office/drawing/2014/main" id="{CD8361D3-C7F7-4F21-951A-CA0423D15393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4" action="ppaction://hlinksldjump"/>
            <a:extLst>
              <a:ext uri="{FF2B5EF4-FFF2-40B4-BE49-F238E27FC236}">
                <a16:creationId xmlns:a16="http://schemas.microsoft.com/office/drawing/2014/main" id="{E11B1E94-9FF2-4EDC-9E6B-D36DEB85EE89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C9E1A98A-3D29-4974-BF6B-C490BCF9392F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6" action="ppaction://hlinksldjump"/>
            <a:extLst>
              <a:ext uri="{FF2B5EF4-FFF2-40B4-BE49-F238E27FC236}">
                <a16:creationId xmlns:a16="http://schemas.microsoft.com/office/drawing/2014/main" id="{11FB88A6-27E9-4DE7-92B3-85C48105E353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0D0FB6-7991-493A-AA3B-9E251F5BC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201" y="5044540"/>
            <a:ext cx="8730281" cy="25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45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00B0A1-2226-43FA-9E5D-64F144D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3C993277-6332-4575-A27C-6CCB5FBADB71}"/>
              </a:ext>
            </a:extLst>
          </p:cNvPr>
          <p:cNvSpPr/>
          <p:nvPr/>
        </p:nvSpPr>
        <p:spPr>
          <a:xfrm>
            <a:off x="2177554" y="2334619"/>
            <a:ext cx="93610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D01FE4D-882E-4FDD-8A5B-A4BFC8668F19}"/>
              </a:ext>
            </a:extLst>
          </p:cNvPr>
          <p:cNvSpPr/>
          <p:nvPr/>
        </p:nvSpPr>
        <p:spPr>
          <a:xfrm>
            <a:off x="3600401" y="2334619"/>
            <a:ext cx="85558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F6521555-EF61-47F7-BA03-9A522FFD214D}"/>
              </a:ext>
            </a:extLst>
          </p:cNvPr>
          <p:cNvSpPr/>
          <p:nvPr/>
        </p:nvSpPr>
        <p:spPr>
          <a:xfrm>
            <a:off x="4527997" y="233967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118775F8-0D89-4A37-AB43-0C8CA5F403E7}"/>
              </a:ext>
            </a:extLst>
          </p:cNvPr>
          <p:cNvSpPr/>
          <p:nvPr/>
        </p:nvSpPr>
        <p:spPr>
          <a:xfrm>
            <a:off x="5717503" y="233967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7" action="ppaction://hlinksldjump"/>
            <a:extLst>
              <a:ext uri="{FF2B5EF4-FFF2-40B4-BE49-F238E27FC236}">
                <a16:creationId xmlns:a16="http://schemas.microsoft.com/office/drawing/2014/main" id="{1003AF5B-631B-49F7-8A3B-B19CD6BFB049}"/>
              </a:ext>
            </a:extLst>
          </p:cNvPr>
          <p:cNvSpPr/>
          <p:nvPr/>
        </p:nvSpPr>
        <p:spPr>
          <a:xfrm>
            <a:off x="6786066" y="233967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8" action="ppaction://hlinksldjump"/>
            <a:extLst>
              <a:ext uri="{FF2B5EF4-FFF2-40B4-BE49-F238E27FC236}">
                <a16:creationId xmlns:a16="http://schemas.microsoft.com/office/drawing/2014/main" id="{E08979B9-65E8-41AC-BD30-F5B47209DC5F}"/>
              </a:ext>
            </a:extLst>
          </p:cNvPr>
          <p:cNvSpPr/>
          <p:nvPr/>
        </p:nvSpPr>
        <p:spPr>
          <a:xfrm>
            <a:off x="757815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9" action="ppaction://hlinksldjump"/>
            <a:extLst>
              <a:ext uri="{FF2B5EF4-FFF2-40B4-BE49-F238E27FC236}">
                <a16:creationId xmlns:a16="http://schemas.microsoft.com/office/drawing/2014/main" id="{8AAD562B-30E0-48DB-9850-8B5F40E256BA}"/>
              </a:ext>
            </a:extLst>
          </p:cNvPr>
          <p:cNvSpPr/>
          <p:nvPr/>
        </p:nvSpPr>
        <p:spPr>
          <a:xfrm>
            <a:off x="8298233" y="2267669"/>
            <a:ext cx="720081" cy="28235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10" action="ppaction://hlinksldjump"/>
            <a:extLst>
              <a:ext uri="{FF2B5EF4-FFF2-40B4-BE49-F238E27FC236}">
                <a16:creationId xmlns:a16="http://schemas.microsoft.com/office/drawing/2014/main" id="{2AE42CEB-9F71-471C-8CC1-A10DD1CF0727}"/>
              </a:ext>
            </a:extLst>
          </p:cNvPr>
          <p:cNvSpPr/>
          <p:nvPr/>
        </p:nvSpPr>
        <p:spPr>
          <a:xfrm>
            <a:off x="9162329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2E7A279-75E9-482C-8ECC-57464CAD281C}"/>
              </a:ext>
            </a:extLst>
          </p:cNvPr>
          <p:cNvGrpSpPr/>
          <p:nvPr/>
        </p:nvGrpSpPr>
        <p:grpSpPr>
          <a:xfrm>
            <a:off x="4841850" y="3275781"/>
            <a:ext cx="5184576" cy="3240436"/>
            <a:chOff x="4769842" y="3779761"/>
            <a:chExt cx="5184576" cy="3240436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426B5938-5DED-47F7-8B98-1865E17FCF07}"/>
                </a:ext>
              </a:extLst>
            </p:cNvPr>
            <p:cNvSpPr/>
            <p:nvPr/>
          </p:nvSpPr>
          <p:spPr>
            <a:xfrm>
              <a:off x="4769842" y="3779761"/>
              <a:ext cx="5184576" cy="3240436"/>
            </a:xfrm>
            <a:prstGeom prst="left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9B651D5C-1FAC-4217-B04D-487215A2E0F0}"/>
                </a:ext>
              </a:extLst>
            </p:cNvPr>
            <p:cNvSpPr txBox="1"/>
            <p:nvPr/>
          </p:nvSpPr>
          <p:spPr>
            <a:xfrm>
              <a:off x="6642050" y="3968818"/>
              <a:ext cx="309634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Każdy załącznik do formularza wniosku </a:t>
              </a:r>
              <a:r>
                <a:rPr lang="pl-PL" b="1" dirty="0"/>
                <a:t>musi</a:t>
              </a:r>
              <a:r>
                <a:rPr lang="pl-PL" dirty="0"/>
                <a:t> </a:t>
              </a:r>
              <a:r>
                <a:rPr lang="pl-PL" b="1" dirty="0"/>
                <a:t>stanowić jeden plik o rozmiarze nieprzekraczającym </a:t>
              </a:r>
              <a:r>
                <a:rPr lang="pl-PL" b="1" dirty="0" err="1"/>
                <a:t>25MB</a:t>
              </a:r>
              <a:r>
                <a:rPr lang="pl-PL" dirty="0"/>
                <a:t>, a w przypadku większej liczby dokumentów składających się na dany załącznik, wymagane będzie dostarczenie pliku w formacie ZIP, </a:t>
              </a:r>
              <a:r>
                <a:rPr lang="pl-PL" dirty="0" err="1"/>
                <a:t>RAR</a:t>
              </a:r>
              <a:r>
                <a:rPr lang="pl-PL" dirty="0"/>
                <a:t> lub równoważnym</a:t>
              </a:r>
              <a:endParaRPr lang="pl-PL" sz="1600" dirty="0"/>
            </a:p>
          </p:txBody>
        </p:sp>
      </p:grpSp>
      <p:sp>
        <p:nvSpPr>
          <p:cNvPr id="7" name="Prostokąt 6">
            <a:hlinkClick r:id="rId11" action="ppaction://hlinksldjump"/>
            <a:extLst>
              <a:ext uri="{FF2B5EF4-FFF2-40B4-BE49-F238E27FC236}">
                <a16:creationId xmlns:a16="http://schemas.microsoft.com/office/drawing/2014/main" id="{3A51926D-F807-41F0-9748-6B535AE930A1}"/>
              </a:ext>
            </a:extLst>
          </p:cNvPr>
          <p:cNvSpPr/>
          <p:nvPr/>
        </p:nvSpPr>
        <p:spPr>
          <a:xfrm>
            <a:off x="17314" y="461238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2" action="ppaction://hlinksldjump"/>
            <a:extLst>
              <a:ext uri="{FF2B5EF4-FFF2-40B4-BE49-F238E27FC236}">
                <a16:creationId xmlns:a16="http://schemas.microsoft.com/office/drawing/2014/main" id="{0AF20CF9-3379-47A3-B931-FF9DE969B0AB}"/>
              </a:ext>
            </a:extLst>
          </p:cNvPr>
          <p:cNvSpPr/>
          <p:nvPr/>
        </p:nvSpPr>
        <p:spPr>
          <a:xfrm>
            <a:off x="17314" y="487210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3" action="ppaction://hlinksldjump"/>
            <a:extLst>
              <a:ext uri="{FF2B5EF4-FFF2-40B4-BE49-F238E27FC236}">
                <a16:creationId xmlns:a16="http://schemas.microsoft.com/office/drawing/2014/main" id="{42583D28-5509-4FC6-98DA-567E45D9A32E}"/>
              </a:ext>
            </a:extLst>
          </p:cNvPr>
          <p:cNvSpPr/>
          <p:nvPr/>
        </p:nvSpPr>
        <p:spPr>
          <a:xfrm>
            <a:off x="12834" y="514798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3" action="ppaction://hlinksldjump"/>
            <a:extLst>
              <a:ext uri="{FF2B5EF4-FFF2-40B4-BE49-F238E27FC236}">
                <a16:creationId xmlns:a16="http://schemas.microsoft.com/office/drawing/2014/main" id="{AFE86D62-424E-429A-B402-F89D437A4E78}"/>
              </a:ext>
            </a:extLst>
          </p:cNvPr>
          <p:cNvSpPr/>
          <p:nvPr/>
        </p:nvSpPr>
        <p:spPr>
          <a:xfrm>
            <a:off x="3185667" y="233967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14" action="ppaction://hlinksldjump"/>
            <a:extLst>
              <a:ext uri="{FF2B5EF4-FFF2-40B4-BE49-F238E27FC236}">
                <a16:creationId xmlns:a16="http://schemas.microsoft.com/office/drawing/2014/main" id="{774AD50D-D527-4CA9-A608-3EC946963E90}"/>
              </a:ext>
            </a:extLst>
          </p:cNvPr>
          <p:cNvSpPr/>
          <p:nvPr/>
        </p:nvSpPr>
        <p:spPr>
          <a:xfrm>
            <a:off x="12834" y="5407706"/>
            <a:ext cx="1597010" cy="172331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898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9FCC0FD-3504-4CE9-BC45-DD128608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2BE47333-A9D3-49C4-A7A1-19448EF52A04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E3D2FC3B-E3EA-4EAE-92A6-6C692B0380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C84A4E8B-0912-42C9-9553-DF53E2C1AE66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6017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PRZESYŁANIE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5D188C-8091-4EA1-89E2-06EB444515C0}"/>
              </a:ext>
            </a:extLst>
          </p:cNvPr>
          <p:cNvSpPr/>
          <p:nvPr/>
        </p:nvSpPr>
        <p:spPr>
          <a:xfrm>
            <a:off x="8586266" y="442790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" action="ppaction://noaction"/>
            <a:extLst>
              <a:ext uri="{FF2B5EF4-FFF2-40B4-BE49-F238E27FC236}">
                <a16:creationId xmlns:a16="http://schemas.microsoft.com/office/drawing/2014/main" id="{D89937DE-E3D3-4EB5-8DF8-710D792C4BF3}"/>
              </a:ext>
            </a:extLst>
          </p:cNvPr>
          <p:cNvSpPr/>
          <p:nvPr/>
        </p:nvSpPr>
        <p:spPr>
          <a:xfrm>
            <a:off x="8586266" y="550802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3A7BAE51-D7F2-4DFE-A68E-9DCCC2C1F95A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248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29BC58-E91D-42E3-970B-82798283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9546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Projekt budżetu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504877-1DEF-4C74-979F-D8295319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05" y="1115541"/>
            <a:ext cx="8640382" cy="4680002"/>
          </a:xfrm>
        </p:spPr>
        <p:txBody>
          <a:bodyPr>
            <a:normAutofit fontScale="92500"/>
          </a:bodyPr>
          <a:lstStyle/>
          <a:p>
            <a:r>
              <a:rPr lang="pl-PL" dirty="0"/>
              <a:t>Projekt, którego łączny koszt wyrażony w PLN nie przekracza 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200 tys. EUR </a:t>
            </a:r>
            <a:r>
              <a:rPr lang="pl-PL" dirty="0"/>
              <a:t>w dniu zawarcia umowy o dofinansowanie projektu (do przeliczenia łącznego kosztu projektu stosuje się kurs Europejskiego Banku Centralnego z przedostatniego dnia kwotowania Komisji Europejskiej w miesiącu poprzedzającym miesiąc, w którym regulamin dla naboru został udostępniony wnioskodawcy) rozliczany jest 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obligatoryjnie za pomocą uproszczonych metod rozliczania </a:t>
            </a:r>
            <a:r>
              <a:rPr lang="pl-PL" dirty="0"/>
              <a:t>w oparciu o art. 53 ust. 3 lit. b rozporządzenia ogólnego, tj. 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projekt budżetu ustalany indywidualnie i uzgadniany ex </a:t>
            </a:r>
            <a:r>
              <a:rPr lang="pl-PL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ante</a:t>
            </a:r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Zasady przygotowania sekcji IV Zadania i V Budżet projektu w WOD2021 w ramach naboru dla Działania 6.11. Infrastruktura turystyki FEP 2021-2027 w zakresie projektów dotyczących rozwoju infrastruktury turystyki kajakowej dla projektu, którego budżet ustalony został w oparciu o art. 53 ust. 3 lit. b rozporządzenia ogólnego</a:t>
            </a:r>
          </a:p>
          <a:p>
            <a:r>
              <a:rPr lang="pl-PL" b="1" dirty="0">
                <a:solidFill>
                  <a:srgbClr val="FF0000"/>
                </a:solidFill>
              </a:rPr>
              <a:t>Nie dotyczy projektów objętych pomocą publiczną oraz projektów łączących pomoc publiczną z pomocą de </a:t>
            </a:r>
            <a:r>
              <a:rPr lang="pl-PL" b="1" dirty="0" err="1">
                <a:solidFill>
                  <a:srgbClr val="FF0000"/>
                </a:solidFill>
              </a:rPr>
              <a:t>minimis</a:t>
            </a:r>
            <a:r>
              <a:rPr lang="pl-PL" b="1" dirty="0">
                <a:solidFill>
                  <a:srgbClr val="FF0000"/>
                </a:solidFill>
              </a:rPr>
              <a:t>.</a:t>
            </a:r>
          </a:p>
          <a:p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0D7E78-0609-409E-89D2-1C02E6A5C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1924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7CE15-661B-4D08-90C3-565C57D8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9987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Projekt budżetu- Określenie wartości kwoty ryczałtowej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C5F907-FA71-4712-B19B-3A29816A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1691605"/>
            <a:ext cx="9649072" cy="6082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FF0000"/>
                </a:solidFill>
                <a:latin typeface="+mn-lt"/>
              </a:rPr>
              <a:t>1 zadanie = 1 zamówienie = 1 kwota ryczałtowa</a:t>
            </a:r>
          </a:p>
          <a:p>
            <a:pPr marL="0" indent="0">
              <a:buNone/>
            </a:pPr>
            <a:endParaRPr lang="pl-PL" sz="28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pl-PL" sz="1600" b="1" dirty="0">
                <a:latin typeface="+mn-lt"/>
              </a:rPr>
              <a:t>Dla każdego zadania należy wskazać wyliczoną na podstawie sprawiedliwej, racjonalnej i rzetelnej kalkulacji kwotę ryczałtową.</a:t>
            </a:r>
          </a:p>
          <a:p>
            <a:pPr marL="0" indent="0">
              <a:buNone/>
            </a:pPr>
            <a:r>
              <a:rPr lang="pl-PL" sz="1600" dirty="0">
                <a:latin typeface="+mn-lt"/>
              </a:rPr>
              <a:t>Określenie wartości kwoty ryczałtowej dla zadania odbywa się na podstawie:</a:t>
            </a:r>
          </a:p>
          <a:p>
            <a:pPr marL="0" indent="0">
              <a:buNone/>
            </a:pPr>
            <a:r>
              <a:rPr lang="pl-PL" sz="1600" dirty="0">
                <a:latin typeface="+mn-lt"/>
              </a:rPr>
              <a:t>1. kosztorysów inwestorskich sporządzonych na podstawie Rozporządzenia Ministra Rozwoju i Technologii z dnia 20 grudnia 2021 r. w sprawie określenia metod i podstaw sporządzania kosztorysu inwestorskiego, obliczania planowanych kosztów prac projektowych oraz planowanych kosztów robót budowlanych określonych w programie funkcjonalno-użytkowym;</a:t>
            </a:r>
          </a:p>
          <a:p>
            <a:pPr marL="0" indent="0">
              <a:buNone/>
            </a:pPr>
            <a:r>
              <a:rPr lang="pl-PL" sz="1600" dirty="0">
                <a:latin typeface="+mn-lt"/>
              </a:rPr>
              <a:t>lub</a:t>
            </a:r>
          </a:p>
          <a:p>
            <a:pPr marL="0" indent="0">
              <a:buNone/>
            </a:pPr>
            <a:r>
              <a:rPr lang="pl-PL" sz="1600" dirty="0">
                <a:latin typeface="+mn-lt"/>
              </a:rPr>
              <a:t>2. dokonanej analizy ofert potencjalnych wykonawców zamówienia.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AFDC54-F9CB-4FBC-9C01-11EF7618A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61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7CE15-661B-4D08-90C3-565C57D8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9987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Projekt budżetu- Określenie wartości kwoty ryczałtowej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C5F907-FA71-4712-B19B-3A29816A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279872"/>
            <a:ext cx="9649072" cy="6082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Wnioskodawca powinien upublicznić opis przedmiotu zamówienia wraz z zapytaniem o cenę na swojej stronie internetowej</a:t>
            </a: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pl-PL" sz="1600" dirty="0">
                <a:latin typeface="+mn-lt"/>
              </a:rPr>
              <a:t>lub </a:t>
            </a: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skierować zapytanie o cenę wraz z opisem przedmiotu zamówienia do potencjalnych wykonawców.</a:t>
            </a:r>
            <a:r>
              <a:rPr lang="pl-PL" sz="1600" dirty="0">
                <a:latin typeface="+mn-lt"/>
              </a:rPr>
              <a:t> Ponadto Wnioskodawca może wykorzystać cenniki pozyskane ze stron internetowych wykonawców.</a:t>
            </a:r>
          </a:p>
          <a:p>
            <a:pPr marL="0" indent="0">
              <a:buNone/>
            </a:pPr>
            <a:r>
              <a:rPr lang="pl-PL" sz="1600" dirty="0">
                <a:latin typeface="+mn-lt"/>
              </a:rPr>
              <a:t>Wnioskodawca dokonuje analizy rynku i przedstawia </a:t>
            </a:r>
            <a:r>
              <a:rPr lang="pl-PL" sz="1600" b="1" dirty="0">
                <a:latin typeface="+mn-lt"/>
              </a:rPr>
              <a:t>minimum 3 oferty najkorzystniejsze rynkowo</a:t>
            </a:r>
            <a:r>
              <a:rPr lang="pl-PL" sz="1600" dirty="0">
                <a:latin typeface="+mn-lt"/>
              </a:rPr>
              <a:t>, od potencjalnych wykonawców, z punktu widzenia realizacji projektu, chyba że na rynku nie występuje tylu oferentów.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Najkorzystniejsza oferta to ta, która przedstawia najkorzystniejszy bilans ceny lub kosztu i innych kryteriów odnoszących się do przedmiotu zamówienia albo oferta z najniższą ceną lub kosztem, gdy jedynym kryterium oceny jest cena lub koszt.</a:t>
            </a:r>
          </a:p>
          <a:p>
            <a:pPr marL="0" indent="0">
              <a:buNone/>
            </a:pPr>
            <a:r>
              <a:rPr lang="pl-PL" sz="1600" dirty="0">
                <a:latin typeface="+mn-lt"/>
              </a:rPr>
              <a:t>Opis przedmiotu zamówienia wysłany do potencjalnych oferentów przez Wnioskodawcę musi być zgodny z zakresem danego zadania i powinien być jednoznaczny i wyczerpujący, sporządzony za pomocą dokładnych i zrozumiałych określeń i uwzględniający wszystkie wymagania i okoliczności mogące mieć wpływ na sporządzenie oferty.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AFDC54-F9CB-4FBC-9C01-11EF7618A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2443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92557F-EF7F-4358-97F0-E5E52689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838"/>
            <a:ext cx="8640381" cy="1080001"/>
          </a:xfrm>
        </p:spPr>
        <p:txBody>
          <a:bodyPr/>
          <a:lstStyle/>
          <a:p>
            <a:r>
              <a:rPr lang="pl-PL" dirty="0"/>
              <a:t>Projekt budżetu - Miernik wykonania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EC73E-07BE-4A75-BA02-CCAA0F13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259557"/>
            <a:ext cx="8640382" cy="5652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FF0000"/>
                </a:solidFill>
                <a:latin typeface="+mn-lt"/>
              </a:rPr>
              <a:t>1 zadanie = 1 kwota ryczałtowa = 1 miernik</a:t>
            </a:r>
          </a:p>
          <a:p>
            <a:pPr marL="0" indent="0">
              <a:buNone/>
            </a:pPr>
            <a:r>
              <a:rPr lang="pl-PL" sz="2000" dirty="0">
                <a:latin typeface="+mn-lt"/>
              </a:rPr>
              <a:t>Do każdego zadania Wnioskodawca przypisuje jeden miernik wraz z określeniem jego wartości, zgodnie z przedmiotem i charakterem zadania. Miernik rozumiany jest jako narzędzie pomiarowe, które odzwierciedla istotę i zakres zadania oraz służy jednoznacznemu stwierdzeniu, czy Wnioskodawca/Beneficjent zrealizował zaplanowane zadanie w całości.</a:t>
            </a:r>
          </a:p>
          <a:p>
            <a:pPr marL="0" indent="0">
              <a:buNone/>
            </a:pPr>
            <a:r>
              <a:rPr lang="pl-PL" sz="2000" dirty="0">
                <a:latin typeface="+mn-lt"/>
              </a:rPr>
              <a:t>W odniesieniu do każdego miernika należy wskazać adekwatne dokumenty lub inne dowody, na podstawie których można zweryfikować, </a:t>
            </a:r>
            <a:r>
              <a:rPr lang="pl-PL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czy miernik został osiągnięty, np. protokół odbioru, dowód księgowy nabycia towaru, specyfikacje, dokumentacja techniczna, licencje, dokumentacja powykonawcza, dokumentacja fotograficzna, ewidencja środków trwałych/ewidencja wyposażenia itp.</a:t>
            </a:r>
          </a:p>
          <a:p>
            <a:pPr marL="0" indent="0">
              <a:buNone/>
            </a:pPr>
            <a:r>
              <a:rPr lang="pl-PL" sz="2000" dirty="0">
                <a:latin typeface="+mn-lt"/>
              </a:rPr>
              <a:t>Całkowite lub częściowe niezrealizowanie zadania i tym samym nieosiągnięcie wartości miernika spowoduje, że kwota ryczałtowa zostanie uznana za niekwalifikowalną.</a:t>
            </a:r>
          </a:p>
          <a:p>
            <a:pPr marL="0" indent="0">
              <a:buNone/>
            </a:pPr>
            <a:r>
              <a:rPr lang="pl-PL" sz="2000" dirty="0">
                <a:latin typeface="+mn-lt"/>
              </a:rPr>
              <a:t>Ponadto w przypadku rażąco niskiej jakości wykonania zadania, miernik zostanie uznany za niezrealizowany, a wydatki w ramach danej kwoty ryczałtowej uznane zostaną za niekwalifikowalne.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9B127A-6EF8-4049-89CC-3CC84C3B9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86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971525"/>
            <a:ext cx="8640382" cy="6048312"/>
          </a:xfrm>
        </p:spPr>
        <p:txBody>
          <a:bodyPr>
            <a:normAutofit fontScale="62500" lnSpcReduction="20000"/>
          </a:bodyPr>
          <a:lstStyle/>
          <a:p>
            <a:r>
              <a:rPr lang="pl-PL" sz="2200" dirty="0">
                <a:latin typeface="+mn-lt"/>
              </a:rPr>
              <a:t>Na etapie składania wniosku o dofinansowanie projektu Wnioskodawca będzie musiał dostarczyć dokument składający się z następujących elementów:</a:t>
            </a:r>
          </a:p>
          <a:p>
            <a:r>
              <a:rPr lang="pl-PL" sz="2200" b="1" dirty="0">
                <a:latin typeface="+mn-lt"/>
              </a:rPr>
              <a:t>Studium Wykonalności (w wersji elektronicznej w formacie nie stanowiącym skanu dokumentu), arkusza kalkulacyjnego (w wersji elektronicznej w formacie XLS lub równoważnym), zawierającego tabele oraz wyliczenia do analizy finansowej oraz analizy kosztów i korzyści.</a:t>
            </a:r>
          </a:p>
          <a:p>
            <a:r>
              <a:rPr lang="pl-PL" sz="2200" dirty="0">
                <a:latin typeface="+mn-lt"/>
              </a:rPr>
              <a:t>Analiza finansowa przedstawiona w ramach Studium Wykonalności powinna zawierać rozdział/podrozdział opisujący przyjęte do wyliczeń założenia, a także rozdział/podrozdział, w którym ujęte zostanie podsumowanie przedstawiające najważniejsze wyniki przeprowadzonej analizy. Dodatkowo niezbędnym elementem dostarczanym na etapie składania wniosku będzie arkusz kalkulacyjny, zawierający wszystkie wymagane wyliczenia, o których mowa w Studium Wykonalności. Muszą one zawierać jawne (nieukryte) i działające formuły przedstawiające przeprowadzone analizy i ich wyniki.</a:t>
            </a:r>
          </a:p>
          <a:p>
            <a:r>
              <a:rPr lang="pl-PL" sz="2200" dirty="0">
                <a:latin typeface="+mn-lt"/>
              </a:rPr>
              <a:t>Przy sporządzaniu Studium Wykonalności, w szczególności w zakresie prowadzonych analiz finansowych należy bazować na zapisach Wytycznych dotyczących zagadnień związanych z przygotowaniem projektów inwestycyjnych, w tym hybrydowych na lata 2021-2027  (dalej: Wytyczne dot. przygotowania projektów inwestycyjnych). </a:t>
            </a:r>
          </a:p>
          <a:p>
            <a:r>
              <a:rPr lang="pl-PL" sz="2200" dirty="0">
                <a:latin typeface="+mn-lt"/>
              </a:rPr>
              <a:t>W przypadku projektów, których wartość kosztów kwalifikowalnych w dniu złożenia wniosku o dofinansowanie była równa lub większa od 50 mln złotych należy zachować pełną zgodność z tym dokumentem. W przypadku projektów mniejszych – wszystkie przeprowadzone analizy powinny być przygotowane w taki sposób, by w trakcie oceny możliwa była weryfikacja kryteriów wykonalności finansowej Analiza finansowa.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65748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92557F-EF7F-4358-97F0-E5E52689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838"/>
            <a:ext cx="8640381" cy="1080001"/>
          </a:xfrm>
        </p:spPr>
        <p:txBody>
          <a:bodyPr/>
          <a:lstStyle/>
          <a:p>
            <a:r>
              <a:rPr lang="pl-PL" dirty="0"/>
              <a:t>Projekt budżetu - Wykonanie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EC73E-07BE-4A75-BA02-CCAA0F13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187549"/>
            <a:ext cx="8640382" cy="56522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n-lt"/>
              </a:rPr>
              <a:t>Rozliczenie kwoty ryczałtowej na podstawie wybranego miernika ma zawsze charakter </a:t>
            </a:r>
            <a:r>
              <a:rPr lang="pl-PL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zero jedynkowy (spełnił- nie spełnił),</a:t>
            </a:r>
            <a:r>
              <a:rPr lang="pl-PL" sz="2800" dirty="0">
                <a:latin typeface="+mn-lt"/>
              </a:rPr>
              <a:t> tzn. niezrealizowanie miernika w całości (nieosiągnięcie celu) powoduje, że dofinansowanie nie zostanie wypłacone (kwota ryczałtowa jest niekwalifikowalna). </a:t>
            </a:r>
          </a:p>
          <a:p>
            <a:pPr marL="0" indent="0">
              <a:buNone/>
            </a:pPr>
            <a:r>
              <a:rPr lang="pl-PL" sz="2800" dirty="0">
                <a:latin typeface="+mn-lt"/>
              </a:rPr>
              <a:t>Jeżeli miernik (cel) został osiągnięty w całości, kwota ryczałtowa jest kwalifikowalna i dofinansowanie jest wypłacane, z uwzględnieniem obowiązującego w projekcie poziomu dofinansowania i wymaganego wkładu własnego.</a:t>
            </a:r>
          </a:p>
          <a:p>
            <a:pPr marL="0" indent="0">
              <a:buNone/>
            </a:pPr>
            <a:r>
              <a:rPr lang="pl-PL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Beneficjent jest zwolniony z obowiązku dokumentowania poniesionych wydatków w projekcie. Kwoty rozliczone na podstawie metody uproszczonej uważa się za poniesione. Nie ma obowiązku gromadzenia faktur i innych dokumentów księgowych o równoważnej wartości dowodowej na potwierdzenie poniesienia wydatku w ramach projektu.</a:t>
            </a:r>
          </a:p>
          <a:p>
            <a:pPr marL="0" indent="0">
              <a:buNone/>
            </a:pPr>
            <a:r>
              <a:rPr lang="pl-PL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Stosowanie uproszczonych metod rozliczania wydatków nie zwalnia Wnioskodawcy/Beneficjenta ze stosowania wszystkich przepisów prawa</a:t>
            </a:r>
            <a:r>
              <a:rPr lang="pl-PL" sz="2800" dirty="0">
                <a:latin typeface="+mn-lt"/>
              </a:rPr>
              <a:t>, którym podlega, w tym m.in. ustawy o rachunkowości, ustawy o podatku dochodowym, ustawy o podatku od towarów i usług, ustawy o finansach publicznych, ustawy Prawo zamówień publicznych i ustawy Prawo budowlane.</a:t>
            </a:r>
            <a:endParaRPr lang="pl-PL" sz="20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9B127A-6EF8-4049-89CC-3CC84C3B9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41849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CA925B-1C32-4398-9A18-C9461338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59838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Projekt budżetu w WOD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EE103CE-F78A-4003-B4DA-26867C3A6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434" y="971525"/>
            <a:ext cx="3456384" cy="649788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039B74-05FC-4F52-A436-56F7B1386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5A768E2-8AA7-4725-A305-D84BD37B4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141" y="1439839"/>
            <a:ext cx="4725059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74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zdjęcie z lotu ptaka łódek, w tym jedna z panelami słonecznymi">
            <a:extLst>
              <a:ext uri="{FF2B5EF4-FFF2-40B4-BE49-F238E27FC236}">
                <a16:creationId xmlns:a16="http://schemas.microsoft.com/office/drawing/2014/main" id="{EB54BD17-3D15-4103-B87B-61441F82B0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3848"/>
          <a:stretch>
            <a:fillRect/>
          </a:stretch>
        </p:blipFill>
        <p:spPr/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4800" b="1" dirty="0">
                <a:latin typeface="+mn-lt"/>
              </a:rPr>
              <a:t>Zalecana struktura Studium Wykonalności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 Uzasadnienie i opis zakresu rzeczowego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1.1. Opis potrzeby realizacji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1.2. Analiza różnych wariantów realizacji projektu i jego identyfikacja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1.3. Szczegółowy opis przedmiotu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1.4. Zgodność projektu z logiką interwencji Programu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2. Uwarunkowania realizacji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2.1. Opis wnioskodawcy i realizatorów projektu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2.2. Opis sposobu realizacji i zarządzania projektem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2.3. Zgodność projektu z zasadami horyzontalnymi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3. Analiza finansowa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3.1. Określenie założeń do analizy finansowej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3.2. Analiza finansowa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Całkowite nakłady inwestycyjne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Kalkulacja przychodów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Kalkulacja kosztów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Rachunek zysków i strat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Zestawienie przepływów pieniężnych projektu	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Wyliczenie wskaźników finansowej efektywności projektu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Struktura finansowania</a:t>
            </a: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393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50762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900" b="1" dirty="0">
                <a:latin typeface="+mn-lt"/>
              </a:rPr>
              <a:t>1.1. Opis potrzeby realizacji projektu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200" dirty="0">
                <a:latin typeface="+mn-lt"/>
              </a:rPr>
              <a:t>Opis potrzeby realizacji projektu to kluczowy element studium, który daje podstawę do rozważenia możliwości sfinansowania danego projektu. Należy w nim przedstawić problemy interesariuszy projektu, które dany projekt ma rozwiązać, jak również pilność proponowanych działań.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200" b="1" dirty="0">
                <a:latin typeface="+mn-lt"/>
              </a:rPr>
              <a:t>W szczególności należy uzasadnić potrzebę i pilność odnośnie zdiagnozowanych braków infrastrukturalnych w kontekście domykania szlaków, rozumianego jako zagęszczenie sieci infrastruktury kajakowej na priorytetowych i rekomendowanych szlakach kajakowych bądź ich odcinkach wskazanych w Planie przedsięwzięcia „Pomorskie Szlaki Kajakowe. Etap II” w stosunku do istniejącej infrastruktury.</a:t>
            </a:r>
            <a:endParaRPr lang="pl-PL" sz="2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900" b="1" dirty="0">
                <a:latin typeface="+mn-lt"/>
              </a:rPr>
              <a:t>1.2. Analiza różnych wariantów realizacji projektu i jego identyfikacja</a:t>
            </a:r>
          </a:p>
          <a:p>
            <a:pPr marL="0" indent="0">
              <a:buNone/>
            </a:pPr>
            <a:r>
              <a:rPr lang="pl-PL" sz="2200" dirty="0">
                <a:latin typeface="+mn-lt"/>
              </a:rPr>
              <a:t>Analiza wariantów projektu jest decydująca dla właściwej identyfikacji zakresu projektu oraz wyboru najbardziej opłacalnego rozwiązania technicznego.</a:t>
            </a:r>
          </a:p>
          <a:p>
            <a:pPr marL="0" indent="0">
              <a:buNone/>
            </a:pPr>
            <a:r>
              <a:rPr lang="pl-PL" sz="2200" dirty="0">
                <a:latin typeface="+mn-lt"/>
              </a:rPr>
              <a:t>Wybierając możliwe warianty realizacji projektu, należy zwrócić uwagę, czy faktycznie przyczyniają się one do </a:t>
            </a:r>
            <a:r>
              <a:rPr lang="pl-PL" sz="2200" b="1" dirty="0">
                <a:latin typeface="+mn-lt"/>
              </a:rPr>
              <a:t>określenia różnych zakresów i możliwości realizacji projektu</a:t>
            </a:r>
            <a:r>
              <a:rPr lang="pl-PL" sz="2200" dirty="0">
                <a:latin typeface="+mn-lt"/>
              </a:rPr>
              <a:t>. Kluczowe jest, aby skupić się na </a:t>
            </a:r>
            <a:r>
              <a:rPr lang="pl-PL" sz="2200" b="1" dirty="0">
                <a:latin typeface="+mn-lt"/>
              </a:rPr>
              <a:t>ograniczonej liczbie istotnych i technicznie wykonalnych opcji, z uwzględnieniem oczekiwań wynikających z postanowień FEP 2021-2027, SZOP i kryteriów wyboru projektów dla Działania 6.11. Infrastruktura turystyki w zakresie projektów dotyczących rozwoju infrastruktury turystyki kajakowej.  </a:t>
            </a:r>
            <a:endParaRPr lang="pl-PL" sz="2200" dirty="0">
              <a:latin typeface="+mn-lt"/>
            </a:endParaRPr>
          </a:p>
          <a:p>
            <a:pPr marL="0" indent="0">
              <a:buNone/>
            </a:pPr>
            <a:r>
              <a:rPr lang="pl-PL" sz="2200" dirty="0">
                <a:latin typeface="+mn-lt"/>
              </a:rPr>
              <a:t>Dla ułatwienia wyboru wariantów, należy odpowiedzieć na dwa podstawowe pytania:</a:t>
            </a:r>
          </a:p>
          <a:p>
            <a:pPr marL="0" lvl="0" indent="0">
              <a:buNone/>
            </a:pPr>
            <a:r>
              <a:rPr lang="pl-PL" sz="2200" dirty="0">
                <a:latin typeface="+mn-lt"/>
              </a:rPr>
              <a:t>Czy wariant wybrany do realizacji poprzedzony został analizą popytu i oceną potrzeb</a:t>
            </a:r>
            <a:r>
              <a:rPr lang="pl-PL" sz="2200" b="1" dirty="0">
                <a:latin typeface="+mn-lt"/>
              </a:rPr>
              <a:t> w celu ograniczenia ryzyka nieefektywnośc</a:t>
            </a:r>
            <a:r>
              <a:rPr lang="pl-PL" sz="2200" dirty="0">
                <a:latin typeface="+mn-lt"/>
              </a:rPr>
              <a:t>i?</a:t>
            </a:r>
          </a:p>
          <a:p>
            <a:pPr marL="0" lvl="0" indent="0">
              <a:buNone/>
            </a:pPr>
            <a:r>
              <a:rPr lang="pl-PL" sz="2200" dirty="0">
                <a:latin typeface="+mn-lt"/>
              </a:rPr>
              <a:t>Czy wariant wybrany do realizacji bierze pod uwagę inne projekty realizowane na sąsiadujących obszarach </a:t>
            </a:r>
            <a:r>
              <a:rPr lang="pl-PL" sz="2200" b="1" dirty="0">
                <a:latin typeface="+mn-lt"/>
              </a:rPr>
              <a:t>w celu uniknięcia nakładania się i konkurencji</a:t>
            </a:r>
            <a:r>
              <a:rPr lang="pl-PL" sz="2200" dirty="0">
                <a:latin typeface="+mn-lt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638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b="1" dirty="0">
                <a:latin typeface="+mn-lt"/>
              </a:rPr>
              <a:t>1.3. Szczegółowy opis przedmiotu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Dokonując opisu przedmiotu projektu należy m.in.: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opisać wszystkie planowane w ramach projektu zadania, w tym planowane do zakupu wyposażenie, jak również działania uzupełniające (np. działania służące likwidacji barier architektonicznych umożliwiające dostęp osobom ze specjalnymi potrzebami oraz służące poprawie dostępności cyfrowej i informacyjno-komunikacyjnej, w szczególności w oparciu o projektowanie uniwersalne lub zastosowanie racjonalnego usprawnienia, zagospodarowanie terenu, w szczególności nasadzenia zieleni, elementy małej architektury, działania sprzyjające adaptacji do zmian klimatu poprzez zastosowanie błękitno-zielonej infrastruktury, działania służące zmniejszeniu energochłonności infrastruktury i przyczyniające się do zmniejszenia kosztów jej utrzymania i osiągnięcia neutralności klimatycznej) z uwzględnieniem zastosowanych rozwiązań techniczno-technologicznych wskazując przede wszystkim ich zakres, skalę, a także najważniejsze parametry techniczne i kosztowe, wskazując przy tym: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podział na wydatki kwalifikowalne i niekwalifikowalne do dofinansowania;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przyporządkowanie im rodzaju zezwolenia realizacyjnego (np. pozwolenie na budowę, zgłoszenie budowy, brak wymogu uzyskania zezwolenia);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podział na wydatki objęte i nie objęte zasadami pomocy publicznej lub pomocy de </a:t>
            </a:r>
            <a:r>
              <a:rPr lang="pl-PL" sz="4800" dirty="0" err="1">
                <a:latin typeface="+mn-lt"/>
              </a:rPr>
              <a:t>minimis</a:t>
            </a:r>
            <a:r>
              <a:rPr lang="pl-PL" sz="4800" dirty="0">
                <a:latin typeface="+mn-lt"/>
              </a:rPr>
              <a:t>, wraz z przypisaniem im konkretnych schematów pomocy publicznej w ramach których zostaną one poniesione;</a:t>
            </a: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2641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715</TotalTime>
  <Words>4886</Words>
  <Application>Microsoft Office PowerPoint</Application>
  <PresentationFormat>Niestandardowy</PresentationFormat>
  <Paragraphs>283</Paragraphs>
  <Slides>62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70" baseType="lpstr">
      <vt:lpstr>Arial</vt:lpstr>
      <vt:lpstr>Calibri</vt:lpstr>
      <vt:lpstr>Open Sans</vt:lpstr>
      <vt:lpstr>Times New Roman</vt:lpstr>
      <vt:lpstr>Verdana</vt:lpstr>
      <vt:lpstr>Wingdings</vt:lpstr>
      <vt:lpstr>Motyw pakietu Office</vt:lpstr>
      <vt:lpstr>CorelDRAW</vt:lpstr>
      <vt:lpstr>Wniosek o dofinansowanie  wraz z wymaganymi załącznikami, kwalifikowalność wydatków </vt:lpstr>
      <vt:lpstr>Prezentacja programu PowerPoint</vt:lpstr>
      <vt:lpstr>Załączniki do formularza wniosku o dofinansowanie</vt:lpstr>
      <vt:lpstr>Sposób składania załączników do wniosku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Załączniki nr 2 Dokumenty dotyczące oddziaływania projektu na środowisko </vt:lpstr>
      <vt:lpstr>Załącznik 3 Dokumenty dotyczące zakresu rzeczowego inwestycji </vt:lpstr>
      <vt:lpstr>Załącznik 4 Dokumenty poświadczające zaangażowanie partnerów w realizację projektu</vt:lpstr>
      <vt:lpstr>Załącznik 5 Dokumenty określające status prawny wnioskodawcy i partnerów projektu</vt:lpstr>
      <vt:lpstr>Załącznik 6 Informacje niezbędne do ubiegania się o pomoc de minimis lub pomoc inną niż pomoc de minimis</vt:lpstr>
      <vt:lpstr>Oświadczenia wnioskodawcy</vt:lpstr>
      <vt:lpstr>Załączniki dodatkowe</vt:lpstr>
      <vt:lpstr>Kwalifikowalność wydatków</vt:lpstr>
      <vt:lpstr>Za kwalifikowalne uznaje się następujące koszty poniesione w ramach projektu: </vt:lpstr>
      <vt:lpstr>Za kwalifikowalne uznaje się następujące koszty poniesione w ramach projektu: </vt:lpstr>
      <vt:lpstr>Za kwalifikowalne uznaje się następujące koszty poniesione w ramach projektu: </vt:lpstr>
      <vt:lpstr>Za kwalifikowalne uznaje się następujące koszty poniesione w ramach projektu: </vt:lpstr>
      <vt:lpstr>Wydatki niekwalifikowalne</vt:lpstr>
      <vt:lpstr>Za niekwalifikowalne uznaje się następujące wydatki poniesione w ramach projektu:</vt:lpstr>
      <vt:lpstr>Za niekwalifikowalne uznaje się następujące wydatki poniesione w ramach projektu:</vt:lpstr>
      <vt:lpstr>Uwaga!</vt:lpstr>
      <vt:lpstr>Wniosek o dofinansowanie – praca w aplikacji WOD2021 </vt:lpstr>
      <vt:lpstr>https://wod.cst2021.gov.pl/ https://wod-szkol.cst2021.gov.pl/</vt:lpstr>
      <vt:lpstr>Szczegółowa instrukcja dostępna na stronie: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Wskaźniki </vt:lpstr>
      <vt:lpstr>Prezentacja programu PowerPoint</vt:lpstr>
      <vt:lpstr>Prezentacja programu PowerPoint</vt:lpstr>
      <vt:lpstr> Sekcja IV Zadania  W Sekcji Zadania należy dodać jedno zadanie odpowiadające całemu zakresowi projektu.  Data rozpoczęcia i zakończenia obu zadań powinna odpowiadać okresowi realizacji projektu wskazanemu w Sekcji Informacje o projekcie.  W opisie i uzasadnieniu zadań należy zawrzeć główne informacje dotyczące zakresu rzeczowego  projektu przygotowane w oparciu o rozdział 1.3 Studium wykonalności. </vt:lpstr>
      <vt:lpstr> Sekcja IV Zadania  Projekt realizowany z udziałem partnerów W Sekcji Zadania w sytuacji realizacji projektu partnerskiego należy dla zakresu projektu realizowanego przez poszczególnych Partnerów dodać liczbę zadań tożsamą z liczbą Partnerów.  Data rozpoczęcia i zakończenia zadania dla każdego z Partnerów powinna odpowiadać okresowi realizacji całego projektu wskazanemu w Sekcji Informacje o projekcie.  W opisie i uzasadnieniu zadania należy zawrzeć główne informacje dotyczące zakresu rzeczowego realizowanego przez poszczególnych Partnerów, przygotowane w oparciu o rozdział 1.3 Studium wykonalności. </vt:lpstr>
      <vt:lpstr> Sekcja V Budżet projektu  Wydatki w ramach projektu dodajemy oddzielnie klikając DODAJ POZYCJĘ.  Nazwa kosztu i kategoria kosztu powinna zostać wypełniona zgodnie z poniższym schematem korzystając z wskazanego katalogu. </vt:lpstr>
      <vt:lpstr> Przykład wypełnienia Sekcji V Budżet projektu.  </vt:lpstr>
      <vt:lpstr> Projekt uwzględniający wydatki na dostępność  Jeżeli w ramach Kosztu Roboty budowlano - montażowe lub Wyposażanie, zakup urządzeń występują wydatki na dostępność należy z listy Limity wybrać pozycję Wydatki na dostępność. W rozdziale 1.3 Studium wykonalności należy dookreślić jaki procent kosztu stanowią te wydatki. Jeżeli w ramach Kosztu Prace wynikające z audytu energetycznego lub Działania uzupełniające występują wydatki na dostępność należy z listy Limity wybrać pozycję Wydatki na dostępność. W rozdziale 1.3 Studium wykonalności należy dookreślić jaki procent kosztu stanowią te wydatki.  </vt:lpstr>
      <vt:lpstr> Projekt objęty pomocą publiczną/pomocą de minimis Jeżeli w ramach projektu ponoszone będą wydatki objęte pomocą publiczną i pomocą de minimis wówczas należy wybrać właściwą nazwę kosztu wskazującą na rodzaj pomocy oraz w limitach właściwą pozycję.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Projekt budżetu</vt:lpstr>
      <vt:lpstr>Projekt budżetu- Określenie wartości kwoty ryczałtowej</vt:lpstr>
      <vt:lpstr>Projekt budżetu- Określenie wartości kwoty ryczałtowej</vt:lpstr>
      <vt:lpstr>Projekt budżetu - Miernik wykonania zadania</vt:lpstr>
      <vt:lpstr>Projekt budżetu - Wykonanie zadania</vt:lpstr>
      <vt:lpstr>Projekt budżetu w WOD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Dziewiątkowska-Seroka Kinga</cp:lastModifiedBy>
  <cp:revision>60</cp:revision>
  <dcterms:created xsi:type="dcterms:W3CDTF">2022-06-22T09:40:44Z</dcterms:created>
  <dcterms:modified xsi:type="dcterms:W3CDTF">2025-11-13T12:27:05Z</dcterms:modified>
</cp:coreProperties>
</file>