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</p:sldMasterIdLst>
  <p:notesMasterIdLst>
    <p:notesMasterId r:id="rId5"/>
  </p:notesMasterIdLst>
  <p:handoutMasterIdLst>
    <p:handoutMasterId r:id="rId6"/>
  </p:handoutMasterIdLst>
  <p:sldIdLst>
    <p:sldId id="259" r:id="rId2"/>
    <p:sldId id="261" r:id="rId3"/>
    <p:sldId id="260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8" autoAdjust="0"/>
    <p:restoredTop sz="94660"/>
  </p:normalViewPr>
  <p:slideViewPr>
    <p:cSldViewPr snapToGrid="0">
      <p:cViewPr varScale="1">
        <p:scale>
          <a:sx n="79" d="100"/>
          <a:sy n="79" d="100"/>
        </p:scale>
        <p:origin x="54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513BFE8-3EE2-473B-8360-CC401F693042}" type="datetime1">
              <a:rPr lang="pl-PL" smtClean="0"/>
              <a:t>17.03.2026</a:t>
            </a:fld>
            <a:endParaRPr lang="en-US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D92CB86-0DB9-4A70-B1CF-B23508471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5764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9DC72C2-8778-44E0-A8D5-BF70BB622A0E}" type="datetime1">
              <a:rPr lang="pl-PL" smtClean="0"/>
              <a:t>17.03.2026</a:t>
            </a:fld>
            <a:endParaRPr lang="en-US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"/>
              <a:t>Kliknij, aby edytować style wzorca tekstu</a:t>
            </a:r>
            <a:endParaRPr lang="en-US"/>
          </a:p>
          <a:p>
            <a:pPr lvl="1" rtl="0"/>
            <a:r>
              <a:rPr lang="pl"/>
              <a:t>Drugi poziom</a:t>
            </a:r>
          </a:p>
          <a:p>
            <a:pPr lvl="2" rtl="0"/>
            <a:r>
              <a:rPr lang="pl"/>
              <a:t>Trzeci poziom</a:t>
            </a:r>
          </a:p>
          <a:p>
            <a:pPr lvl="3" rtl="0"/>
            <a:r>
              <a:rPr lang="pl"/>
              <a:t>Czwarty poziom</a:t>
            </a:r>
          </a:p>
          <a:p>
            <a:pPr lvl="4" rtl="0"/>
            <a:r>
              <a:rPr lang="pl"/>
              <a:t>Piąty poziom</a:t>
            </a:r>
            <a:endParaRPr lang="en-US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2B151B-D7D1-48E5-8230-5AADBC794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927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BAE7E8F-A35A-46B2-A9BE-524299B2F50E}" type="datetime1">
              <a:rPr lang="pl-PL" smtClean="0"/>
              <a:t>17.03.2026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1333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A3602E8-8E60-4F5A-9D4B-F49E43817F18}" type="datetime1">
              <a:rPr lang="pl-PL" smtClean="0"/>
              <a:t>17.03.2026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953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7253C05-66E5-44BF-A1CC-B6E179382F80}" type="datetime1">
              <a:rPr lang="pl-PL" smtClean="0"/>
              <a:t>17.03.2026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971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A37154A-9283-472F-9D32-E032250E224B}" type="datetime1">
              <a:rPr lang="pl-PL" smtClean="0"/>
              <a:t>17.03.2026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231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C817808-171F-49DD-90FA-9B1DDEA0460D}" type="datetime1">
              <a:rPr lang="pl-PL" smtClean="0"/>
              <a:t>17.03.2026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9235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D9D7E3F-871E-42B9-88FB-12D60C8B3FED}" type="datetime1">
              <a:rPr lang="pl-PL" smtClean="0"/>
              <a:t>17.03.2026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55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E43EAF1-28E3-44EC-B370-94486815203D}" type="datetime1">
              <a:rPr lang="pl-PL" smtClean="0"/>
              <a:t>17.03.2026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275661"/>
      </p:ext>
    </p:extLst>
  </p:cSld>
  <p:clrMapOvr>
    <a:masterClrMapping/>
  </p:clrMapOvr>
  <p:hf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5C9D7BB-18F8-44E5-BA28-A3609601F748}" type="datetime1">
              <a:rPr lang="pl-PL" smtClean="0"/>
              <a:t>17.03.2026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391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441AFA3-ED28-409D-9F61-7C1CB062C782}" type="datetime1">
              <a:rPr lang="pl-PL" smtClean="0"/>
              <a:t>17.03.2026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628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pPr rtl="0"/>
            <a:fld id="{46D2179F-AD35-466F-A681-81C59189197B}" type="datetime1">
              <a:rPr lang="pl-PL" smtClean="0"/>
              <a:t>17.03.2026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270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A1395F0-C132-4F04-9A22-D8E58D655E1C}" type="datetime1">
              <a:rPr lang="pl-PL" smtClean="0"/>
              <a:t>17.03.2026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202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rtl="0"/>
            <a:fld id="{4E43EAF1-28E3-44EC-B370-94486815203D}" type="datetime1">
              <a:rPr lang="pl-PL" smtClean="0"/>
              <a:t>17.03.2026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7939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hf sldNum="0" hdr="0" ft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5DE13B-4EDA-EFE8-895F-3484680066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3A4AD4CE-795C-CEBD-C3FD-1E97BD0EEB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30" y="118109"/>
            <a:ext cx="3772371" cy="6621781"/>
          </a:xfrm>
        </p:spPr>
      </p:pic>
      <p:sp>
        <p:nvSpPr>
          <p:cNvPr id="13" name="Symbol zastępczy zawartości 12">
            <a:extLst>
              <a:ext uri="{FF2B5EF4-FFF2-40B4-BE49-F238E27FC236}">
                <a16:creationId xmlns:a16="http://schemas.microsoft.com/office/drawing/2014/main" id="{D2D90D87-66EE-C7C2-5AD0-86EDC2F00A48}"/>
              </a:ext>
            </a:extLst>
          </p:cNvPr>
          <p:cNvSpPr txBox="1">
            <a:spLocks/>
          </p:cNvSpPr>
          <p:nvPr/>
        </p:nvSpPr>
        <p:spPr>
          <a:xfrm>
            <a:off x="4301339" y="400469"/>
            <a:ext cx="7424928" cy="5257800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600" dirty="0"/>
              <a:t>Działanie 5.12.  </a:t>
            </a:r>
          </a:p>
          <a:p>
            <a:pPr algn="just"/>
            <a:r>
              <a:rPr lang="pl-PL" sz="1600" b="1" dirty="0"/>
              <a:t>„Włączamy, nie zwalniamy - rewitalizacja obszaru E i J w Ustce poprzez aktywizację społeczno-zawodową mieszkańców.”</a:t>
            </a:r>
            <a:endParaRPr lang="pl-PL" sz="16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pl-PL" sz="1600" dirty="0"/>
              <a:t> Kompleksowa reintegracja społeczno-zawodowa w Centrum Integracji Społecznej </a:t>
            </a:r>
            <a:br>
              <a:rPr lang="pl-PL" sz="1600" dirty="0"/>
            </a:br>
            <a:r>
              <a:rPr lang="pl-PL" sz="1600" dirty="0"/>
              <a:t>w Ustce </a:t>
            </a:r>
          </a:p>
          <a:p>
            <a:pPr marL="0" indent="0" algn="just">
              <a:buNone/>
            </a:pPr>
            <a:r>
              <a:rPr lang="pl-PL" sz="1600" dirty="0"/>
              <a:t>Celem projektu jest zwiększenie aktywności zawodowej i społecznej osób zagrożonych wykluczeniem społecznym z terenów rewitalizacji w Mieście Ustka poprzez zniwelowanie barier utrudniających samodzielność i zaradność życiową. Wsparcie w projekcie opierało będzie się na indywidualnie przygotowanej ścieżce reintegracji dla uczestnika/uczestniczki i obejmowało będzie usługi aktywnej integracji o charakterze społecznym, zawodowym, edukacyjnym, zdrowotnym. </a:t>
            </a:r>
          </a:p>
          <a:p>
            <a:pPr marL="0" indent="0" algn="just">
              <a:buNone/>
            </a:pPr>
            <a:r>
              <a:rPr lang="pl-PL" sz="1600" dirty="0"/>
              <a:t>Efektem projektu będzie zmniejszenie skali wykluczenia społecznego mieszkańców </a:t>
            </a:r>
            <a:br>
              <a:rPr lang="pl-PL" sz="1600" dirty="0"/>
            </a:br>
            <a:r>
              <a:rPr lang="pl-PL" sz="1600" dirty="0"/>
              <a:t>na obszarze, wzrost aktywności zawodowej mieszkańców, integracja mieszkańców, a także zmniejszenie poziomu bezrobocia na obszarze poprzez realizację kompleksowego wsparcia społeczno-zawodowego. 	</a:t>
            </a:r>
          </a:p>
          <a:p>
            <a:pPr marL="0" indent="0" algn="just">
              <a:buNone/>
            </a:pPr>
            <a:r>
              <a:rPr lang="pl-PL" sz="1600" dirty="0"/>
              <a:t>	</a:t>
            </a:r>
          </a:p>
          <a:p>
            <a:pPr algn="just"/>
            <a:r>
              <a:rPr lang="pl-PL" sz="1600" dirty="0"/>
              <a:t>Kwota dofinansowania: </a:t>
            </a:r>
          </a:p>
          <a:p>
            <a:pPr algn="just"/>
            <a:r>
              <a:rPr lang="pl-PL" sz="1600" dirty="0"/>
              <a:t>EFS+ 34155,78 euro</a:t>
            </a:r>
          </a:p>
          <a:p>
            <a:pPr algn="just"/>
            <a:r>
              <a:rPr lang="pl-PL" sz="1600" dirty="0"/>
              <a:t>BP 4018,33 euro</a:t>
            </a:r>
          </a:p>
          <a:p>
            <a:pPr algn="just"/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9AF121ED-3923-39FE-D917-0F0FD04353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308" y="4099547"/>
            <a:ext cx="3664916" cy="244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204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C2F9C6-9F52-2353-B72E-7FEFD23D6C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1F2C59ED-B260-4893-B33E-BE34B3392F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30" y="118109"/>
            <a:ext cx="3772371" cy="6621781"/>
          </a:xfrm>
        </p:spPr>
      </p:pic>
      <p:sp>
        <p:nvSpPr>
          <p:cNvPr id="11" name="Symbol zastępczy zawartości 12">
            <a:extLst>
              <a:ext uri="{FF2B5EF4-FFF2-40B4-BE49-F238E27FC236}">
                <a16:creationId xmlns:a16="http://schemas.microsoft.com/office/drawing/2014/main" id="{220BA9AE-518F-9E3D-A4A9-2BE480622330}"/>
              </a:ext>
            </a:extLst>
          </p:cNvPr>
          <p:cNvSpPr txBox="1">
            <a:spLocks/>
          </p:cNvSpPr>
          <p:nvPr/>
        </p:nvSpPr>
        <p:spPr>
          <a:xfrm>
            <a:off x="4323282" y="485545"/>
            <a:ext cx="7395667" cy="617860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600" dirty="0"/>
              <a:t>Działanie 5.19. </a:t>
            </a:r>
          </a:p>
          <a:p>
            <a:r>
              <a:rPr lang="pl-PL" sz="1600" b="1" dirty="0"/>
              <a:t>„Ustecki punkt wsparcia - rewitalizacja obszaru E i J w Ustce poprzez realizację kompleksowych usług społecznych i zdrowotnych.”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600" dirty="0"/>
              <a:t>Usługi na rzecz osób niesamodzielnych, w tym z niepełnosprawnościami, seniorów, chorych przewlekle.</a:t>
            </a:r>
          </a:p>
          <a:p>
            <a:r>
              <a:rPr lang="pl-PL" sz="1600" dirty="0"/>
              <a:t>Planowany jest rozwój usług społecznych (na podstawie indywidualnych planów wsparcia), a przede wszystkim: asystentura osób z niepełnosprawnościami, usługi opiekuńcze, specjalistyczne usługi opiekuńcze, opieka długoterminowa, poradnictwo, wsparcie usług w formie niezbędnego transportu.</a:t>
            </a:r>
            <a:endParaRPr lang="pl-PL" sz="1600" b="1" dirty="0"/>
          </a:p>
          <a:p>
            <a:r>
              <a:rPr lang="pl-PL" sz="1600" dirty="0"/>
              <a:t>Celem projektu jest zwiększanie równego i szybkiego dostępu do dobrej jakości, trwałych i przystępnych cenowo usług w obszarach rewitalizacji „E” i „J” w Ustce. </a:t>
            </a:r>
          </a:p>
          <a:p>
            <a:r>
              <a:rPr lang="pl-PL" sz="1600" dirty="0"/>
              <a:t>Efektem projektu będzie poprawa jakości życia mieszkańców obszaru rewitalizacji, w szczególności osób z niepełnosprawnościami oraz osób niesamodzielnych. 	</a:t>
            </a:r>
          </a:p>
          <a:p>
            <a:r>
              <a:rPr lang="pl-PL" sz="1600" dirty="0"/>
              <a:t>Działania realizowane będą w miejscu zamieszkania uczestników oraz w lokalu/ach przy ul. Wiejskiej (Usteckie Centrum Usług Społecznych) oraz ul. Dworcowej (Centrum Wsparcia Mieszkańców) wyremontowanych i dostosowanych do prowadzenia działań społecznych w ramach RPO WP 2014-2020 	</a:t>
            </a:r>
          </a:p>
          <a:p>
            <a:r>
              <a:rPr lang="pl-PL" sz="1600" dirty="0"/>
              <a:t>Kwota dofinansowania: </a:t>
            </a:r>
          </a:p>
          <a:p>
            <a:r>
              <a:rPr lang="pl-PL" sz="1600" dirty="0"/>
              <a:t>EFS+ 158.672,33 euro</a:t>
            </a:r>
          </a:p>
          <a:p>
            <a:r>
              <a:rPr lang="pl-PL" sz="1600" dirty="0"/>
              <a:t>BP 18.667,33 euro</a:t>
            </a:r>
          </a:p>
          <a:p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4231127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A73175-CD26-2540-50F1-D654581836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E36295CC-7222-FDF7-4274-70E53DFC35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30" y="118109"/>
            <a:ext cx="3772371" cy="6621781"/>
          </a:xfrm>
        </p:spPr>
      </p:pic>
      <p:sp>
        <p:nvSpPr>
          <p:cNvPr id="2" name="Symbol zastępczy zawartości 12">
            <a:extLst>
              <a:ext uri="{FF2B5EF4-FFF2-40B4-BE49-F238E27FC236}">
                <a16:creationId xmlns:a16="http://schemas.microsoft.com/office/drawing/2014/main" id="{9EB3ABCC-8187-74A2-9A48-A671C5044F38}"/>
              </a:ext>
            </a:extLst>
          </p:cNvPr>
          <p:cNvSpPr txBox="1">
            <a:spLocks/>
          </p:cNvSpPr>
          <p:nvPr/>
        </p:nvSpPr>
        <p:spPr>
          <a:xfrm>
            <a:off x="4296842" y="336499"/>
            <a:ext cx="7268488" cy="52578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700" dirty="0"/>
              <a:t>Działanie 7.1. </a:t>
            </a:r>
          </a:p>
          <a:p>
            <a:pPr algn="just"/>
            <a:r>
              <a:rPr lang="pl-PL" sz="1700" dirty="0"/>
              <a:t>„</a:t>
            </a:r>
            <a:r>
              <a:rPr lang="pl-PL" sz="1700" b="1" dirty="0"/>
              <a:t>Zagospodarowanie błoni przy rzece Słupi na tereny rekreacyjne na obszarze rewitalizacji J w Ustce</a:t>
            </a:r>
            <a:r>
              <a:rPr lang="pl-PL" sz="1700" dirty="0"/>
              <a:t>.”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pl-PL" sz="1700" dirty="0"/>
              <a:t>Poprzez utworzenie Parku Łososia jako kontynuację działań rewitalizacyjnych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pl-PL" sz="1700" dirty="0"/>
              <a:t>Realizację działań aktywizujących lokalną społeczność na terenie Parku Łososia</a:t>
            </a:r>
          </a:p>
          <a:p>
            <a:pPr algn="just"/>
            <a:r>
              <a:rPr lang="pl-PL" sz="1700" dirty="0"/>
              <a:t>Celem projektu jest wyprowadzenie obszarów rewitalizacji J na terenie Miasta Ustka ze stanu kryzysowego, wspieranie nowych form aktywizujących mieszkańców obszaru m.in. poprzez rozwój lub modernizację infrastruktury </a:t>
            </a:r>
            <a:br>
              <a:rPr lang="pl-PL" sz="1700" dirty="0"/>
            </a:br>
            <a:r>
              <a:rPr lang="pl-PL" sz="1700" dirty="0"/>
              <a:t>w powiązaniu z działaniami na rzecz rozwoju usług społecznych oraz aktywizacji społecznej i zawodowej. </a:t>
            </a:r>
          </a:p>
          <a:p>
            <a:pPr algn="just"/>
            <a:r>
              <a:rPr lang="pl-PL" sz="1700" dirty="0"/>
              <a:t>Efektem projektu będzie zwiększenie powierzchni zrewitalizowanych obszarów oraz atrakcyjnych obszarów zielonej infrastruktury wykorzystywanych </a:t>
            </a:r>
            <a:br>
              <a:rPr lang="pl-PL" sz="1700" dirty="0"/>
            </a:br>
            <a:r>
              <a:rPr lang="pl-PL" sz="1700" dirty="0"/>
              <a:t>do integracji i wypoczynku, a także służącym realizacji działań/usług społecznych. </a:t>
            </a:r>
          </a:p>
          <a:p>
            <a:pPr algn="just"/>
            <a:r>
              <a:rPr lang="pl-PL" sz="1700" dirty="0"/>
              <a:t>Kwota dofinansowania: 474 922,68 euro</a:t>
            </a:r>
          </a:p>
          <a:p>
            <a:pPr algn="just"/>
            <a:endParaRPr lang="pl-PL" dirty="0"/>
          </a:p>
          <a:p>
            <a:pPr algn="just"/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12A9DFF-ED62-A643-7F20-F08BBAB87A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979" y="4586630"/>
            <a:ext cx="2440837" cy="1830628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E4E12B57-3A35-0D8E-32D6-58EA4143AA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623" y="4586630"/>
            <a:ext cx="2440837" cy="1830628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19E22560-AFE4-10E4-489B-6AB4F4F7F9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6335" y="4586629"/>
            <a:ext cx="2018995" cy="183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28690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cja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Retrospekcj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cj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648</TotalTime>
  <Words>434</Words>
  <Application>Microsoft Office PowerPoint</Application>
  <PresentationFormat>Panoramiczny</PresentationFormat>
  <Paragraphs>26</Paragraphs>
  <Slides>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Retrospekcja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Klaudia Kotowska</dc:creator>
  <cp:lastModifiedBy>Luter Aleksandra</cp:lastModifiedBy>
  <cp:revision>3</cp:revision>
  <dcterms:created xsi:type="dcterms:W3CDTF">2026-03-09T09:16:52Z</dcterms:created>
  <dcterms:modified xsi:type="dcterms:W3CDTF">2026-03-17T09:01:07Z</dcterms:modified>
</cp:coreProperties>
</file>