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handoutMasterIdLst>
    <p:handoutMasterId r:id="rId8"/>
  </p:handoutMasterIdLst>
  <p:sldIdLst>
    <p:sldId id="256" r:id="rId2"/>
    <p:sldId id="404" r:id="rId3"/>
    <p:sldId id="405" r:id="rId4"/>
    <p:sldId id="406" r:id="rId5"/>
    <p:sldId id="407" r:id="rId6"/>
    <p:sldId id="408" r:id="rId7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598" autoAdjust="0"/>
  </p:normalViewPr>
  <p:slideViewPr>
    <p:cSldViewPr>
      <p:cViewPr varScale="1">
        <p:scale>
          <a:sx n="107" d="100"/>
          <a:sy n="107" d="100"/>
        </p:scale>
        <p:origin x="20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478A644-E176-4D89-B57A-86C3FCF46A7A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68E18E2-9113-48AE-B51E-CB091A4E29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285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Grupa 1"/>
          <p:cNvGrpSpPr/>
          <p:nvPr userDrawn="1"/>
        </p:nvGrpSpPr>
        <p:grpSpPr>
          <a:xfrm>
            <a:off x="-3765" y="4945912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6391275"/>
          <a:ext cx="914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110984" imgH="362712" progId="">
                  <p:embed/>
                </p:oleObj>
              </mc:Choice>
              <mc:Fallback>
                <p:oleObj r:id="rId2" imgW="7110984" imgH="362712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91275"/>
                        <a:ext cx="9144000" cy="46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8D7F53-45FA-47D2-AC37-62298601DC4E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813D3D-98C9-4AD9-BB05-3848C8ABB5B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a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32" y="1052737"/>
            <a:ext cx="8895264" cy="51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992888" cy="3528392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Pakiet Projektów Rewitalizacyjnych planowanych do realizacji ze środków programu Fundusze Europejskie </a:t>
            </a:r>
            <a:b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dla Pomorza 2021–2027</a:t>
            </a:r>
            <a:b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 Gminie Miejskiej Starogard Gdański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9">
            <a:extLst>
              <a:ext uri="{FF2B5EF4-FFF2-40B4-BE49-F238E27FC236}">
                <a16:creationId xmlns:a16="http://schemas.microsoft.com/office/drawing/2014/main" id="{9F8EA923-25FF-38BF-6E69-E26EFFEFC9A4}"/>
              </a:ext>
            </a:extLst>
          </p:cNvPr>
          <p:cNvGrpSpPr>
            <a:grpSpLocks/>
          </p:cNvGrpSpPr>
          <p:nvPr/>
        </p:nvGrpSpPr>
        <p:grpSpPr bwMode="auto">
          <a:xfrm>
            <a:off x="546435" y="106102"/>
            <a:ext cx="8051130" cy="827186"/>
            <a:chOff x="0" y="0"/>
            <a:chExt cx="9489960" cy="961920"/>
          </a:xfrm>
        </p:grpSpPr>
        <p:pic>
          <p:nvPicPr>
            <p:cNvPr id="4" name="Obraz 10">
              <a:extLst>
                <a:ext uri="{FF2B5EF4-FFF2-40B4-BE49-F238E27FC236}">
                  <a16:creationId xmlns:a16="http://schemas.microsoft.com/office/drawing/2014/main" id="{C1BE702B-B35F-1FB4-9B99-90E69BA5A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89960" cy="8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7525726" name="Łącznik prosty 1757525726">
              <a:extLst>
                <a:ext uri="{FF2B5EF4-FFF2-40B4-BE49-F238E27FC236}">
                  <a16:creationId xmlns:a16="http://schemas.microsoft.com/office/drawing/2014/main" id="{999BC0AA-A1DA-334E-E442-06718917B6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0" y="961920"/>
              <a:ext cx="9379440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092917E5-53BC-DF63-5D76-2B5CE0EFE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52" y="6200887"/>
            <a:ext cx="8764223" cy="628738"/>
          </a:xfrm>
          <a:prstGeom prst="rect">
            <a:avLst/>
          </a:prstGeom>
        </p:spPr>
      </p:pic>
      <p:pic>
        <p:nvPicPr>
          <p:cNvPr id="6" name="Picture 7" descr="Herb Starogardu">
            <a:extLst>
              <a:ext uri="{FF2B5EF4-FFF2-40B4-BE49-F238E27FC236}">
                <a16:creationId xmlns:a16="http://schemas.microsoft.com/office/drawing/2014/main" id="{9C7F06D9-FAAA-BA35-1E9E-623BF2DB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93037"/>
            <a:ext cx="864277" cy="94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2B0AD8-024D-F008-DE7B-A9A55FF31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ad.png">
            <a:extLst>
              <a:ext uri="{FF2B5EF4-FFF2-40B4-BE49-F238E27FC236}">
                <a16:creationId xmlns:a16="http://schemas.microsoft.com/office/drawing/2014/main" id="{D0E40E6E-59FE-A09C-BFD4-3FCF3DEB1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32" y="1052737"/>
            <a:ext cx="8895264" cy="51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4E7422B-0E76-D467-B78D-788EFADA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123631"/>
            <a:ext cx="4248472" cy="5090806"/>
          </a:xfrm>
        </p:spPr>
        <p:txBody>
          <a:bodyPr>
            <a:noAutofit/>
          </a:bodyPr>
          <a:lstStyle/>
          <a:p>
            <a: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Działanie 7.1 – Rewitalizacja zdegradowanych obszarów miejskich:</a:t>
            </a: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Projekt pn. „Rewitalizacja Śródmieścia Starogardu Gdańskiego – etap II” obejmuje 4 zadania: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Zagospodarowanie terenów zieleni wzdłuż rzeki Wierzycy;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 Zagospodarowanie systemu parków kieszonkowych wraz z restauracją fragmentów murów obronnych zlokalizowanych 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 bezpośrednim sąsiedztwie jednego z parków, 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przy kościele św. Mateusza;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3. Poprawa warunków życia mieszkańców – zagospodarowanie przestrzeni wokół nieruchomości stanowiących zasób mieszkaniowy Gminy;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 Czytelnia pod chmurką.</a:t>
            </a:r>
            <a:endParaRPr lang="pl-PL" sz="16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D78C144-74B1-FCCF-47E6-61668EBCD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80BCAA2-3268-43B1-A651-975ACC5B0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C809B7F2-C860-F444-262D-37B90285D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9">
            <a:extLst>
              <a:ext uri="{FF2B5EF4-FFF2-40B4-BE49-F238E27FC236}">
                <a16:creationId xmlns:a16="http://schemas.microsoft.com/office/drawing/2014/main" id="{74A22603-573F-946E-5386-53BFAF0E576C}"/>
              </a:ext>
            </a:extLst>
          </p:cNvPr>
          <p:cNvGrpSpPr>
            <a:grpSpLocks/>
          </p:cNvGrpSpPr>
          <p:nvPr/>
        </p:nvGrpSpPr>
        <p:grpSpPr bwMode="auto">
          <a:xfrm>
            <a:off x="546435" y="106102"/>
            <a:ext cx="8051130" cy="827186"/>
            <a:chOff x="0" y="0"/>
            <a:chExt cx="9489960" cy="961920"/>
          </a:xfrm>
        </p:grpSpPr>
        <p:pic>
          <p:nvPicPr>
            <p:cNvPr id="4" name="Obraz 10">
              <a:extLst>
                <a:ext uri="{FF2B5EF4-FFF2-40B4-BE49-F238E27FC236}">
                  <a16:creationId xmlns:a16="http://schemas.microsoft.com/office/drawing/2014/main" id="{7354CAA2-583A-F9AD-66E7-BF3A0E32F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89960" cy="8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7525726" name="Łącznik prosty 1757525726">
              <a:extLst>
                <a:ext uri="{FF2B5EF4-FFF2-40B4-BE49-F238E27FC236}">
                  <a16:creationId xmlns:a16="http://schemas.microsoft.com/office/drawing/2014/main" id="{901AD3B7-EBC9-50E5-3530-D113394D4F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0" y="961920"/>
              <a:ext cx="9379440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275CDBBC-BD21-C410-DD2D-F22819977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7017"/>
            <a:ext cx="2307096" cy="307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BA79001-A25A-2BFD-9277-E594F433F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9"/>
            <a:ext cx="4057573" cy="270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204A34A-5E9C-209E-C669-3B093CD48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52" y="6200887"/>
            <a:ext cx="8764223" cy="628738"/>
          </a:xfrm>
          <a:prstGeom prst="rect">
            <a:avLst/>
          </a:prstGeom>
        </p:spPr>
      </p:pic>
      <p:pic>
        <p:nvPicPr>
          <p:cNvPr id="5" name="Picture 7" descr="Herb Starogardu">
            <a:extLst>
              <a:ext uri="{FF2B5EF4-FFF2-40B4-BE49-F238E27FC236}">
                <a16:creationId xmlns:a16="http://schemas.microsoft.com/office/drawing/2014/main" id="{8F2FC53F-2886-2342-24EF-5C7259EF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293037"/>
            <a:ext cx="864277" cy="94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649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96896A-C560-18EF-9DA3-858AE501B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ad.png">
            <a:extLst>
              <a:ext uri="{FF2B5EF4-FFF2-40B4-BE49-F238E27FC236}">
                <a16:creationId xmlns:a16="http://schemas.microsoft.com/office/drawing/2014/main" id="{E4236A50-105A-BB56-D47C-17060C913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32" y="1052737"/>
            <a:ext cx="8895264" cy="51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BAADA11-C83F-0269-9A6B-12A0C92F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123631"/>
            <a:ext cx="4248472" cy="5090806"/>
          </a:xfrm>
        </p:spPr>
        <p:txBody>
          <a:bodyPr>
            <a:noAutofit/>
          </a:bodyPr>
          <a:lstStyle/>
          <a:p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Działanie 6.5 Infrastruktura społeczna – programy rewitalizacji:</a:t>
            </a: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Projekt pn. „Rozwój infrastruktury społecznej na terenie Śródmieścia Starogardu Gdańskiego” obejmuje 2 zadania: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Adaptacja pomieszczeń w celu utworzenia Klubu Seniora w budynku Agro Kociewie na ul. Hallera 19 a;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 Adaptacja pomieszczeń w celu utworzenia Warsztatu Społecznego w budynku Agro Kociewie na ul. Hallera 19 a.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pl-PL" sz="16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B6B6336-F1E4-4E45-1597-C9604656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FFD81DF-6C64-82B4-2D55-3F9CED46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Picture 7" descr="Herb Starogardu">
            <a:extLst>
              <a:ext uri="{FF2B5EF4-FFF2-40B4-BE49-F238E27FC236}">
                <a16:creationId xmlns:a16="http://schemas.microsoft.com/office/drawing/2014/main" id="{CD7D344D-519C-6662-B40C-CDAE8F36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93037"/>
            <a:ext cx="864277" cy="94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60" name="Rectangle 12">
            <a:extLst>
              <a:ext uri="{FF2B5EF4-FFF2-40B4-BE49-F238E27FC236}">
                <a16:creationId xmlns:a16="http://schemas.microsoft.com/office/drawing/2014/main" id="{B3784086-CF7A-0760-7428-5678B4B4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9">
            <a:extLst>
              <a:ext uri="{FF2B5EF4-FFF2-40B4-BE49-F238E27FC236}">
                <a16:creationId xmlns:a16="http://schemas.microsoft.com/office/drawing/2014/main" id="{5970E300-F167-C114-CFB9-B51A9964BBE4}"/>
              </a:ext>
            </a:extLst>
          </p:cNvPr>
          <p:cNvGrpSpPr>
            <a:grpSpLocks/>
          </p:cNvGrpSpPr>
          <p:nvPr/>
        </p:nvGrpSpPr>
        <p:grpSpPr bwMode="auto">
          <a:xfrm>
            <a:off x="546435" y="106102"/>
            <a:ext cx="8051130" cy="827186"/>
            <a:chOff x="0" y="0"/>
            <a:chExt cx="9489960" cy="961920"/>
          </a:xfrm>
        </p:grpSpPr>
        <p:pic>
          <p:nvPicPr>
            <p:cNvPr id="4" name="Obraz 10">
              <a:extLst>
                <a:ext uri="{FF2B5EF4-FFF2-40B4-BE49-F238E27FC236}">
                  <a16:creationId xmlns:a16="http://schemas.microsoft.com/office/drawing/2014/main" id="{8A8D628C-316F-F18C-7C22-4B4F5EB2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89960" cy="8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7525726" name="Łącznik prosty 1757525726">
              <a:extLst>
                <a:ext uri="{FF2B5EF4-FFF2-40B4-BE49-F238E27FC236}">
                  <a16:creationId xmlns:a16="http://schemas.microsoft.com/office/drawing/2014/main" id="{8F23451C-F010-25C3-54A3-EC1EAB4B78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0" y="961920"/>
              <a:ext cx="9379440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23D5F427-9D3D-2A8E-B066-075EF6F16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5" y="2337775"/>
            <a:ext cx="4410226" cy="294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23E9969-89E3-9135-E2C7-A23292018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52" y="6200887"/>
            <a:ext cx="876422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31ABFD-15A1-9D43-AA6F-88830503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ad.png">
            <a:extLst>
              <a:ext uri="{FF2B5EF4-FFF2-40B4-BE49-F238E27FC236}">
                <a16:creationId xmlns:a16="http://schemas.microsoft.com/office/drawing/2014/main" id="{3ADEA5BA-4D4F-A302-CB07-9ED467E9E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32" y="1052737"/>
            <a:ext cx="8895264" cy="51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A1AFB7-1398-6065-C372-D0D23F7B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123631"/>
            <a:ext cx="4248472" cy="5090806"/>
          </a:xfrm>
        </p:spPr>
        <p:txBody>
          <a:bodyPr>
            <a:noAutofit/>
          </a:bodyPr>
          <a:lstStyle/>
          <a:p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Działanie 5.12 Aktywne włączenie społeczne – programy rewitalizacji:</a:t>
            </a: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Projekt pn. „Kierunek kompetencja: wzmacnianie aktywności społecznej i zawodowej mieszkańców obszaru rewitalizacji” obejmuje 1 zadanie: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Aktywizacja społeczno-zawodowa osób biernych zawodowo oraz osób z rodzin zagrożonych ubóstwem lub wykluczeniem.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pl-PL" sz="16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F9A1430-6C86-C36C-2335-6C08FAF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572C5B-9F74-B65E-0B3B-A333EAE2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Picture 7" descr="Herb Starogardu">
            <a:extLst>
              <a:ext uri="{FF2B5EF4-FFF2-40B4-BE49-F238E27FC236}">
                <a16:creationId xmlns:a16="http://schemas.microsoft.com/office/drawing/2014/main" id="{D059372F-42C9-8DD1-0A1C-FA65385A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93037"/>
            <a:ext cx="864277" cy="94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60" name="Rectangle 12">
            <a:extLst>
              <a:ext uri="{FF2B5EF4-FFF2-40B4-BE49-F238E27FC236}">
                <a16:creationId xmlns:a16="http://schemas.microsoft.com/office/drawing/2014/main" id="{04C2AD50-DE2C-8896-CBAD-5028AE34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9">
            <a:extLst>
              <a:ext uri="{FF2B5EF4-FFF2-40B4-BE49-F238E27FC236}">
                <a16:creationId xmlns:a16="http://schemas.microsoft.com/office/drawing/2014/main" id="{85193D90-4FAD-D7D1-4773-494A930E5FA8}"/>
              </a:ext>
            </a:extLst>
          </p:cNvPr>
          <p:cNvGrpSpPr>
            <a:grpSpLocks/>
          </p:cNvGrpSpPr>
          <p:nvPr/>
        </p:nvGrpSpPr>
        <p:grpSpPr bwMode="auto">
          <a:xfrm>
            <a:off x="546435" y="106102"/>
            <a:ext cx="8051130" cy="827186"/>
            <a:chOff x="0" y="0"/>
            <a:chExt cx="9489960" cy="961920"/>
          </a:xfrm>
        </p:grpSpPr>
        <p:pic>
          <p:nvPicPr>
            <p:cNvPr id="4" name="Obraz 10">
              <a:extLst>
                <a:ext uri="{FF2B5EF4-FFF2-40B4-BE49-F238E27FC236}">
                  <a16:creationId xmlns:a16="http://schemas.microsoft.com/office/drawing/2014/main" id="{1DB7B9DD-0275-5B58-42C0-ED3BF1447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89960" cy="8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7525726" name="Łącznik prosty 1757525726">
              <a:extLst>
                <a:ext uri="{FF2B5EF4-FFF2-40B4-BE49-F238E27FC236}">
                  <a16:creationId xmlns:a16="http://schemas.microsoft.com/office/drawing/2014/main" id="{E3030657-137E-8942-008C-8CCD9A3E23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0" y="961920"/>
              <a:ext cx="9379440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AC48BF7A-06F2-3E62-5F5F-D10B947C6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0" y="2432946"/>
            <a:ext cx="4198642" cy="314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62BB22C-3382-49F4-8892-6A0332611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52" y="6200887"/>
            <a:ext cx="876422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EFA69B-883F-8E5C-91C7-3037ABC3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ad.png">
            <a:extLst>
              <a:ext uri="{FF2B5EF4-FFF2-40B4-BE49-F238E27FC236}">
                <a16:creationId xmlns:a16="http://schemas.microsoft.com/office/drawing/2014/main" id="{425C38BE-C64D-1D3A-15C0-905334FB9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32" y="1052737"/>
            <a:ext cx="8895264" cy="51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F39355F-12F3-0180-0E0C-61E0B2D8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123631"/>
            <a:ext cx="4248472" cy="5090806"/>
          </a:xfrm>
        </p:spPr>
        <p:txBody>
          <a:bodyPr>
            <a:noAutofit/>
          </a:bodyPr>
          <a:lstStyle/>
          <a:p>
            <a: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Działanie 5.19 Usługi społeczne i zdrowotne – programy rewitalizacji:</a:t>
            </a: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Projekt pn. „Kierunek integracja: wsparcie rodzin, dzieci, młodzieży, seniorów oraz osób w trudnej sytuacji życiowej z obszaru rewitalizacji” obejmuje 4 zadania: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Rozszerzenie wsparcia specjalistycznego dla rodzin w ramach Społecznego Centrum Wsparcia Rodziny;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 Rozszerzenie wsparcia w placówkach wsparcia dziennego, w ramach Społecznego Centrum Wsparcia Rodziny;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3. Prowadzenie wsparcia w ramach Klubu Seniora;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 Prowadzenie Warsztatu Społecznego jako przestrzeni towarzyszącej funkcjonowaniu Klubu Seniora.</a:t>
            </a:r>
            <a:endParaRPr lang="pl-PL" sz="16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4AD8D54-8F20-FD38-7EF2-A35DD40B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077A511-CA8C-7333-88E1-FB664B1D4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Picture 7" descr="Herb Starogardu">
            <a:extLst>
              <a:ext uri="{FF2B5EF4-FFF2-40B4-BE49-F238E27FC236}">
                <a16:creationId xmlns:a16="http://schemas.microsoft.com/office/drawing/2014/main" id="{1D9CA228-905E-41AE-BD47-6C5050EC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93037"/>
            <a:ext cx="864277" cy="94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60" name="Rectangle 12">
            <a:extLst>
              <a:ext uri="{FF2B5EF4-FFF2-40B4-BE49-F238E27FC236}">
                <a16:creationId xmlns:a16="http://schemas.microsoft.com/office/drawing/2014/main" id="{E78E04EB-D1E7-7712-2783-50853D06E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9">
            <a:extLst>
              <a:ext uri="{FF2B5EF4-FFF2-40B4-BE49-F238E27FC236}">
                <a16:creationId xmlns:a16="http://schemas.microsoft.com/office/drawing/2014/main" id="{45A0289E-8CD8-ABD8-9B4D-37876396DE41}"/>
              </a:ext>
            </a:extLst>
          </p:cNvPr>
          <p:cNvGrpSpPr>
            <a:grpSpLocks/>
          </p:cNvGrpSpPr>
          <p:nvPr/>
        </p:nvGrpSpPr>
        <p:grpSpPr bwMode="auto">
          <a:xfrm>
            <a:off x="546435" y="106102"/>
            <a:ext cx="8051130" cy="827186"/>
            <a:chOff x="0" y="0"/>
            <a:chExt cx="9489960" cy="961920"/>
          </a:xfrm>
        </p:grpSpPr>
        <p:pic>
          <p:nvPicPr>
            <p:cNvPr id="4" name="Obraz 10">
              <a:extLst>
                <a:ext uri="{FF2B5EF4-FFF2-40B4-BE49-F238E27FC236}">
                  <a16:creationId xmlns:a16="http://schemas.microsoft.com/office/drawing/2014/main" id="{8776CA9C-1DFD-E958-AF81-898B21441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89960" cy="8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7525726" name="Łącznik prosty 1757525726">
              <a:extLst>
                <a:ext uri="{FF2B5EF4-FFF2-40B4-BE49-F238E27FC236}">
                  <a16:creationId xmlns:a16="http://schemas.microsoft.com/office/drawing/2014/main" id="{F355B70A-B619-2CA1-1502-EB0CA507F0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0" y="961920"/>
              <a:ext cx="9379440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9BB4BF4B-0DDF-C75E-5CE2-9B6180AAE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5" y="2493193"/>
            <a:ext cx="4151518" cy="293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78C22AB-6965-FB47-1BDD-B81E025CA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52" y="6200887"/>
            <a:ext cx="876422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6044E3-333B-1F6E-8A80-838B017CA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ad.png">
            <a:extLst>
              <a:ext uri="{FF2B5EF4-FFF2-40B4-BE49-F238E27FC236}">
                <a16:creationId xmlns:a16="http://schemas.microsoft.com/office/drawing/2014/main" id="{7240A9E0-FB23-98C9-AD7C-7E6139EFB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32" y="1052737"/>
            <a:ext cx="8895264" cy="51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30FF7F-FE16-4299-BADC-47B8C365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123631"/>
            <a:ext cx="4248472" cy="5090806"/>
          </a:xfrm>
        </p:spPr>
        <p:txBody>
          <a:bodyPr>
            <a:noAutofit/>
          </a:bodyPr>
          <a:lstStyle/>
          <a:p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Działanie 2.4 Efektywność energetyczna – programy rewitalizacji:</a:t>
            </a: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Projekt pn. „Kompleksowa termomodernizacja komunalnych budynków mieszkalnych na terenie Śródmieścia” obejmuje 1 zadanie: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pl-PL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Termomodernizacja efektywności energetycznej budynków mieszkalnych.</a:t>
            </a:r>
            <a:b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pl-PL" sz="16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44BAF1F-4670-FF97-66A6-FB935C5A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6B92993-738D-8811-692A-018EAF08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Picture 7" descr="Herb Starogardu">
            <a:extLst>
              <a:ext uri="{FF2B5EF4-FFF2-40B4-BE49-F238E27FC236}">
                <a16:creationId xmlns:a16="http://schemas.microsoft.com/office/drawing/2014/main" id="{43C44EE8-9EC1-D839-6559-C6695959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93037"/>
            <a:ext cx="864277" cy="94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60" name="Rectangle 12">
            <a:extLst>
              <a:ext uri="{FF2B5EF4-FFF2-40B4-BE49-F238E27FC236}">
                <a16:creationId xmlns:a16="http://schemas.microsoft.com/office/drawing/2014/main" id="{878A2285-B997-92B0-F2AD-1F579373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9">
            <a:extLst>
              <a:ext uri="{FF2B5EF4-FFF2-40B4-BE49-F238E27FC236}">
                <a16:creationId xmlns:a16="http://schemas.microsoft.com/office/drawing/2014/main" id="{7AFF4D53-97F7-69E7-4F7B-45A28E383350}"/>
              </a:ext>
            </a:extLst>
          </p:cNvPr>
          <p:cNvGrpSpPr>
            <a:grpSpLocks/>
          </p:cNvGrpSpPr>
          <p:nvPr/>
        </p:nvGrpSpPr>
        <p:grpSpPr bwMode="auto">
          <a:xfrm>
            <a:off x="546435" y="106102"/>
            <a:ext cx="8051130" cy="827186"/>
            <a:chOff x="0" y="0"/>
            <a:chExt cx="9489960" cy="961920"/>
          </a:xfrm>
        </p:grpSpPr>
        <p:pic>
          <p:nvPicPr>
            <p:cNvPr id="4" name="Obraz 10">
              <a:extLst>
                <a:ext uri="{FF2B5EF4-FFF2-40B4-BE49-F238E27FC236}">
                  <a16:creationId xmlns:a16="http://schemas.microsoft.com/office/drawing/2014/main" id="{8C1F37C8-0B36-5FC0-CA2D-D62AD33BF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89960" cy="8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7525726" name="Łącznik prosty 1757525726">
              <a:extLst>
                <a:ext uri="{FF2B5EF4-FFF2-40B4-BE49-F238E27FC236}">
                  <a16:creationId xmlns:a16="http://schemas.microsoft.com/office/drawing/2014/main" id="{74776AEE-373A-C54C-0183-8AF62C935A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60" y="961920"/>
              <a:ext cx="9379440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6C1A7EF4-CEB8-4CC0-CEF0-51E0AE45A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52" y="6200887"/>
            <a:ext cx="8764223" cy="6287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7F0529D-963D-8252-B1E1-287D40BBDA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4" y="2553798"/>
            <a:ext cx="4248472" cy="268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000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4139</TotalTime>
  <Words>373</Words>
  <Application>Microsoft Office PowerPoint</Application>
  <PresentationFormat>Pokaz na ekranie (4:3)</PresentationFormat>
  <Paragraphs>6</Paragraphs>
  <Slides>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Calibri</vt:lpstr>
      <vt:lpstr>Lucida Sans Unicode</vt:lpstr>
      <vt:lpstr>Verdana</vt:lpstr>
      <vt:lpstr>Wingdings 2</vt:lpstr>
      <vt:lpstr>Wingdings 3</vt:lpstr>
      <vt:lpstr>Hol</vt:lpstr>
      <vt:lpstr>Pakiet Projektów Rewitalizacyjnych planowanych do realizacji ze środków programu Fundusze Europejskie  dla Pomorza 2021–2027 w Gminie Miejskiej Starogard Gdański</vt:lpstr>
      <vt:lpstr>Działanie 7.1 – Rewitalizacja zdegradowanych obszarów miejskich:  Projekt pn. „Rewitalizacja Śródmieścia Starogardu Gdańskiego – etap II” obejmuje 4 zadania:  1. Zagospodarowanie terenów zieleni wzdłuż rzeki Wierzycy; 2. Zagospodarowanie systemu parków kieszonkowych wraz z restauracją fragmentów murów obronnych zlokalizowanych  w bezpośrednim sąsiedztwie jednego z parków,  przy kościele św. Mateusza; 3. Poprawa warunków życia mieszkańców – zagospodarowanie przestrzeni wokół nieruchomości stanowiących zasób mieszkaniowy Gminy; 4. Czytelnia pod chmurką.</vt:lpstr>
      <vt:lpstr> Działanie 6.5 Infrastruktura społeczna – programy rewitalizacji:  Projekt pn. „Rozwój infrastruktury społecznej na terenie Śródmieścia Starogardu Gdańskiego” obejmuje 2 zadania:  1. Adaptacja pomieszczeń w celu utworzenia Klubu Seniora w budynku Agro Kociewie na ul. Hallera 19 a; 2. Adaptacja pomieszczeń w celu utworzenia Warsztatu Społecznego w budynku Agro Kociewie na ul. Hallera 19 a. </vt:lpstr>
      <vt:lpstr>   Działanie 5.12 Aktywne włączenie społeczne – programy rewitalizacji:  Projekt pn. „Kierunek kompetencja: wzmacnianie aktywności społecznej i zawodowej mieszkańców obszaru rewitalizacji” obejmuje 1 zadanie:  1. Aktywizacja społeczno-zawodowa osób biernych zawodowo oraz osób z rodzin zagrożonych ubóstwem lub wykluczeniem. </vt:lpstr>
      <vt:lpstr>Działanie 5.19 Usługi społeczne i zdrowotne – programy rewitalizacji:  Projekt pn. „Kierunek integracja: wsparcie rodzin, dzieci, młodzieży, seniorów oraz osób w trudnej sytuacji życiowej z obszaru rewitalizacji” obejmuje 4 zadania:  1. Rozszerzenie wsparcia specjalistycznego dla rodzin w ramach Społecznego Centrum Wsparcia Rodziny; 2. Rozszerzenie wsparcia w placówkach wsparcia dziennego, w ramach Społecznego Centrum Wsparcia Rodziny; 3. Prowadzenie wsparcia w ramach Klubu Seniora; 4. Prowadzenie Warsztatu Społecznego jako przestrzeni towarzyszącej funkcjonowaniu Klubu Seniora.</vt:lpstr>
      <vt:lpstr>  Działanie 2.4 Efektywność energetyczna – programy rewitalizacji:  Projekt pn. „Kompleksowa termomodernizacja komunalnych budynków mieszkalnych na terenie Śródmieścia” obejmuje 1 zadanie:  1. Termomodernizacja efektywności energetycznej budynków mieszkalnych.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zagospodarowania terenu pomiędzy ul. Kociewską  a                  ul. Bohaterów Getta</dc:title>
  <dc:creator>jaka</dc:creator>
  <cp:lastModifiedBy>Jarosław Fryszka</cp:lastModifiedBy>
  <cp:revision>450</cp:revision>
  <dcterms:created xsi:type="dcterms:W3CDTF">2013-12-12T13:48:54Z</dcterms:created>
  <dcterms:modified xsi:type="dcterms:W3CDTF">2026-03-17T08:41:24Z</dcterms:modified>
</cp:coreProperties>
</file>