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82" r:id="rId9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0840" autoAdjust="0"/>
  </p:normalViewPr>
  <p:slideViewPr>
    <p:cSldViewPr showGuides="1">
      <p:cViewPr varScale="1">
        <p:scale>
          <a:sx n="102" d="100"/>
          <a:sy n="102" d="100"/>
        </p:scale>
        <p:origin x="1066" y="67"/>
      </p:cViewPr>
      <p:guideLst>
        <p:guide orient="horz" pos="162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51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Cecha: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Sadzimy rośliny.</a:t>
            </a:r>
            <a:endParaRPr lang="pl-PL"/>
          </a:p>
          <a:p>
            <a:r>
              <a:rPr lang="pl-PL"/>
              <a:t>Korzyść: Stwórz z nami piękny ogród, z którego skorzystasz razem z dziećmi.</a:t>
            </a:r>
          </a:p>
          <a:p>
            <a:endParaRPr lang="pl-PL"/>
          </a:p>
          <a:p>
            <a:r>
              <a:rPr lang="pl-PL"/>
              <a:t>AIDA: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– Interest – Desire – Action</a:t>
            </a:r>
          </a:p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CTA: call to action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82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8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2026-04-21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2026-04-21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2026-04-21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o-olszowa.pl/2026/03/funduszowy-maj-w-zzo-olszowa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mekwielkopolski.pl/asp/wiecej-majowka-z-funduszami-czyli-rodzinne-odkrywanie-zamku,48,artykul,1,1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2201700"/>
            <a:ext cx="6409164" cy="740100"/>
          </a:xfrm>
        </p:spPr>
        <p:txBody>
          <a:bodyPr>
            <a:normAutofit/>
          </a:bodyPr>
          <a:lstStyle/>
          <a:p>
            <a:r>
              <a:rPr lang="pl-PL">
                <a:latin typeface="Ubuntu"/>
              </a:rPr>
              <a:t>Jak tworzyć teksty promocyjne? </a:t>
            </a:r>
            <a:endParaRPr lang="pl-PL" dirty="0">
              <a:latin typeface="Ubuntu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8" y="3163023"/>
            <a:ext cx="5502655" cy="341703"/>
          </a:xfrm>
        </p:spPr>
        <p:txBody>
          <a:bodyPr>
            <a:normAutofit/>
          </a:bodyPr>
          <a:lstStyle/>
          <a:p>
            <a:r>
              <a:rPr lang="pl-PL" sz="1633">
                <a:latin typeface="Ubuntu"/>
              </a:rPr>
              <a:t>Funduszowy Maj</a:t>
            </a:r>
            <a:endParaRPr lang="pl-PL" sz="1633" dirty="0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8483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8883" y="3554594"/>
            <a:ext cx="5915117" cy="1588907"/>
            <a:chOff x="0" y="0"/>
            <a:chExt cx="9347345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6164454" cy="6079654"/>
            <a:chOff x="0" y="0"/>
            <a:chExt cx="16438543" cy="162124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8544" cy="16212410"/>
            </a:xfrm>
            <a:custGeom>
              <a:avLst/>
              <a:gdLst/>
              <a:ahLst/>
              <a:cxnLst/>
              <a:rect l="l" t="t" r="r" b="b"/>
              <a:pathLst>
                <a:path w="16438544" h="16212410">
                  <a:moveTo>
                    <a:pt x="0" y="0"/>
                  </a:moveTo>
                  <a:lnTo>
                    <a:pt x="16438544" y="0"/>
                  </a:lnTo>
                  <a:lnTo>
                    <a:pt x="16438544" y="16212410"/>
                  </a:lnTo>
                  <a:lnTo>
                    <a:pt x="0" y="16212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97" b="-69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228883" y="22512"/>
            <a:ext cx="5915117" cy="5120988"/>
            <a:chOff x="0" y="0"/>
            <a:chExt cx="3115782" cy="26974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15782" cy="2697475"/>
            </a:xfrm>
            <a:custGeom>
              <a:avLst/>
              <a:gdLst/>
              <a:ahLst/>
              <a:cxnLst/>
              <a:rect l="l" t="t" r="r" b="b"/>
              <a:pathLst>
                <a:path w="3115782" h="2697475">
                  <a:moveTo>
                    <a:pt x="0" y="0"/>
                  </a:moveTo>
                  <a:lnTo>
                    <a:pt x="3115782" y="0"/>
                  </a:lnTo>
                  <a:lnTo>
                    <a:pt x="3115782" y="2697475"/>
                  </a:lnTo>
                  <a:lnTo>
                    <a:pt x="0" y="26974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15782" cy="27355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29650" y="0"/>
            <a:ext cx="847396" cy="5143500"/>
            <a:chOff x="0" y="0"/>
            <a:chExt cx="446365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05616" y="514350"/>
            <a:ext cx="826421" cy="8264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8884" y="0"/>
                  </a:moveTo>
                  <a:lnTo>
                    <a:pt x="573916" y="0"/>
                  </a:lnTo>
                  <a:cubicBezTo>
                    <a:pt x="705848" y="0"/>
                    <a:pt x="812800" y="106952"/>
                    <a:pt x="812800" y="238884"/>
                  </a:cubicBezTo>
                  <a:lnTo>
                    <a:pt x="812800" y="573916"/>
                  </a:lnTo>
                  <a:cubicBezTo>
                    <a:pt x="812800" y="705848"/>
                    <a:pt x="705848" y="812800"/>
                    <a:pt x="573916" y="812800"/>
                  </a:cubicBezTo>
                  <a:lnTo>
                    <a:pt x="238884" y="812800"/>
                  </a:lnTo>
                  <a:cubicBezTo>
                    <a:pt x="106952" y="812800"/>
                    <a:pt x="0" y="705848"/>
                    <a:pt x="0" y="573916"/>
                  </a:cubicBezTo>
                  <a:lnTo>
                    <a:pt x="0" y="238884"/>
                  </a:lnTo>
                  <a:cubicBezTo>
                    <a:pt x="0" y="106952"/>
                    <a:pt x="106952" y="0"/>
                    <a:pt x="238884" y="0"/>
                  </a:cubicBezTo>
                  <a:close/>
                </a:path>
              </a:pathLst>
            </a:custGeom>
            <a:solidFill>
              <a:srgbClr val="2079CB">
                <a:alpha val="2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407062" y="408176"/>
            <a:ext cx="385862" cy="38586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59729" y="4207347"/>
            <a:ext cx="1872308" cy="187230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59739" y="1020608"/>
            <a:ext cx="3747324" cy="55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4"/>
              </a:lnSpc>
            </a:pPr>
            <a:r>
              <a:rPr lang="en-US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Nasz cel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14350" y="4207347"/>
            <a:ext cx="1945711" cy="401638"/>
            <a:chOff x="0" y="0"/>
            <a:chExt cx="2768600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68600" cy="571500"/>
            </a:xfrm>
            <a:custGeom>
              <a:avLst/>
              <a:gdLst/>
              <a:ahLst/>
              <a:cxnLst/>
              <a:rect l="l" t="t" r="r" b="b"/>
              <a:pathLst>
                <a:path w="2768600" h="571500">
                  <a:moveTo>
                    <a:pt x="0" y="0"/>
                  </a:moveTo>
                  <a:lnTo>
                    <a:pt x="2768600" y="0"/>
                  </a:lnTo>
                  <a:lnTo>
                    <a:pt x="276860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5" b="-113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3659739" y="2029921"/>
            <a:ext cx="4836860" cy="97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pl-PL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Krótkie o</a:t>
            </a:r>
            <a:r>
              <a:rPr lang="en-US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pisy</a:t>
            </a:r>
            <a:r>
              <a:rPr lang="pl-PL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(zaproszenia)</a:t>
            </a:r>
            <a:r>
              <a:rPr lang="en-US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endParaRPr lang="pl-PL" sz="2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które</a:t>
            </a:r>
            <a:r>
              <a:rPr lang="en-US" sz="280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„zareklamują”</a:t>
            </a:r>
            <a:r>
              <a:rPr lang="pl-PL" sz="280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wydarzenia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8883" y="3554594"/>
            <a:ext cx="5915117" cy="1588907"/>
            <a:chOff x="0" y="0"/>
            <a:chExt cx="9347345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6164454" cy="6079654"/>
            <a:chOff x="0" y="0"/>
            <a:chExt cx="16438543" cy="162124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8544" cy="16212410"/>
            </a:xfrm>
            <a:custGeom>
              <a:avLst/>
              <a:gdLst/>
              <a:ahLst/>
              <a:cxnLst/>
              <a:rect l="l" t="t" r="r" b="b"/>
              <a:pathLst>
                <a:path w="16438544" h="16212410">
                  <a:moveTo>
                    <a:pt x="0" y="0"/>
                  </a:moveTo>
                  <a:lnTo>
                    <a:pt x="16438544" y="0"/>
                  </a:lnTo>
                  <a:lnTo>
                    <a:pt x="16438544" y="16212410"/>
                  </a:lnTo>
                  <a:lnTo>
                    <a:pt x="0" y="16212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97" b="-69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228883" y="-117049"/>
            <a:ext cx="5915117" cy="5260549"/>
            <a:chOff x="0" y="0"/>
            <a:chExt cx="3115782" cy="27709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15782" cy="2770989"/>
            </a:xfrm>
            <a:custGeom>
              <a:avLst/>
              <a:gdLst/>
              <a:ahLst/>
              <a:cxnLst/>
              <a:rect l="l" t="t" r="r" b="b"/>
              <a:pathLst>
                <a:path w="3115782" h="2770989">
                  <a:moveTo>
                    <a:pt x="0" y="0"/>
                  </a:moveTo>
                  <a:lnTo>
                    <a:pt x="3115782" y="0"/>
                  </a:lnTo>
                  <a:lnTo>
                    <a:pt x="3115782" y="2770989"/>
                  </a:lnTo>
                  <a:lnTo>
                    <a:pt x="0" y="2770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15782" cy="280908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29650" y="0"/>
            <a:ext cx="847396" cy="5143500"/>
            <a:chOff x="0" y="0"/>
            <a:chExt cx="446365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59729" y="4207347"/>
            <a:ext cx="1872308" cy="187230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4350" y="4207347"/>
            <a:ext cx="1945711" cy="401638"/>
            <a:chOff x="0" y="0"/>
            <a:chExt cx="2768600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68600" cy="571500"/>
            </a:xfrm>
            <a:custGeom>
              <a:avLst/>
              <a:gdLst/>
              <a:ahLst/>
              <a:cxnLst/>
              <a:rect l="l" t="t" r="r" b="b"/>
              <a:pathLst>
                <a:path w="2768600" h="571500">
                  <a:moveTo>
                    <a:pt x="0" y="0"/>
                  </a:moveTo>
                  <a:lnTo>
                    <a:pt x="2768600" y="0"/>
                  </a:lnTo>
                  <a:lnTo>
                    <a:pt x="276860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5" b="-113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3656410" y="1060371"/>
            <a:ext cx="469003" cy="46900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242915" y="1031796"/>
            <a:ext cx="4553151" cy="82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Zrozum odbiorcę</a:t>
            </a:r>
            <a:r>
              <a:rPr lang="en-US" sz="12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rodzic</a:t>
            </a: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– zdrowie, edukacja, wspólny czas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dzieci – przygoda, zabawa, nagrody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lokaln</a:t>
            </a: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społecznoś</a:t>
            </a: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ć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– wspólne dobro, rozwój okolicy</a:t>
            </a: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integracja</a:t>
            </a: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42914" y="2047333"/>
            <a:ext cx="4289525" cy="628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Pisz </a:t>
            </a:r>
            <a:r>
              <a:rPr lang="en-US" sz="1250" b="1">
                <a:solidFill>
                  <a:srgbClr val="2079CB"/>
                </a:solidFill>
                <a:latin typeface="Ubuntu Bold"/>
                <a:ea typeface="Ubuntu Bold"/>
                <a:cs typeface="Ubuntu Bold"/>
                <a:sym typeface="Ubuntu Bold"/>
              </a:rPr>
              <a:t>językiem korzyści</a:t>
            </a: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125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(</a:t>
            </a: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korzyści </a:t>
            </a:r>
            <a:r>
              <a:rPr lang="en-US" sz="125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zamiast</a:t>
            </a: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cechy</a:t>
            </a:r>
            <a:r>
              <a:rPr lang="en-US" sz="125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)</a:t>
            </a:r>
          </a:p>
          <a:p>
            <a:pPr>
              <a:lnSpc>
                <a:spcPts val="1610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Ludzie biorą udział w akcjach i wydarzeniach, nie dlatego, że „są”, </a:t>
            </a:r>
            <a:endParaRPr lang="pl-PL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610"/>
              </a:lnSpc>
            </a:pP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ale,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że coś z tego mają (np. posadź własną roślinę, zadbaj o zdrowie)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56231" y="2901532"/>
            <a:ext cx="4553151" cy="104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Stosuj prosty język</a:t>
            </a:r>
          </a:p>
          <a:p>
            <a:pPr>
              <a:lnSpc>
                <a:spcPts val="1610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Pisz jasno i krótko (zdania do 20 wyrazów), </a:t>
            </a: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bo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ludzie skanują tekst</a:t>
            </a:r>
          </a:p>
          <a:p>
            <a:pPr>
              <a:lnSpc>
                <a:spcPts val="1610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Używaj częściej czasowników (</a:t>
            </a:r>
            <a: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np.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dołącz, poznaj) niż rzeczowników</a:t>
            </a:r>
          </a:p>
          <a:p>
            <a:pPr>
              <a:lnSpc>
                <a:spcPts val="1610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Stosuj przeplatankę (my-Ty, my-Wy)</a:t>
            </a:r>
          </a:p>
          <a:p>
            <a:pPr>
              <a:lnSpc>
                <a:spcPts val="1680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242915" y="3993586"/>
            <a:ext cx="4089122" cy="62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Angażuj emocjonalnie i wzywaj do działania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AIDA (uwaga – zainteresowanie – emocje – działanie)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CTA (konkretnie działanie: weź udział, przyjdź, zobacz)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48559" y="181144"/>
            <a:ext cx="3747324" cy="55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4"/>
              </a:lnSpc>
            </a:pPr>
            <a:r>
              <a:rPr lang="en-US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Wskazówki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656410" y="2075908"/>
            <a:ext cx="469003" cy="46900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119387" y="2107844"/>
            <a:ext cx="1543050" cy="3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50" b="1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2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672841" y="2930107"/>
            <a:ext cx="469003" cy="46900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135817" y="2962043"/>
            <a:ext cx="1543050" cy="3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50" b="1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3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3656410" y="3999178"/>
            <a:ext cx="469003" cy="469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119387" y="4031114"/>
            <a:ext cx="1543050" cy="3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50" b="1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56410" y="1092308"/>
            <a:ext cx="469003" cy="33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50" b="1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7017" y="0"/>
            <a:ext cx="2916983" cy="51435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4572000" y="1200430"/>
            <a:ext cx="0" cy="36113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75532" y="761243"/>
            <a:ext cx="655050" cy="0"/>
          </a:xfrm>
          <a:prstGeom prst="line">
            <a:avLst/>
          </a:prstGeom>
          <a:ln w="95250" cap="flat">
            <a:solidFill>
              <a:srgbClr val="2079C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16400" y="1200430"/>
            <a:ext cx="2158495" cy="334726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6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Przed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81911" y="1200430"/>
            <a:ext cx="2158495" cy="334726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6482" y="177042"/>
            <a:ext cx="5384917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500" b="1" spc="5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Przykłady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675" y="1637943"/>
            <a:ext cx="4037923" cy="2818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5"/>
              </a:lnSpc>
            </a:pPr>
            <a:r>
              <a:rPr lang="en-US" sz="11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Droga bioodpadów do FERTIZZO – poznaj proces kompostowania!</a:t>
            </a:r>
          </a:p>
          <a:p>
            <a:pPr>
              <a:lnSpc>
                <a:spcPts val="1725"/>
              </a:lnSpc>
            </a:pPr>
            <a:endParaRPr lang="en-US" sz="1150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Zapraszamy grupy zorganizowane do udziału w wydarzeniu pn. „Droga bioodpadów do FERTIZZO – poznaj proces kompostowania!”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Oferujemy możliwość zwiedzania zakładu zagospodarowania odpadów, ze szczególnym uwzględnieniem pracy kompostowni oraz posadzenia własnej rośliny z wykorzystaniem produkowanego w zakładzie w pełni naturalnego środka wspomagającego wzrost roślin.</a:t>
            </a: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Więcej informacji na </a:t>
            </a:r>
            <a:r>
              <a:rPr lang="en-US" sz="115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2" tooltip="https://www.zzo-olszowa.pl/2026/03/funduszowy-maj-w-zzo-olszowa/"/>
              </a:rPr>
              <a:t>stronie wydarzenia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  <a:p>
            <a:pPr algn="just"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just"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81674" y="1200430"/>
            <a:ext cx="334726" cy="33472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47185" y="1200430"/>
            <a:ext cx="334726" cy="33472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947186" y="1637943"/>
            <a:ext cx="4044415" cy="3031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25"/>
              </a:lnSpc>
            </a:pPr>
            <a:r>
              <a:rPr lang="en-US" sz="11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Posadź własną roślinę</a:t>
            </a:r>
          </a:p>
          <a:p>
            <a:pPr>
              <a:lnSpc>
                <a:spcPts val="1725"/>
              </a:lnSpc>
            </a:pPr>
            <a:endParaRPr lang="en-US" sz="1150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Czy wiesz, co dzieje się ze skoszoną trawą czy obierkami, które trafiają do kosza? Podczas wizyty w tym zakładzie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poznasz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tę tajemnicę.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Odwiedź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nasz zakład gospodarowania odpadami.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Zobaczysz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jak działają instalacje i jak przetwarzamy bioodpady w kompostowni.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Posadzisz też własną roślinę. Użyjesz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 tego FERTIZZO. Jest to nasz naturalny nawóz, który powstaje na miejscu.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Zapraszamy grupy zorganizowane!</a:t>
            </a: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Więcej informacji na </a:t>
            </a:r>
            <a:r>
              <a:rPr lang="en-US" sz="115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2" tooltip="https://www.zzo-olszowa.pl/2026/03/funduszowy-maj-w-zzo-olszowa/"/>
              </a:rPr>
              <a:t>stronie wydarzenia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54710" y="-1087253"/>
            <a:ext cx="1872308" cy="18723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7017" y="0"/>
            <a:ext cx="2916983" cy="51435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4572000" y="1200430"/>
            <a:ext cx="0" cy="36113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75532" y="761243"/>
            <a:ext cx="655050" cy="0"/>
          </a:xfrm>
          <a:prstGeom prst="line">
            <a:avLst/>
          </a:prstGeom>
          <a:ln w="95250" cap="flat">
            <a:solidFill>
              <a:srgbClr val="2079C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16400" y="1200430"/>
            <a:ext cx="2158495" cy="334726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6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Przed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81911" y="1200430"/>
            <a:ext cx="2158495" cy="334726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6482" y="177042"/>
            <a:ext cx="5384917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500" b="1" spc="5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Przykłady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674" y="1697275"/>
            <a:ext cx="4083039" cy="238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5"/>
              </a:lnSpc>
            </a:pPr>
            <a:r>
              <a:rPr lang="en-US" sz="11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Majówka z Funduszami – Rodzinne Odkrywanie Zamku Wielkopolskiego w Rokosowie</a:t>
            </a:r>
          </a:p>
          <a:p>
            <a:pPr>
              <a:lnSpc>
                <a:spcPts val="1725"/>
              </a:lnSpc>
            </a:pPr>
            <a:endParaRPr lang="en-US" sz="1150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Zapraszamy serdecznie na „Majówkę z Funduszami”!</a:t>
            </a: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To wyjątkowe rodzinne odkrywanie Zamku w Rokosowie </a:t>
            </a: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 radosnej, europejskiej atmosferze.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Na uczestników czekają tematyczne strefy aktywności, w tym ekscytująca gra terenowa, warsztaty sadzenia roślin oraz sportowe wyzwania z nagrodami dla najmłodszych.</a:t>
            </a: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Więcej informacji znajdziesz na </a:t>
            </a:r>
            <a:r>
              <a:rPr lang="en-US" sz="115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3" tooltip="https://www.zamekwielkopolski.pl/asp/wiecej-majowka-z-funduszami-czyli-rodzinne-odkrywanie-zamku,48,artykul,1,115"/>
              </a:rPr>
              <a:t>stronie </a:t>
            </a:r>
            <a:r>
              <a:rPr lang="en-US" sz="1150" u="sng">
                <a:solidFill>
                  <a:srgbClr val="FF3131"/>
                </a:solidFill>
                <a:latin typeface="Ubuntu"/>
                <a:ea typeface="Ubuntu"/>
                <a:cs typeface="Ubuntu"/>
                <a:sym typeface="Ubuntu"/>
                <a:hlinkClick r:id="rId3" tooltip="https://www.zamekwielkopolski.pl/asp/wiecej-majowka-z-funduszami-czyli-rodzinne-odkrywanie-zamku,48,artykul,1,115"/>
              </a:rPr>
              <a:t>or</a:t>
            </a:r>
            <a:r>
              <a:rPr lang="pl-PL" sz="1150" u="sng">
                <a:solidFill>
                  <a:srgbClr val="FF3131"/>
                </a:solidFill>
                <a:latin typeface="Ubuntu"/>
                <a:ea typeface="Ubuntu"/>
                <a:cs typeface="Ubuntu"/>
                <a:sym typeface="Ubuntu"/>
                <a:hlinkClick r:id="rId3" tooltip="https://www.zamekwielkopolski.pl/asp/wiecej-majowka-z-funduszami-czyli-rodzinne-odkrywanie-zamku,48,artykul,1,115"/>
              </a:rPr>
              <a:t>g</a:t>
            </a:r>
            <a:r>
              <a:rPr lang="en-US" sz="1150" u="sng">
                <a:solidFill>
                  <a:srgbClr val="FF3131"/>
                </a:solidFill>
                <a:latin typeface="Ubuntu"/>
                <a:ea typeface="Ubuntu"/>
                <a:cs typeface="Ubuntu"/>
                <a:sym typeface="Ubuntu"/>
                <a:hlinkClick r:id="rId3" tooltip="https://www.zamekwielkopolski.pl/asp/wiecej-majowka-z-funduszami-czyli-rodzinne-odkrywanie-zamku,48,artykul,1,115"/>
              </a:rPr>
              <a:t>anizatora</a:t>
            </a:r>
            <a:r>
              <a:rPr lang="pl-PL" sz="1150" u="sng">
                <a:latin typeface="Ubuntu"/>
                <a:ea typeface="Ubuntu"/>
                <a:cs typeface="Ubuntu"/>
                <a:sym typeface="Ubuntu"/>
              </a:rPr>
              <a:t>.</a:t>
            </a: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81674" y="1200430"/>
            <a:ext cx="334726" cy="33472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47185" y="1200430"/>
            <a:ext cx="334726" cy="33472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947185" y="1637943"/>
            <a:ext cx="3814689" cy="26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5"/>
              </a:lnSpc>
            </a:pPr>
            <a:r>
              <a:rPr lang="en-US" sz="11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Odkryj Zamek Wielkopolski w Rokosowie</a:t>
            </a:r>
          </a:p>
          <a:p>
            <a:pPr algn="just">
              <a:lnSpc>
                <a:spcPts val="1725"/>
              </a:lnSpc>
            </a:pPr>
            <a:endParaRPr lang="en-US" sz="1150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Szukasz pomysłu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na radosny czas z rodziną? Zapraszamy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Cię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na wyjątkowe wydarzenie w europejskim stylu – „Majówkę </a:t>
            </a:r>
            <a:b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z Funduszami”.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Odkryj z nami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tajemnice zamku w Rokosowie </a:t>
            </a:r>
            <a:b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skorzystaj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z mnóstwa atrakcji. 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Weź udział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 grze terenowej i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przeżyj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niesamowitą przygodę </a:t>
            </a:r>
            <a:br>
              <a:rPr lang="pl-PL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 otoczeniu zamku. Przygotowaliśmy też warsztaty sadzenia roślin i sportowe wyzwania. Na najmłodszych czekają nagrody. 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Więcej informacji znajdziesz na </a:t>
            </a:r>
            <a:r>
              <a:rPr lang="en-US" sz="115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3" tooltip="https://www.zamekwielkopolski.pl/asp/wiecej-majowka-z-funduszami-czyli-rodzinne-odkrywanie-zamku,48,artykul,1,115"/>
              </a:rPr>
              <a:t>stronie organizatora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54710" y="-1087253"/>
            <a:ext cx="1872308" cy="18723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7017" y="0"/>
            <a:ext cx="2916983" cy="51435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4572000" y="1200430"/>
            <a:ext cx="0" cy="36113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75532" y="761243"/>
            <a:ext cx="655050" cy="0"/>
          </a:xfrm>
          <a:prstGeom prst="line">
            <a:avLst/>
          </a:prstGeom>
          <a:ln w="95250" cap="flat">
            <a:solidFill>
              <a:srgbClr val="2079C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16400" y="1200430"/>
            <a:ext cx="2158495" cy="334726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6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Przed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81911" y="1200430"/>
            <a:ext cx="2158495" cy="334726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6482" y="177042"/>
            <a:ext cx="5384917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500" b="1" spc="5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Przykłady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674" y="1697275"/>
            <a:ext cx="3814689" cy="194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5"/>
              </a:lnSpc>
            </a:pPr>
            <a:r>
              <a:rPr lang="en-US" sz="11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Biała Sobota – edukacja i promocja zdrowia w Katowickim Centrum Onkologii</a:t>
            </a:r>
          </a:p>
          <a:p>
            <a:pPr>
              <a:lnSpc>
                <a:spcPts val="1725"/>
              </a:lnSpc>
            </a:pPr>
            <a:endParaRPr lang="en-US" sz="1150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Edukacja i promocja zdrowia w tym: badania cytologiczne i HPV w cytobusie na terenie Katowickiego Centrum Onkologii, badania mammograficzne przy użyciu komponentów sztucznej inteligencji oraz konsultacje onkologiczne w nowym budynku Poradni Onkologicznej.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81674" y="1200430"/>
            <a:ext cx="334726" cy="33472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947185" y="1637943"/>
            <a:ext cx="3814689" cy="259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5"/>
              </a:lnSpc>
            </a:pPr>
            <a:r>
              <a:rPr lang="en-US" sz="115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Funduszowy Maj – Zdrowie pod kontrolą!</a:t>
            </a:r>
          </a:p>
          <a:p>
            <a:pPr>
              <a:lnSpc>
                <a:spcPts val="1725"/>
              </a:lnSpc>
            </a:pPr>
            <a:endParaRPr lang="en-US" sz="1150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Zadbaj o siebie 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skorzystaj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z bezpłatnych badań profilaktycznych! W cytobusie na terenie Katowickiego Centrum Onkologii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wykonasz badania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cytologiczne i HPV.  A w nowym budynku Poradni Onkologicznej c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zekają na Ciebie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nowoczesne badania mammograficzne wspierane sztuczną inteligencją oraz konsultacje onkologiczne. </a:t>
            </a:r>
          </a:p>
          <a:p>
            <a:pPr>
              <a:lnSpc>
                <a:spcPts val="1725"/>
              </a:lnSpc>
            </a:pPr>
            <a:endParaRPr lang="en-US" sz="115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ts val="1725"/>
              </a:lnSpc>
            </a:pP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Profilaktyka to najlepsza i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nwestycja w Twoje zdrowie</a:t>
            </a:r>
            <a:r>
              <a:rPr lang="en-US" sz="115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en-US" sz="1150">
                <a:solidFill>
                  <a:srgbClr val="2079CB"/>
                </a:solidFill>
                <a:latin typeface="Ubuntu"/>
                <a:ea typeface="Ubuntu"/>
                <a:cs typeface="Ubuntu"/>
                <a:sym typeface="Ubuntu"/>
              </a:rPr>
              <a:t>dołącz do nas!</a:t>
            </a:r>
          </a:p>
          <a:p>
            <a:pPr algn="just">
              <a:lnSpc>
                <a:spcPts val="1725"/>
              </a:lnSpc>
            </a:pPr>
            <a:endParaRPr lang="en-US" sz="1150">
              <a:solidFill>
                <a:srgbClr val="2079C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354710" y="-1087253"/>
            <a:ext cx="1872308" cy="18723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65906B34-3890-48C9-9CB7-CD9D0D530B80}"/>
              </a:ext>
            </a:extLst>
          </p:cNvPr>
          <p:cNvGrpSpPr/>
          <p:nvPr/>
        </p:nvGrpSpPr>
        <p:grpSpPr>
          <a:xfrm>
            <a:off x="4947185" y="1200430"/>
            <a:ext cx="334726" cy="334726"/>
            <a:chOff x="0" y="0"/>
            <a:chExt cx="812800" cy="812800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95828BD-B624-4E03-8B9B-8EF893AF3C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9D8462C7-FF36-4051-9470-845F82D229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8883" y="3554594"/>
            <a:ext cx="5915117" cy="1588907"/>
            <a:chOff x="0" y="0"/>
            <a:chExt cx="9347345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6164453" cy="6079654"/>
            <a:chOff x="0" y="0"/>
            <a:chExt cx="16438543" cy="162124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38544" cy="16212410"/>
            </a:xfrm>
            <a:custGeom>
              <a:avLst/>
              <a:gdLst/>
              <a:ahLst/>
              <a:cxnLst/>
              <a:rect l="l" t="t" r="r" b="b"/>
              <a:pathLst>
                <a:path w="16438544" h="16212410">
                  <a:moveTo>
                    <a:pt x="0" y="0"/>
                  </a:moveTo>
                  <a:lnTo>
                    <a:pt x="16438544" y="0"/>
                  </a:lnTo>
                  <a:lnTo>
                    <a:pt x="16438544" y="16212410"/>
                  </a:lnTo>
                  <a:lnTo>
                    <a:pt x="0" y="16212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97" b="-69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228883" y="31874"/>
            <a:ext cx="5915117" cy="5120988"/>
            <a:chOff x="0" y="0"/>
            <a:chExt cx="3115782" cy="26974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15782" cy="2697475"/>
            </a:xfrm>
            <a:custGeom>
              <a:avLst/>
              <a:gdLst/>
              <a:ahLst/>
              <a:cxnLst/>
              <a:rect l="l" t="t" r="r" b="b"/>
              <a:pathLst>
                <a:path w="3115782" h="2697475">
                  <a:moveTo>
                    <a:pt x="0" y="0"/>
                  </a:moveTo>
                  <a:lnTo>
                    <a:pt x="3115782" y="0"/>
                  </a:lnTo>
                  <a:lnTo>
                    <a:pt x="3115782" y="2697475"/>
                  </a:lnTo>
                  <a:lnTo>
                    <a:pt x="0" y="26974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15782" cy="27355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29650" y="0"/>
            <a:ext cx="847396" cy="5143500"/>
            <a:chOff x="0" y="0"/>
            <a:chExt cx="446365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2079C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42219" y="408176"/>
            <a:ext cx="385862" cy="38586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459729" y="4207347"/>
            <a:ext cx="1872308" cy="187230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5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4350" y="4207347"/>
            <a:ext cx="1945711" cy="401638"/>
            <a:chOff x="0" y="0"/>
            <a:chExt cx="2768600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68600" cy="571500"/>
            </a:xfrm>
            <a:custGeom>
              <a:avLst/>
              <a:gdLst/>
              <a:ahLst/>
              <a:cxnLst/>
              <a:rect l="l" t="t" r="r" b="b"/>
              <a:pathLst>
                <a:path w="2768600" h="571500">
                  <a:moveTo>
                    <a:pt x="0" y="0"/>
                  </a:moveTo>
                  <a:lnTo>
                    <a:pt x="2768600" y="0"/>
                  </a:lnTo>
                  <a:lnTo>
                    <a:pt x="276860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5" b="-113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3640353" y="978436"/>
            <a:ext cx="3747324" cy="116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4"/>
              </a:lnSpc>
            </a:pPr>
            <a:r>
              <a:rPr lang="en-US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Dobr</a:t>
            </a:r>
            <a:r>
              <a:rPr lang="pl-PL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e</a:t>
            </a:r>
            <a:r>
              <a:rPr lang="en-US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endParaRPr lang="pl-PL" sz="3388" b="1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>
              <a:lnSpc>
                <a:spcPts val="4744"/>
              </a:lnSpc>
            </a:pPr>
            <a:r>
              <a:rPr lang="pl-PL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zaproszenie</a:t>
            </a:r>
            <a:r>
              <a:rPr lang="en-US" sz="3388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59739" y="2394774"/>
            <a:ext cx="3940255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Sprawia, że myślimy: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szkoda to przegapić!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727145" y="601107"/>
            <a:ext cx="2131559" cy="213155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2643758"/>
            <a:ext cx="5388738" cy="740100"/>
          </a:xfrm>
        </p:spPr>
        <p:txBody>
          <a:bodyPr>
            <a:normAutofit/>
          </a:bodyPr>
          <a:lstStyle/>
          <a:p>
            <a:r>
              <a:rPr lang="pl-PL" dirty="0">
                <a:latin typeface="Ubuntu" panose="020B0604020202020204" charset="0"/>
              </a:rPr>
              <a:t>Dziękuję </a:t>
            </a:r>
            <a:r>
              <a:rPr lang="pl-PL">
                <a:latin typeface="Ubuntu" panose="020B0604020202020204" charset="0"/>
              </a:rPr>
              <a:t>za uwagę</a:t>
            </a:r>
            <a:endParaRPr lang="pl-PL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47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735</TotalTime>
  <Words>611</Words>
  <Application>Microsoft Office PowerPoint</Application>
  <PresentationFormat>Pokaz na ekranie (16:9)</PresentationFormat>
  <Paragraphs>83</Paragraphs>
  <Slides>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Garet Bold</vt:lpstr>
      <vt:lpstr>Open Sans</vt:lpstr>
      <vt:lpstr>Ubuntu</vt:lpstr>
      <vt:lpstr>Ubuntu Bold</vt:lpstr>
      <vt:lpstr>Motyw pakietu Office</vt:lpstr>
      <vt:lpstr>Jak tworzyć teksty promocyjne?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Sułek Aleksandra</cp:lastModifiedBy>
  <cp:revision>106</cp:revision>
  <dcterms:created xsi:type="dcterms:W3CDTF">2022-06-22T09:40:44Z</dcterms:created>
  <dcterms:modified xsi:type="dcterms:W3CDTF">2026-04-21T13:02:30Z</dcterms:modified>
</cp:coreProperties>
</file>