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92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9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101" d="100"/>
          <a:sy n="101" d="100"/>
        </p:scale>
        <p:origin x="143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8D00-47BF-405B-B257-35EBEE2ABA63}" type="datetimeFigureOut">
              <a:rPr lang="pl-PL" smtClean="0"/>
              <a:pPr/>
              <a:t>10.07.2026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228D-7D80-4DBB-B423-4068195E79C4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8D00-47BF-405B-B257-35EBEE2ABA63}" type="datetimeFigureOut">
              <a:rPr lang="pl-PL" smtClean="0"/>
              <a:pPr/>
              <a:t>10.07.2026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228D-7D80-4DBB-B423-4068195E79C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8D00-47BF-405B-B257-35EBEE2ABA63}" type="datetimeFigureOut">
              <a:rPr lang="pl-PL" smtClean="0"/>
              <a:pPr/>
              <a:t>10.07.2026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228D-7D80-4DBB-B423-4068195E79C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8D00-47BF-405B-B257-35EBEE2ABA63}" type="datetimeFigureOut">
              <a:rPr lang="pl-PL" smtClean="0"/>
              <a:pPr/>
              <a:t>10.07.2026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228D-7D80-4DBB-B423-4068195E79C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8D00-47BF-405B-B257-35EBEE2ABA63}" type="datetimeFigureOut">
              <a:rPr lang="pl-PL" smtClean="0"/>
              <a:pPr/>
              <a:t>10.07.2026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228D-7D80-4DBB-B423-4068195E79C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8D00-47BF-405B-B257-35EBEE2ABA63}" type="datetimeFigureOut">
              <a:rPr lang="pl-PL" smtClean="0"/>
              <a:pPr/>
              <a:t>10.07.2026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228D-7D80-4DBB-B423-4068195E79C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8D00-47BF-405B-B257-35EBEE2ABA63}" type="datetimeFigureOut">
              <a:rPr lang="pl-PL" smtClean="0"/>
              <a:pPr/>
              <a:t>10.07.2026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228D-7D80-4DBB-B423-4068195E79C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8D00-47BF-405B-B257-35EBEE2ABA63}" type="datetimeFigureOut">
              <a:rPr lang="pl-PL" smtClean="0"/>
              <a:pPr/>
              <a:t>10.07.2026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228D-7D80-4DBB-B423-4068195E79C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8D00-47BF-405B-B257-35EBEE2ABA63}" type="datetimeFigureOut">
              <a:rPr lang="pl-PL" smtClean="0"/>
              <a:pPr/>
              <a:t>10.07.2026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228D-7D80-4DBB-B423-4068195E79C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C8D00-47BF-405B-B257-35EBEE2ABA63}" type="datetimeFigureOut">
              <a:rPr lang="pl-PL" smtClean="0"/>
              <a:pPr/>
              <a:t>10.07.2026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228D-7D80-4DBB-B423-4068195E79C4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2" name="Prostokąt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FCC8D00-47BF-405B-B257-35EBEE2ABA63}" type="datetimeFigureOut">
              <a:rPr lang="pl-PL" smtClean="0"/>
              <a:pPr/>
              <a:t>10.07.2026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B64228D-7D80-4DBB-B423-4068195E79C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FCC8D00-47BF-405B-B257-35EBEE2ABA63}" type="datetimeFigureOut">
              <a:rPr lang="pl-PL" smtClean="0"/>
              <a:pPr/>
              <a:t>10.07.2026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B64228D-7D80-4DBB-B423-4068195E79C4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Gmina Miejska Chojnice</a:t>
            </a:r>
          </a:p>
        </p:txBody>
      </p:sp>
      <p:sp>
        <p:nvSpPr>
          <p:cNvPr id="5" name="Podtytu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Projekty rewitalizacyjne planowane do objęcia wsparciem w ramach FEP 2021-2027</a:t>
            </a:r>
            <a:endParaRPr lang="pl-PL" sz="4400" b="1" dirty="0">
              <a:solidFill>
                <a:schemeClr val="tx1"/>
              </a:solidFill>
              <a:ea typeface="Roboto Condensed" panose="02000000000000000000" pitchFamily="2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pic>
        <p:nvPicPr>
          <p:cNvPr id="6" name="Obraz 5" descr="Herb Chojnic właściw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88202" y="332657"/>
            <a:ext cx="1414479" cy="1728192"/>
          </a:xfrm>
          <a:prstGeom prst="rect">
            <a:avLst/>
          </a:prstGeom>
        </p:spPr>
      </p:pic>
      <p:grpSp>
        <p:nvGrpSpPr>
          <p:cNvPr id="7" name="Grupa 6">
            <a:extLst>
              <a:ext uri="{FF2B5EF4-FFF2-40B4-BE49-F238E27FC236}">
                <a16:creationId xmlns:a16="http://schemas.microsoft.com/office/drawing/2014/main" id="{9E58F204-57B4-FE86-8749-D066076DA6E0}"/>
              </a:ext>
            </a:extLst>
          </p:cNvPr>
          <p:cNvGrpSpPr/>
          <p:nvPr/>
        </p:nvGrpSpPr>
        <p:grpSpPr>
          <a:xfrm>
            <a:off x="0" y="5993904"/>
            <a:ext cx="9144000" cy="864096"/>
            <a:chOff x="0" y="0"/>
            <a:chExt cx="7347585" cy="746760"/>
          </a:xfrm>
          <a:solidFill>
            <a:schemeClr val="tx1"/>
          </a:solidFill>
        </p:grpSpPr>
        <p:pic>
          <p:nvPicPr>
            <p:cNvPr id="8" name="Obraz 7">
              <a:extLst>
                <a:ext uri="{FF2B5EF4-FFF2-40B4-BE49-F238E27FC236}">
                  <a16:creationId xmlns:a16="http://schemas.microsoft.com/office/drawing/2014/main" id="{D510788D-F2F4-6577-A00B-6CEC3C6475E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7347585" cy="687070"/>
            </a:xfrm>
            <a:prstGeom prst="rect">
              <a:avLst/>
            </a:prstGeom>
            <a:grpFill/>
            <a:ln>
              <a:noFill/>
            </a:ln>
          </p:spPr>
        </p:pic>
        <p:cxnSp>
          <p:nvCxnSpPr>
            <p:cNvPr id="9" name="Łącznik prosty 8">
              <a:extLst>
                <a:ext uri="{FF2B5EF4-FFF2-40B4-BE49-F238E27FC236}">
                  <a16:creationId xmlns:a16="http://schemas.microsoft.com/office/drawing/2014/main" id="{D61E8493-27A4-1A22-0EC7-7C94B3FC431A}"/>
                </a:ext>
              </a:extLst>
            </p:cNvPr>
            <p:cNvCxnSpPr/>
            <p:nvPr/>
          </p:nvCxnSpPr>
          <p:spPr>
            <a:xfrm>
              <a:off x="38100" y="746760"/>
              <a:ext cx="7257600" cy="0"/>
            </a:xfrm>
            <a:prstGeom prst="line">
              <a:avLst/>
            </a:prstGeom>
            <a:grp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ytuł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900" dirty="0"/>
              <a:t>7.1. Rewitalizacja zdegradowanych obszarów miejskich Miasta Chojnice - etap II</a:t>
            </a:r>
          </a:p>
        </p:txBody>
      </p:sp>
      <p:grpSp>
        <p:nvGrpSpPr>
          <p:cNvPr id="11" name="Grupa 10">
            <a:extLst>
              <a:ext uri="{FF2B5EF4-FFF2-40B4-BE49-F238E27FC236}">
                <a16:creationId xmlns:a16="http://schemas.microsoft.com/office/drawing/2014/main" id="{9E58F204-57B4-FE86-8749-D066076DA6E0}"/>
              </a:ext>
            </a:extLst>
          </p:cNvPr>
          <p:cNvGrpSpPr/>
          <p:nvPr/>
        </p:nvGrpSpPr>
        <p:grpSpPr>
          <a:xfrm>
            <a:off x="0" y="5993904"/>
            <a:ext cx="9144000" cy="864096"/>
            <a:chOff x="0" y="0"/>
            <a:chExt cx="7347585" cy="746760"/>
          </a:xfrm>
        </p:grpSpPr>
        <p:pic>
          <p:nvPicPr>
            <p:cNvPr id="12" name="Obraz 11">
              <a:extLst>
                <a:ext uri="{FF2B5EF4-FFF2-40B4-BE49-F238E27FC236}">
                  <a16:creationId xmlns:a16="http://schemas.microsoft.com/office/drawing/2014/main" id="{D510788D-F2F4-6577-A00B-6CEC3C6475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7347585" cy="68707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13" name="Łącznik prosty 12">
              <a:extLst>
                <a:ext uri="{FF2B5EF4-FFF2-40B4-BE49-F238E27FC236}">
                  <a16:creationId xmlns:a16="http://schemas.microsoft.com/office/drawing/2014/main" id="{D61E8493-27A4-1A22-0EC7-7C94B3FC431A}"/>
                </a:ext>
              </a:extLst>
            </p:cNvPr>
            <p:cNvCxnSpPr/>
            <p:nvPr/>
          </p:nvCxnSpPr>
          <p:spPr>
            <a:xfrm>
              <a:off x="38100" y="746760"/>
              <a:ext cx="7257600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79512" y="1991598"/>
            <a:ext cx="439248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Zadanie nr 1: Utworzenie obiektu mieszkalno-usługowego w celu rozwoju lokalnej infrastruktury służącej realizacji celów społecznych</a:t>
            </a:r>
            <a:endParaRPr kumimoji="0" 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Prostokąt 15"/>
          <p:cNvSpPr/>
          <p:nvPr/>
        </p:nvSpPr>
        <p:spPr>
          <a:xfrm>
            <a:off x="4932040" y="2492896"/>
            <a:ext cx="36724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Z</a:t>
            </a:r>
            <a:r>
              <a:rPr kumimoji="0" lang="pl-PL" sz="1400" b="1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adanie nr 2</a:t>
            </a:r>
            <a:r>
              <a:rPr kumimoji="0" 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: Zagospodarowanie przestrzeni publicznej części Placu </a:t>
            </a:r>
            <a:r>
              <a:rPr kumimoji="0" lang="pl-PL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Emsdetten</a:t>
            </a:r>
            <a:endParaRPr kumimoji="0" 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Prostokąt 16"/>
          <p:cNvSpPr/>
          <p:nvPr/>
        </p:nvSpPr>
        <p:spPr>
          <a:xfrm>
            <a:off x="179512" y="5517232"/>
            <a:ext cx="4392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Zadanie nr 3: Aktywizacja społeczności lokalnych obszaru rewitalizacji</a:t>
            </a:r>
            <a:r>
              <a:rPr kumimoji="0" lang="pl-PL" sz="1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kumimoji="0" lang="pl-PL" sz="14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– zadanie </a:t>
            </a:r>
            <a:r>
              <a:rPr kumimoji="0" lang="pl-PL" sz="14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zlecone NGO</a:t>
            </a:r>
            <a:endParaRPr kumimoji="0" lang="pl-PL" sz="1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pole tekstowe 13"/>
          <p:cNvSpPr txBox="1"/>
          <p:nvPr/>
        </p:nvSpPr>
        <p:spPr>
          <a:xfrm>
            <a:off x="1007604" y="1628800"/>
            <a:ext cx="7128792" cy="307777"/>
          </a:xfrm>
          <a:prstGeom prst="rect">
            <a:avLst/>
          </a:prstGeom>
          <a:solidFill>
            <a:srgbClr val="D095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1400" dirty="0"/>
              <a:t>Okres realizacji: VI 2027 – IV 2029	Koszt: 9,84 mln  zł	Dofinansowanie: 7,60 mln zł</a:t>
            </a:r>
          </a:p>
        </p:txBody>
      </p:sp>
      <p:pic>
        <p:nvPicPr>
          <p:cNvPr id="19" name="Obraz 18" descr="20260709_10401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2996952"/>
            <a:ext cx="3611893" cy="2708920"/>
          </a:xfrm>
          <a:prstGeom prst="rect">
            <a:avLst/>
          </a:prstGeom>
        </p:spPr>
      </p:pic>
      <p:pic>
        <p:nvPicPr>
          <p:cNvPr id="20" name="Obraz 19" descr="20260709_10592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2708920"/>
            <a:ext cx="3552395" cy="266429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9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251062"/>
          </a:xfrm>
        </p:spPr>
        <p:txBody>
          <a:bodyPr>
            <a:noAutofit/>
          </a:bodyPr>
          <a:lstStyle/>
          <a:p>
            <a:r>
              <a:rPr lang="pl-PL" sz="2900" dirty="0"/>
              <a:t>6.5. Wyposażenie nowopowstałego obiektu infrastruktury społecznej na obszarze rewitalizacji Chojnic 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79512" y="2315925"/>
            <a:ext cx="576064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Zadanie: Wyposażenie oraz zapewnienie dostępności nowopowstałego obiektu infrastruktury społecznej na obszarze rewitalizacji </a:t>
            </a:r>
            <a:r>
              <a:rPr kumimoji="0" lang="pl-PL" sz="1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- z</a:t>
            </a:r>
            <a:r>
              <a:rPr lang="pl-PL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adanie powiązane z zadaniem nr 1 w działaniu 7.1 – budową obiektu</a:t>
            </a:r>
            <a:endParaRPr lang="pl-PL" sz="1400" dirty="0"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1007604" y="1628800"/>
            <a:ext cx="7128792" cy="307777"/>
          </a:xfrm>
          <a:prstGeom prst="rect">
            <a:avLst/>
          </a:prstGeom>
          <a:solidFill>
            <a:srgbClr val="D095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1400" dirty="0"/>
              <a:t>Okres realizacji: VI 2027 – XII 2028	Koszt: 1,84 mln  zł	Dofinansowanie: 1,74 mln zł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1887" y="3429000"/>
            <a:ext cx="6140226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Grupa 8">
            <a:extLst>
              <a:ext uri="{FF2B5EF4-FFF2-40B4-BE49-F238E27FC236}">
                <a16:creationId xmlns:a16="http://schemas.microsoft.com/office/drawing/2014/main" id="{9E58F204-57B4-FE86-8749-D066076DA6E0}"/>
              </a:ext>
            </a:extLst>
          </p:cNvPr>
          <p:cNvGrpSpPr/>
          <p:nvPr/>
        </p:nvGrpSpPr>
        <p:grpSpPr>
          <a:xfrm>
            <a:off x="0" y="5993904"/>
            <a:ext cx="9144000" cy="864096"/>
            <a:chOff x="0" y="0"/>
            <a:chExt cx="7347585" cy="746760"/>
          </a:xfrm>
        </p:grpSpPr>
        <p:pic>
          <p:nvPicPr>
            <p:cNvPr id="10" name="Obraz 9">
              <a:extLst>
                <a:ext uri="{FF2B5EF4-FFF2-40B4-BE49-F238E27FC236}">
                  <a16:creationId xmlns:a16="http://schemas.microsoft.com/office/drawing/2014/main" id="{D510788D-F2F4-6577-A00B-6CEC3C6475E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7347585" cy="68707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11" name="Łącznik prosty 10">
              <a:extLst>
                <a:ext uri="{FF2B5EF4-FFF2-40B4-BE49-F238E27FC236}">
                  <a16:creationId xmlns:a16="http://schemas.microsoft.com/office/drawing/2014/main" id="{D61E8493-27A4-1A22-0EC7-7C94B3FC431A}"/>
                </a:ext>
              </a:extLst>
            </p:cNvPr>
            <p:cNvCxnSpPr/>
            <p:nvPr/>
          </p:nvCxnSpPr>
          <p:spPr>
            <a:xfrm>
              <a:off x="38100" y="746760"/>
              <a:ext cx="7257600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9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251062"/>
          </a:xfrm>
        </p:spPr>
        <p:txBody>
          <a:bodyPr>
            <a:normAutofit/>
          </a:bodyPr>
          <a:lstStyle/>
          <a:p>
            <a:r>
              <a:rPr lang="pl-PL" sz="2900" dirty="0"/>
              <a:t>5.12. Znowu aktywni – aktywna integracja społeczna i zawodowa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076056" y="3693949"/>
            <a:ext cx="108012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Realizator:</a:t>
            </a:r>
            <a:endParaRPr lang="pl-PL" sz="1400" dirty="0">
              <a:latin typeface="Calibri" pitchFamily="34" charset="0"/>
              <a:cs typeface="Calibri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pl-P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95536" y="3745632"/>
            <a:ext cx="3744416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Zadanie nr 2: Aktywna integracja zawodowa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1400" dirty="0">
                <a:latin typeface="Calibri" pitchFamily="34" charset="0"/>
                <a:cs typeface="Calibri" pitchFamily="34" charset="0"/>
              </a:rPr>
              <a:t>- wsparcie doradcy zawodowego,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l-PL" sz="1400" dirty="0">
                <a:latin typeface="Calibri" pitchFamily="34" charset="0"/>
                <a:cs typeface="Calibri" pitchFamily="34" charset="0"/>
              </a:rPr>
              <a:t> szkolenia zawodowe,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l-PL" sz="1400" dirty="0">
                <a:latin typeface="Calibri" pitchFamily="34" charset="0"/>
                <a:cs typeface="Calibri" pitchFamily="34" charset="0"/>
              </a:rPr>
              <a:t> staże zawodowe,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l-PL" sz="1400" dirty="0">
                <a:latin typeface="Calibri" pitchFamily="34" charset="0"/>
                <a:cs typeface="Calibri" pitchFamily="34" charset="0"/>
              </a:rPr>
              <a:t> pośrednictwo pracy.</a:t>
            </a:r>
            <a:endParaRPr kumimoji="0" 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1007604" y="1628800"/>
            <a:ext cx="7128792" cy="307777"/>
          </a:xfrm>
          <a:prstGeom prst="rect">
            <a:avLst/>
          </a:prstGeom>
          <a:solidFill>
            <a:srgbClr val="D095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1400" dirty="0"/>
              <a:t>Okres realizacji: I 2027 – IX 2029	Koszt: 576 tys. zł	Dofinansowanie: 547 tys. zł</a:t>
            </a:r>
          </a:p>
        </p:txBody>
      </p:sp>
      <p:grpSp>
        <p:nvGrpSpPr>
          <p:cNvPr id="8" name="Grupa 7">
            <a:extLst>
              <a:ext uri="{FF2B5EF4-FFF2-40B4-BE49-F238E27FC236}">
                <a16:creationId xmlns:a16="http://schemas.microsoft.com/office/drawing/2014/main" id="{9E58F204-57B4-FE86-8749-D066076DA6E0}"/>
              </a:ext>
            </a:extLst>
          </p:cNvPr>
          <p:cNvGrpSpPr/>
          <p:nvPr/>
        </p:nvGrpSpPr>
        <p:grpSpPr>
          <a:xfrm>
            <a:off x="0" y="5993904"/>
            <a:ext cx="9144000" cy="864096"/>
            <a:chOff x="0" y="0"/>
            <a:chExt cx="7347585" cy="746760"/>
          </a:xfrm>
        </p:grpSpPr>
        <p:pic>
          <p:nvPicPr>
            <p:cNvPr id="9" name="Obraz 8">
              <a:extLst>
                <a:ext uri="{FF2B5EF4-FFF2-40B4-BE49-F238E27FC236}">
                  <a16:creationId xmlns:a16="http://schemas.microsoft.com/office/drawing/2014/main" id="{D510788D-F2F4-6577-A00B-6CEC3C6475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7347585" cy="68707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10" name="Łącznik prosty 9">
              <a:extLst>
                <a:ext uri="{FF2B5EF4-FFF2-40B4-BE49-F238E27FC236}">
                  <a16:creationId xmlns:a16="http://schemas.microsoft.com/office/drawing/2014/main" id="{D61E8493-27A4-1A22-0EC7-7C94B3FC431A}"/>
                </a:ext>
              </a:extLst>
            </p:cNvPr>
            <p:cNvCxnSpPr/>
            <p:nvPr/>
          </p:nvCxnSpPr>
          <p:spPr>
            <a:xfrm>
              <a:off x="38100" y="746760"/>
              <a:ext cx="7257600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395536" y="2601198"/>
            <a:ext cx="4752528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Zadanie nr 1: Aktywna integracja społeczna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1400" dirty="0">
                <a:latin typeface="Calibri" pitchFamily="34" charset="0"/>
                <a:cs typeface="Calibri" pitchFamily="34" charset="0"/>
              </a:rPr>
              <a:t>- treningi kompetencji społecznych i umiejętności życiowych,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1400" dirty="0">
                <a:latin typeface="Calibri" pitchFamily="34" charset="0"/>
                <a:cs typeface="Calibri" pitchFamily="34" charset="0"/>
              </a:rPr>
              <a:t>- wsparcie psychologa, prawnika, dietetyka, logopedy.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pl-PL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Obraz 16" descr="mop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4221088"/>
            <a:ext cx="3562350" cy="16668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Obraz 20" descr="mops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4869160"/>
            <a:ext cx="2736304" cy="1280356"/>
          </a:xfrm>
          <a:prstGeom prst="rect">
            <a:avLst/>
          </a:prstGeom>
        </p:spPr>
      </p:pic>
      <p:sp>
        <p:nvSpPr>
          <p:cNvPr id="4" name="Tytuł 9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251062"/>
          </a:xfrm>
        </p:spPr>
        <p:txBody>
          <a:bodyPr>
            <a:normAutofit/>
          </a:bodyPr>
          <a:lstStyle/>
          <a:p>
            <a:r>
              <a:rPr lang="pl-PL" sz="2900" dirty="0"/>
              <a:t>5.19. Wsparcie społeczności obszaru rewitalizacji poprzez innowacyjne usługi społeczne i zdrowotne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51520" y="2817223"/>
            <a:ext cx="3744416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Zadanie nr 4</a:t>
            </a:r>
            <a:r>
              <a:rPr lang="pl-PL" sz="14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: Kluby seniora  - </a:t>
            </a:r>
            <a:r>
              <a:rPr lang="pl-PL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w wybudowanym obiekcie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- usługi socjalne,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- aktywizacja ruchowa,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- terapia zajęciowa i  ruchowa,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- działalność kulturalno – oświatowa,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- aktywizacja społeczna,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- działania prozdrowotne.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kumimoji="0" 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51520" y="2312586"/>
            <a:ext cx="41764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Zadanie nr 1</a:t>
            </a:r>
            <a:r>
              <a:rPr lang="pl-PL" sz="14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: Usługi w mieszkaniach wspomaganych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l-PL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 6 mieszkań w wybudowanym obiekcie </a:t>
            </a:r>
            <a:endParaRPr kumimoji="0" lang="pl-PL" sz="1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860032" y="2204864"/>
            <a:ext cx="403244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Zadanie nr </a:t>
            </a:r>
            <a:r>
              <a:rPr lang="pl-PL" sz="14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2: Specjalistyczna pomoc osobom z obszaru rewitalizacji dotkniętym przemocą domową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l-PL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 pomoc pedagoga, psychologa,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l-PL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 porady prawne,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l-PL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 wsparcie grupowe dla dzieci,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l-PL" sz="1400" dirty="0">
                <a:latin typeface="Calibri" pitchFamily="34" charset="0"/>
                <a:ea typeface="Calibri" pitchFamily="34" charset="0"/>
                <a:cs typeface="Calibri" pitchFamily="34" charset="0"/>
              </a:rPr>
              <a:t> szkolenia dla kadr.  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860032" y="3645024"/>
            <a:ext cx="396044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Zadanie nr </a:t>
            </a:r>
            <a:r>
              <a:rPr lang="pl-PL" sz="14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3: Przeciwdziałanie uzależnieniom na obszarze rewitalizacji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l-PL" sz="1400" dirty="0">
                <a:latin typeface="Calibri" pitchFamily="34" charset="0"/>
                <a:cs typeface="Calibri" pitchFamily="34" charset="0"/>
              </a:rPr>
              <a:t> spotkania z terapeutą dla osób po odbytej terapii,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l-PL" sz="1400" dirty="0">
                <a:latin typeface="Calibri" pitchFamily="34" charset="0"/>
                <a:cs typeface="Calibri" pitchFamily="34" charset="0"/>
              </a:rPr>
              <a:t> warsztaty w szkołach,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pl-PL" sz="1400" dirty="0">
                <a:latin typeface="Calibri" pitchFamily="34" charset="0"/>
                <a:cs typeface="Calibri" pitchFamily="34" charset="0"/>
              </a:rPr>
              <a:t> warsztaty dla rodzin dotkniętych uzależnieniem.</a:t>
            </a:r>
            <a:endParaRPr kumimoji="0" 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9" name="Grupa 8">
            <a:extLst>
              <a:ext uri="{FF2B5EF4-FFF2-40B4-BE49-F238E27FC236}">
                <a16:creationId xmlns:a16="http://schemas.microsoft.com/office/drawing/2014/main" id="{9E58F204-57B4-FE86-8749-D066076DA6E0}"/>
              </a:ext>
            </a:extLst>
          </p:cNvPr>
          <p:cNvGrpSpPr/>
          <p:nvPr/>
        </p:nvGrpSpPr>
        <p:grpSpPr>
          <a:xfrm>
            <a:off x="0" y="5993904"/>
            <a:ext cx="9144000" cy="864096"/>
            <a:chOff x="0" y="0"/>
            <a:chExt cx="7347585" cy="746760"/>
          </a:xfrm>
        </p:grpSpPr>
        <p:pic>
          <p:nvPicPr>
            <p:cNvPr id="10" name="Obraz 9">
              <a:extLst>
                <a:ext uri="{FF2B5EF4-FFF2-40B4-BE49-F238E27FC236}">
                  <a16:creationId xmlns:a16="http://schemas.microsoft.com/office/drawing/2014/main" id="{D510788D-F2F4-6577-A00B-6CEC3C6475E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7347585" cy="68707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11" name="Łącznik prosty 10">
              <a:extLst>
                <a:ext uri="{FF2B5EF4-FFF2-40B4-BE49-F238E27FC236}">
                  <a16:creationId xmlns:a16="http://schemas.microsoft.com/office/drawing/2014/main" id="{D61E8493-27A4-1A22-0EC7-7C94B3FC431A}"/>
                </a:ext>
              </a:extLst>
            </p:cNvPr>
            <p:cNvCxnSpPr/>
            <p:nvPr/>
          </p:nvCxnSpPr>
          <p:spPr>
            <a:xfrm>
              <a:off x="38100" y="746760"/>
              <a:ext cx="7257600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pole tekstowe 16"/>
          <p:cNvSpPr txBox="1"/>
          <p:nvPr/>
        </p:nvSpPr>
        <p:spPr>
          <a:xfrm>
            <a:off x="1007604" y="1628800"/>
            <a:ext cx="7128792" cy="307777"/>
          </a:xfrm>
          <a:prstGeom prst="rect">
            <a:avLst/>
          </a:prstGeom>
          <a:solidFill>
            <a:srgbClr val="D095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1400" dirty="0"/>
              <a:t>Okres realizacji: I 2027 – XII 2029	Koszt: 2,68 mln zł	Dofinansowanie: 2 ,54 mln zł</a:t>
            </a:r>
          </a:p>
        </p:txBody>
      </p:sp>
      <p:cxnSp>
        <p:nvCxnSpPr>
          <p:cNvPr id="19" name="Łącznik prosty 18"/>
          <p:cNvCxnSpPr>
            <a:endCxn id="10" idx="0"/>
          </p:cNvCxnSpPr>
          <p:nvPr/>
        </p:nvCxnSpPr>
        <p:spPr>
          <a:xfrm>
            <a:off x="4572000" y="2276872"/>
            <a:ext cx="0" cy="3717032"/>
          </a:xfrm>
          <a:prstGeom prst="line">
            <a:avLst/>
          </a:prstGeom>
          <a:ln w="57150">
            <a:solidFill>
              <a:srgbClr val="D09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860032" y="4797152"/>
            <a:ext cx="108012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Realizator:</a:t>
            </a:r>
            <a:endParaRPr lang="pl-PL" sz="1400" dirty="0">
              <a:latin typeface="Calibri" pitchFamily="34" charset="0"/>
              <a:cs typeface="Calibri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pl-P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251520" y="4797152"/>
            <a:ext cx="108012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Realizator:</a:t>
            </a:r>
            <a:endParaRPr lang="pl-PL" sz="1400" dirty="0">
              <a:latin typeface="Calibri" pitchFamily="34" charset="0"/>
              <a:cs typeface="Calibri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pl-P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" name="Obraz 22" descr="op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16216" y="4869160"/>
            <a:ext cx="1384993" cy="108012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9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251062"/>
          </a:xfrm>
        </p:spPr>
        <p:txBody>
          <a:bodyPr>
            <a:normAutofit/>
          </a:bodyPr>
          <a:lstStyle/>
          <a:p>
            <a:r>
              <a:rPr lang="pl-PL" sz="2900" dirty="0"/>
              <a:t>2.4. Kompleksowa termomodernizacja budynku Ośrodka Profilaktyki Rodzinnej w Chojnicach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79512" y="2171328"/>
            <a:ext cx="655272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pl-PL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Zadanie: Kompleksowa termomodernizacja gminnego budynku użyteczności publicznej - budynku Ośrodka Profilaktyki Rodzinnej przy ul. Strzeleckiej 31a</a:t>
            </a:r>
            <a:endParaRPr kumimoji="0" lang="pl-P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9E58F204-57B4-FE86-8749-D066076DA6E0}"/>
              </a:ext>
            </a:extLst>
          </p:cNvPr>
          <p:cNvGrpSpPr/>
          <p:nvPr/>
        </p:nvGrpSpPr>
        <p:grpSpPr>
          <a:xfrm>
            <a:off x="0" y="5993904"/>
            <a:ext cx="9144000" cy="864096"/>
            <a:chOff x="0" y="0"/>
            <a:chExt cx="7347585" cy="746760"/>
          </a:xfrm>
        </p:grpSpPr>
        <p:pic>
          <p:nvPicPr>
            <p:cNvPr id="6" name="Obraz 5">
              <a:extLst>
                <a:ext uri="{FF2B5EF4-FFF2-40B4-BE49-F238E27FC236}">
                  <a16:creationId xmlns:a16="http://schemas.microsoft.com/office/drawing/2014/main" id="{D510788D-F2F4-6577-A00B-6CEC3C6475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7347585" cy="68707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D61E8493-27A4-1A22-0EC7-7C94B3FC431A}"/>
                </a:ext>
              </a:extLst>
            </p:cNvPr>
            <p:cNvCxnSpPr/>
            <p:nvPr/>
          </p:nvCxnSpPr>
          <p:spPr>
            <a:xfrm>
              <a:off x="38100" y="746760"/>
              <a:ext cx="7257600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" name="Obraz 7" descr="IMG_7631_178359151142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2996952"/>
            <a:ext cx="2011680" cy="2682240"/>
          </a:xfrm>
          <a:prstGeom prst="rect">
            <a:avLst/>
          </a:prstGeom>
        </p:spPr>
      </p:pic>
      <p:pic>
        <p:nvPicPr>
          <p:cNvPr id="9" name="Obraz 8" descr="IMG_7632_178359432957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63888" y="2996952"/>
            <a:ext cx="2011680" cy="2682240"/>
          </a:xfrm>
          <a:prstGeom prst="rect">
            <a:avLst/>
          </a:prstGeom>
        </p:spPr>
      </p:pic>
      <p:sp>
        <p:nvSpPr>
          <p:cNvPr id="10" name="pole tekstowe 9"/>
          <p:cNvSpPr txBox="1"/>
          <p:nvPr/>
        </p:nvSpPr>
        <p:spPr>
          <a:xfrm>
            <a:off x="1007604" y="1628800"/>
            <a:ext cx="7128792" cy="307777"/>
          </a:xfrm>
          <a:prstGeom prst="rect">
            <a:avLst/>
          </a:prstGeom>
          <a:solidFill>
            <a:srgbClr val="D095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1400" dirty="0"/>
              <a:t>Okres realizacji: XI 2027 – IV 2029	Koszt: &gt; 2,22 mln zł	Dofinansowanie: 1,53 mln zł</a:t>
            </a:r>
          </a:p>
        </p:txBody>
      </p:sp>
      <p:pic>
        <p:nvPicPr>
          <p:cNvPr id="11" name="Obraz 10" descr="IMG_7634_1783591511476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16216" y="2996952"/>
            <a:ext cx="2011680" cy="268224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ł">
  <a:themeElements>
    <a:clrScheme name="Moduł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ł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453</TotalTime>
  <Words>428</Words>
  <Application>Microsoft Office PowerPoint</Application>
  <PresentationFormat>Pokaz na ekranie (4:3)</PresentationFormat>
  <Paragraphs>47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4" baseType="lpstr">
      <vt:lpstr>Arial</vt:lpstr>
      <vt:lpstr>Calibri</vt:lpstr>
      <vt:lpstr>Corbel</vt:lpstr>
      <vt:lpstr>Roboto Condensed</vt:lpstr>
      <vt:lpstr>Wingdings</vt:lpstr>
      <vt:lpstr>Wingdings 2</vt:lpstr>
      <vt:lpstr>Wingdings 3</vt:lpstr>
      <vt:lpstr>Moduł</vt:lpstr>
      <vt:lpstr>Gmina Miejska Chojnice</vt:lpstr>
      <vt:lpstr>7.1. Rewitalizacja zdegradowanych obszarów miejskich Miasta Chojnice - etap II</vt:lpstr>
      <vt:lpstr>6.5. Wyposażenie nowopowstałego obiektu infrastruktury społecznej na obszarze rewitalizacji Chojnic </vt:lpstr>
      <vt:lpstr>5.12. Znowu aktywni – aktywna integracja społeczna i zawodowa</vt:lpstr>
      <vt:lpstr>5.19. Wsparcie społeczności obszaru rewitalizacji poprzez innowacyjne usługi społeczne i zdrowotne</vt:lpstr>
      <vt:lpstr>2.4. Kompleksowa termomodernizacja budynku Ośrodka Profilaktyki Rodzinnej w Chojnicach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Michał Karpiak</dc:creator>
  <cp:lastModifiedBy>UMWP</cp:lastModifiedBy>
  <cp:revision>50</cp:revision>
  <dcterms:created xsi:type="dcterms:W3CDTF">2026-07-08T08:09:20Z</dcterms:created>
  <dcterms:modified xsi:type="dcterms:W3CDTF">2026-07-10T05:53:43Z</dcterms:modified>
</cp:coreProperties>
</file>