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8"/>
  </p:notesMasterIdLst>
  <p:sldIdLst>
    <p:sldId id="256" r:id="rId2"/>
    <p:sldId id="296" r:id="rId3"/>
    <p:sldId id="321" r:id="rId4"/>
    <p:sldId id="345" r:id="rId5"/>
    <p:sldId id="347" r:id="rId6"/>
    <p:sldId id="348" r:id="rId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E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4658"/>
  </p:normalViewPr>
  <p:slideViewPr>
    <p:cSldViewPr snapToGrid="0">
      <p:cViewPr varScale="1">
        <p:scale>
          <a:sx n="68" d="100"/>
          <a:sy n="68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7B7B-F3C1-4B62-8E7F-BC9B66F842F4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521D-B094-466B-B623-11208EEFC2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0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16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27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36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47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53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66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598029-6B7B-E882-5930-F90145C4C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35B109-AF17-6FB1-7D85-59C1AF10B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EAB702-3879-AB00-02B8-F6A8E8D1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CD8E3A-7DE2-7F15-AE1C-2471F45A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90D855-11CD-5AFB-6F45-026116B5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2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6DD1B-0953-0AD7-2928-B17AE8D8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F4D359-0763-BF23-FCDF-2E393D03D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DB7FC2-FD9E-769C-492C-FAA1C44E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7E4B1F-C73C-6D23-6A54-FEE22C3C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9B33A9-B247-4BBF-91AE-FE365C1A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73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D8CAB2A-C49D-D9B6-5575-FD2F7AE6D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DC5C6F-6E95-D052-E521-E8B878F5F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5F854C-9706-981A-563F-0A50104A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B87560-0D9C-4C58-AF74-23860FEA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48DB19-348A-A832-EDB3-E7352A8A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7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2CF7E5-BAC6-9C13-596A-EAE7DD7D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704435-BCE6-EC5A-B153-1D41CF4B3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C395CF-CF44-9819-72FE-4B645F4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EAED50-992F-88F7-DE51-C1A52769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20065-C6C4-020B-FDC7-86522633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98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0DDFFA-15EB-5F11-7637-4161B99F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415E77-A121-221F-D15A-5EFB1D8D6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B5D16F-5C7E-6428-36A9-A4683F37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4F05D5-F123-AE07-EB23-F5782F4B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075D64-02E5-CE5B-AB20-C3E00E1C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7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79076-636C-4455-3673-4EE3D62A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74C456-2DBA-E40E-ECA5-76E43C875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E09677-6F6A-1B31-0323-5BF21B8D5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37BEB6-6B86-0DF6-7C62-6AF049F4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694E8E-8107-4837-EA35-F198A918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2291CA-88CF-10BB-2080-FC711947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01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96635-92FA-AA6D-9329-C0835181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13CF9E-531F-68FF-3A04-5B8971FA4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6FCA82-2BD9-6BC7-5265-46B3C9017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C9B293F-5E51-16A3-3D1A-6E537F7E3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BFC3565-431B-40C4-557C-7AA9CE21D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DD28AF9-7D58-EF00-E42C-8BB005F5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865F463-1EF8-FECF-4EB3-3F569C89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E18D5AE-A5FD-7C16-711C-79D58E42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94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2E418-0717-F299-A64F-1BC60544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D3E48B7-700D-33F4-BAAE-DEF9D592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AAAF5A-2243-56E2-4C2C-109D40AB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487A5C-658E-34F2-030A-531F3255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71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BD7911B-9430-EC4B-5873-22500FC1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DD06808-1A2E-BF60-8DC6-9E6FF8EB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4982C7-7A1A-65EB-7A2E-BA9D2EE1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08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8E83E-CEF4-09CD-EDDB-303F9ECE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71804C-5E66-2FCE-539F-1518272A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F12DC0-0518-ADE2-F5F1-210A8DF95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C7052F-3623-6D98-1C2A-4EAB974D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5C87A5-D317-1E21-06C2-5E004527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553149-AD1B-3713-B266-25E61312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7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1FA259-939C-C2F8-160C-525D9966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4F7A84-01F9-13B8-0ACD-C7514D0B4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844149-E3B0-CBA5-0E98-BFD7BDFD5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71D880-E361-775D-17A8-36F5DE56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494D87-3FC6-A5C4-DAC7-DA639070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2CE5AA-3DE7-3CF6-CB31-A0E6E4DC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08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25F99FB-3F5D-9C95-33F7-72E08E19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E46AE8-A7BC-BB35-CB14-A09E666F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E4CE4-60AE-0890-0060-12A40B730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3069-51A3-4769-BA0B-A81796E58905}" type="datetimeFigureOut">
              <a:rPr lang="pl-PL" smtClean="0"/>
              <a:t>06.07.2026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3474F9-58CC-D10B-E920-03018D294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87B74B-3AB9-DD7A-D6DA-42680960E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2D8B-FF48-4936-A480-C89E5B720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6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285321B-D05A-1A23-6C77-F015E73F8F1B}"/>
              </a:ext>
            </a:extLst>
          </p:cNvPr>
          <p:cNvSpPr txBox="1"/>
          <p:nvPr/>
        </p:nvSpPr>
        <p:spPr>
          <a:xfrm>
            <a:off x="1050938" y="2183018"/>
            <a:ext cx="10090124" cy="350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191" b="1" dirty="0">
                <a:ea typeface="Times New Roman" panose="02020603050405020304" pitchFamily="18" charset="0"/>
              </a:rPr>
              <a:t>PAKIET PROJEKTÓW REWITALIZACYJNYCH </a:t>
            </a:r>
          </a:p>
          <a:p>
            <a:pPr algn="ctr"/>
            <a:r>
              <a:rPr lang="pl-PL" sz="2191" b="1" dirty="0">
                <a:ea typeface="Times New Roman" panose="02020603050405020304" pitchFamily="18" charset="0"/>
              </a:rPr>
              <a:t>W RAMACH PROGRAMU REGIONALNEGO FUNDUSZE EUROPEJSKIE DLA POMORZA 2021-2027</a:t>
            </a:r>
          </a:p>
          <a:p>
            <a:pPr algn="ctr"/>
            <a:endParaRPr lang="pl-PL" sz="1804" dirty="0">
              <a:ea typeface="Times New Roman" panose="02020603050405020304" pitchFamily="18" charset="0"/>
            </a:endParaRPr>
          </a:p>
          <a:p>
            <a:pPr algn="ctr"/>
            <a:endParaRPr lang="pl-PL" sz="1804" dirty="0">
              <a:ea typeface="Times New Roman" panose="02020603050405020304" pitchFamily="18" charset="0"/>
            </a:endParaRPr>
          </a:p>
          <a:p>
            <a:pPr algn="ctr"/>
            <a:br>
              <a:rPr lang="pl-PL" sz="1804" dirty="0">
                <a:ea typeface="Times New Roman" panose="02020603050405020304" pitchFamily="18" charset="0"/>
              </a:rPr>
            </a:br>
            <a:r>
              <a:rPr lang="pl-PL" sz="1804" dirty="0">
                <a:ea typeface="Times New Roman" panose="02020603050405020304" pitchFamily="18" charset="0"/>
              </a:rPr>
              <a:t> </a:t>
            </a:r>
            <a:br>
              <a:rPr lang="pl-PL" sz="1804" dirty="0">
                <a:ea typeface="Times New Roman" panose="02020603050405020304" pitchFamily="18" charset="0"/>
              </a:rPr>
            </a:br>
            <a:endParaRPr lang="pl-PL" sz="1804" dirty="0">
              <a:ea typeface="Times New Roman" panose="02020603050405020304" pitchFamily="18" charset="0"/>
            </a:endParaRPr>
          </a:p>
          <a:p>
            <a:pPr algn="ctr"/>
            <a:endParaRPr lang="pl-PL" sz="2191" dirty="0">
              <a:ea typeface="Times New Roman" panose="02020603050405020304" pitchFamily="18" charset="0"/>
            </a:endParaRPr>
          </a:p>
          <a:p>
            <a:pPr algn="ctr"/>
            <a:endParaRPr lang="pl-PL" sz="2191" dirty="0">
              <a:ea typeface="Times New Roman" panose="02020603050405020304" pitchFamily="18" charset="0"/>
            </a:endParaRPr>
          </a:p>
          <a:p>
            <a:pPr algn="ctr"/>
            <a:r>
              <a:rPr lang="pl-PL" sz="2191" dirty="0">
                <a:ea typeface="Times New Roman" panose="02020603050405020304" pitchFamily="18" charset="0"/>
              </a:rPr>
              <a:t>GMINA BYTÓW</a:t>
            </a:r>
            <a:endParaRPr lang="pl-PL" sz="219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16A2A9-3001-E9E8-2737-185363B5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64" y="212874"/>
            <a:ext cx="184731" cy="3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804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53B07D9-CCFE-492E-566A-75C5FD07ACC9}"/>
              </a:ext>
            </a:extLst>
          </p:cNvPr>
          <p:cNvSpPr txBox="1"/>
          <p:nvPr/>
        </p:nvSpPr>
        <p:spPr>
          <a:xfrm>
            <a:off x="5177142" y="6460167"/>
            <a:ext cx="146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Bytów, lipiec 2026 r.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42191D1-9F9D-DD3A-E039-562BCA77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14" y="351452"/>
            <a:ext cx="1115029" cy="12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125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DE246C2-A84A-E973-7EA2-9FA7F634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5" y="2160590"/>
            <a:ext cx="4863583" cy="385685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8877A68-32D7-5BDF-3201-A9230CB9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41398"/>
            <a:ext cx="5374491" cy="383491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D2B72F-46D1-51E8-BEEE-75CBE015B94E}"/>
              </a:ext>
            </a:extLst>
          </p:cNvPr>
          <p:cNvSpPr txBox="1"/>
          <p:nvPr/>
        </p:nvSpPr>
        <p:spPr>
          <a:xfrm>
            <a:off x="1623929" y="1112866"/>
            <a:ext cx="8947668" cy="1108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pl-PL" sz="1804" b="1" dirty="0"/>
              <a:t>Obszar Boruja: </a:t>
            </a:r>
            <a:r>
              <a:rPr lang="pl-PL" sz="1804" dirty="0"/>
              <a:t>101,4 ha (0,52% powierzchni gminy), 1 929 osób (7,94% ludności gminy)</a:t>
            </a:r>
          </a:p>
          <a:p>
            <a:pPr algn="ctr" fontAlgn="t"/>
            <a:r>
              <a:rPr lang="pl-PL" sz="1804" b="1" kern="100" dirty="0"/>
              <a:t>Obszar Śródmiejski; </a:t>
            </a:r>
            <a:r>
              <a:rPr lang="pl-PL" sz="1804" dirty="0"/>
              <a:t>31,9 ha (0,16% powierzchni gminy), 2 507 osób (10,32% ludności gminy)</a:t>
            </a:r>
          </a:p>
          <a:p>
            <a:pPr algn="ctr" fontAlgn="t"/>
            <a:endParaRPr lang="pl-PL" sz="1804" dirty="0"/>
          </a:p>
          <a:p>
            <a:pPr algn="ctr">
              <a:lnSpc>
                <a:spcPct val="115000"/>
              </a:lnSpc>
            </a:pPr>
            <a:endParaRPr lang="pl-PL" sz="1099" kern="1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9BE8FBE-1891-168A-DEC0-2DC2FED17286}"/>
              </a:ext>
            </a:extLst>
          </p:cNvPr>
          <p:cNvSpPr txBox="1"/>
          <p:nvPr/>
        </p:nvSpPr>
        <p:spPr>
          <a:xfrm>
            <a:off x="7887874" y="6076319"/>
            <a:ext cx="1983921" cy="541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pl-PL" sz="1401" kern="100" dirty="0"/>
              <a:t>Obszar Śródmiejski</a:t>
            </a:r>
            <a:endParaRPr lang="pl-PL" sz="1401" dirty="0"/>
          </a:p>
          <a:p>
            <a:pPr>
              <a:lnSpc>
                <a:spcPct val="115000"/>
              </a:lnSpc>
            </a:pPr>
            <a:endParaRPr lang="pl-PL" sz="1401" kern="1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F87C1E8-3248-AEC2-8E41-A05794A5F813}"/>
              </a:ext>
            </a:extLst>
          </p:cNvPr>
          <p:cNvSpPr txBox="1"/>
          <p:nvPr/>
        </p:nvSpPr>
        <p:spPr>
          <a:xfrm>
            <a:off x="2534385" y="6076303"/>
            <a:ext cx="1632860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pl-PL" sz="1401" kern="100" dirty="0"/>
              <a:t>Obszar Boruja</a:t>
            </a:r>
            <a:endParaRPr lang="pl-PL" sz="140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313F23C-BB52-8A57-D21F-55FCA70F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04" y="388267"/>
            <a:ext cx="10058400" cy="596899"/>
          </a:xfrm>
        </p:spPr>
        <p:txBody>
          <a:bodyPr>
            <a:normAutofit/>
          </a:bodyPr>
          <a:lstStyle/>
          <a:p>
            <a:pPr algn="ctr"/>
            <a:r>
              <a:rPr lang="pl-PL" sz="3197" b="1" dirty="0">
                <a:ea typeface="Times New Roman" panose="02020603050405020304" pitchFamily="18" charset="0"/>
              </a:rPr>
              <a:t>Obszar rewitalizacji</a:t>
            </a:r>
            <a:endParaRPr lang="pl-PL" sz="3197" b="1" dirty="0"/>
          </a:p>
        </p:txBody>
      </p:sp>
    </p:spTree>
    <p:extLst>
      <p:ext uri="{BB962C8B-B14F-4D97-AF65-F5344CB8AC3E}">
        <p14:creationId xmlns:p14="http://schemas.microsoft.com/office/powerpoint/2010/main" val="91763918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4E4FC-3BD7-B24E-C8F5-AC51B708D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057D9C2-CC71-7CBB-BA3F-1E562B1A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574971"/>
            <a:ext cx="10058400" cy="596899"/>
          </a:xfrm>
        </p:spPr>
        <p:txBody>
          <a:bodyPr>
            <a:normAutofit/>
          </a:bodyPr>
          <a:lstStyle/>
          <a:p>
            <a:pPr algn="ctr"/>
            <a:r>
              <a:rPr lang="pl-PL" sz="3197" b="1" dirty="0"/>
              <a:t>Podstawowe przedsięwzięcia rewitalizacyjne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554FD4-DAD1-7088-290F-17FA2CB23211}"/>
              </a:ext>
            </a:extLst>
          </p:cNvPr>
          <p:cNvSpPr txBox="1"/>
          <p:nvPr/>
        </p:nvSpPr>
        <p:spPr>
          <a:xfrm>
            <a:off x="314323" y="1310455"/>
            <a:ext cx="11877677" cy="572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/>
              <a:t>Działanie 7.1 Rewitalizacja zdegradowanych obszarów miejskich (2027 – 2029):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Przedsięwzięcie nr 1: „Przebudowa Placu </a:t>
            </a:r>
            <a:r>
              <a:rPr lang="pl-PL" sz="2400" dirty="0" err="1"/>
              <a:t>Krofeya</a:t>
            </a:r>
            <a:r>
              <a:rPr lang="pl-PL" sz="2400" dirty="0"/>
              <a:t> w Bytowie”,</a:t>
            </a:r>
          </a:p>
          <a:p>
            <a:pPr algn="just"/>
            <a:r>
              <a:rPr lang="pl-PL" sz="2400" dirty="0"/>
              <a:t>Przedsięwzięcie nr 2: „Rozwój systemu zieleni śródmiejskiej”,</a:t>
            </a:r>
          </a:p>
          <a:p>
            <a:pPr algn="just"/>
            <a:r>
              <a:rPr lang="pl-PL" sz="2400" dirty="0"/>
              <a:t>Przedsięwzięcie nr 3: „Remont budynków wielorodzinnych w obszarze Boruja i Śródmiejskim”,</a:t>
            </a:r>
          </a:p>
          <a:p>
            <a:pPr algn="just"/>
            <a:r>
              <a:rPr lang="pl-PL" sz="2400" dirty="0"/>
              <a:t>Przedsięwzięcie nr 4: „</a:t>
            </a:r>
            <a:r>
              <a:rPr lang="pl-PL" sz="2400" dirty="0" err="1"/>
              <a:t>Anime</a:t>
            </a:r>
            <a:r>
              <a:rPr lang="pl-PL" sz="2400" dirty="0"/>
              <a:t> &amp; Manga Klub – społeczność twórczych pasjonatów,</a:t>
            </a:r>
          </a:p>
          <a:p>
            <a:pPr algn="just"/>
            <a:r>
              <a:rPr lang="pl-PL" sz="2400" dirty="0"/>
              <a:t>Przedsięwzięcie nr 5: „</a:t>
            </a:r>
            <a:r>
              <a:rPr lang="pl-PL" sz="2400" dirty="0" err="1"/>
              <a:t>Book.Art.Lab</a:t>
            </a:r>
            <a:r>
              <a:rPr lang="pl-PL" sz="2400" dirty="0"/>
              <a:t> – papierowe mosty Śródmieścia”,</a:t>
            </a:r>
          </a:p>
          <a:p>
            <a:pPr algn="just"/>
            <a:r>
              <a:rPr lang="pl-PL" sz="2400" dirty="0"/>
              <a:t>Przedsięwzięcie nr 6: „Latarnicy rewitalizacji – przewodnicy wartości”</a:t>
            </a:r>
          </a:p>
          <a:p>
            <a:pPr algn="just"/>
            <a:r>
              <a:rPr lang="pl-PL" sz="2400" u="sng" dirty="0"/>
              <a:t>Podmioty realizujące przedsięwzięcie</a:t>
            </a:r>
            <a:endParaRPr lang="pl-PL" sz="2400" dirty="0"/>
          </a:p>
          <a:p>
            <a:pPr algn="just"/>
            <a:r>
              <a:rPr lang="pl-PL" sz="2400" dirty="0"/>
              <a:t>Przedsięwzięcie realizowane będzie przez: Gminę Bytów, Bibliotekę Miejską, Wspólnoty Mieszkaniowe. </a:t>
            </a:r>
          </a:p>
          <a:p>
            <a:pPr algn="just"/>
            <a:r>
              <a:rPr lang="pl-PL" sz="2400" dirty="0"/>
              <a:t>Kwota z EFRR – 678 597,43 EUR EUR</a:t>
            </a:r>
          </a:p>
          <a:p>
            <a:pPr algn="just"/>
            <a:r>
              <a:rPr lang="pl-PL" sz="2400" dirty="0"/>
              <a:t>Kwota z Budżetu Państwa – 79 063,23 EUR</a:t>
            </a:r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</p:txBody>
      </p:sp>
    </p:spTree>
    <p:extLst>
      <p:ext uri="{BB962C8B-B14F-4D97-AF65-F5344CB8AC3E}">
        <p14:creationId xmlns:p14="http://schemas.microsoft.com/office/powerpoint/2010/main" val="378053017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542DB-FF67-52CB-FC03-E17B3C1A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ADC8AA1F-2CB8-3BD7-B4BB-6EC7BBCC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91149"/>
            <a:ext cx="10058400" cy="596899"/>
          </a:xfrm>
        </p:spPr>
        <p:txBody>
          <a:bodyPr>
            <a:normAutofit/>
          </a:bodyPr>
          <a:lstStyle/>
          <a:p>
            <a:pPr algn="ctr"/>
            <a:r>
              <a:rPr lang="pl-PL" sz="3197" b="1" dirty="0"/>
              <a:t>Podstawowe przedsięwzięcia rewitalizacyjne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4EE56B-6B37-F24E-73FE-22BAAC86ADDE}"/>
              </a:ext>
            </a:extLst>
          </p:cNvPr>
          <p:cNvSpPr txBox="1"/>
          <p:nvPr/>
        </p:nvSpPr>
        <p:spPr>
          <a:xfrm>
            <a:off x="0" y="788048"/>
            <a:ext cx="11877677" cy="738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/>
              <a:t>Działanie 6.5 Infrastruktura społeczna – programy rewitalizacji (2027 – 2029):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Przedsięwzięcie nr 7: „Przebudowa wraz ze zmianą sposobu użytkowania pomieszczeń warsztatowych z przeznaczeniem na usługi społeczne”.</a:t>
            </a:r>
          </a:p>
          <a:p>
            <a:pPr algn="just"/>
            <a:r>
              <a:rPr lang="pl-PL" sz="2400" u="sng" dirty="0"/>
              <a:t>Podmioty realizujące przedsięwzięcie</a:t>
            </a:r>
            <a:endParaRPr lang="pl-PL" sz="2400" dirty="0"/>
          </a:p>
          <a:p>
            <a:pPr algn="just"/>
            <a:r>
              <a:rPr lang="pl-PL" sz="2400" dirty="0"/>
              <a:t>Przedsięwzięcie realizowane będzie przez Gminę Bytów.</a:t>
            </a:r>
          </a:p>
          <a:p>
            <a:pPr algn="just"/>
            <a:r>
              <a:rPr lang="pl-PL" sz="2400" dirty="0"/>
              <a:t>Kwota z EFRR – 155 587,59 EUR</a:t>
            </a:r>
          </a:p>
          <a:p>
            <a:pPr algn="just"/>
            <a:r>
              <a:rPr lang="pl-PL" sz="2400" dirty="0"/>
              <a:t>Kwota z Budżetu Państwa – 18 304,42 EUR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b="1" dirty="0"/>
              <a:t>Działanie 5.12 Aktywne włączenie społeczne – programy rewitalizacji (2027 – 2029):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Przedsięwzięcie nr 8: „Nowe jutro – program reintegracji </a:t>
            </a:r>
            <a:r>
              <a:rPr lang="pl-PL" sz="2400" dirty="0" err="1"/>
              <a:t>społeczno</a:t>
            </a:r>
            <a:r>
              <a:rPr lang="pl-PL" sz="2400" dirty="0"/>
              <a:t> – zawodowej”.</a:t>
            </a:r>
          </a:p>
          <a:p>
            <a:pPr algn="just"/>
            <a:r>
              <a:rPr lang="pl-PL" sz="2400" u="sng" dirty="0"/>
              <a:t>Podmioty realizujące przedsięwzięcie</a:t>
            </a:r>
          </a:p>
          <a:p>
            <a:pPr algn="just"/>
            <a:r>
              <a:rPr lang="pl-PL" sz="2400" dirty="0"/>
              <a:t>Przedsięwzięcie realizowane będzie przez Centrum Integracji Społecznej w Bytowie.</a:t>
            </a:r>
          </a:p>
          <a:p>
            <a:pPr algn="just"/>
            <a:r>
              <a:rPr lang="pl-PL" sz="2400" dirty="0"/>
              <a:t>Kwota z EFS+ - 48 803,78 EUR</a:t>
            </a:r>
          </a:p>
          <a:p>
            <a:pPr algn="just"/>
            <a:r>
              <a:rPr lang="pl-PL" sz="2400" dirty="0"/>
              <a:t>Kwota z Budżetu państwa – 5 741,62 EUR</a:t>
            </a:r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</p:txBody>
      </p:sp>
    </p:spTree>
    <p:extLst>
      <p:ext uri="{BB962C8B-B14F-4D97-AF65-F5344CB8AC3E}">
        <p14:creationId xmlns:p14="http://schemas.microsoft.com/office/powerpoint/2010/main" val="257919230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136FD-E1A0-FD54-813E-0136B7A7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52089C4-F738-1F0B-A354-1CF5E66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6616"/>
            <a:ext cx="10058400" cy="596899"/>
          </a:xfrm>
        </p:spPr>
        <p:txBody>
          <a:bodyPr>
            <a:normAutofit/>
          </a:bodyPr>
          <a:lstStyle/>
          <a:p>
            <a:pPr algn="ctr"/>
            <a:r>
              <a:rPr lang="pl-PL" sz="3197" b="1" dirty="0"/>
              <a:t>Podstawowe przedsięwzięcia rewitalizacyjne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2C1C61-7102-3EB2-6537-DEC2DE964E57}"/>
              </a:ext>
            </a:extLst>
          </p:cNvPr>
          <p:cNvSpPr txBox="1"/>
          <p:nvPr/>
        </p:nvSpPr>
        <p:spPr>
          <a:xfrm>
            <a:off x="-101600" y="1039516"/>
            <a:ext cx="11877677" cy="7298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/>
              <a:t>Działanie 5.19 Usługi społeczne i zdrowotne – programy rewitalizacji (2027 – 2029):</a:t>
            </a:r>
          </a:p>
          <a:p>
            <a:pPr algn="just"/>
            <a:r>
              <a:rPr lang="pl-PL" sz="2400" dirty="0"/>
              <a:t>Przedsięwzięcie nr 9: „Moje Miasto”.</a:t>
            </a:r>
          </a:p>
          <a:p>
            <a:pPr algn="just"/>
            <a:r>
              <a:rPr lang="pl-PL" sz="2400" u="sng" dirty="0"/>
              <a:t>Podmioty realizujące przedsięwzięcie</a:t>
            </a:r>
            <a:endParaRPr lang="pl-PL" sz="2400" dirty="0"/>
          </a:p>
          <a:p>
            <a:pPr algn="just"/>
            <a:r>
              <a:rPr lang="pl-PL" sz="2400" dirty="0"/>
              <a:t>Przedsięwzięcie realizowane będzie przez Miejski Ośrodek Pomocy Społecznej w Bytowie.</a:t>
            </a:r>
          </a:p>
          <a:p>
            <a:pPr algn="just"/>
            <a:r>
              <a:rPr lang="pl-PL" sz="2400" dirty="0"/>
              <a:t>Kwota z EFS+ - 226 720,35 EUR</a:t>
            </a:r>
          </a:p>
          <a:p>
            <a:pPr algn="just"/>
            <a:r>
              <a:rPr lang="pl-PL" sz="2400" dirty="0"/>
              <a:t>Kwota z Budżetu Państwa – 26 672,98 EUR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b="1" dirty="0"/>
              <a:t>Działanie 2.4 Efektywność energetyczna – programy rewitalizacji (2027 – 2029):</a:t>
            </a:r>
          </a:p>
          <a:p>
            <a:pPr algn="just"/>
            <a:r>
              <a:rPr lang="pl-PL" sz="2400" dirty="0"/>
              <a:t>Przedsięwzięcie nr 10: „Poprawa efektywności energetycznej budynku/ów mieszkalnego/</a:t>
            </a:r>
            <a:r>
              <a:rPr lang="pl-PL" sz="2400" dirty="0" err="1"/>
              <a:t>ych</a:t>
            </a:r>
            <a:r>
              <a:rPr lang="pl-PL" sz="2400" dirty="0"/>
              <a:t> wielorodzinnego należącego do wspólnot mieszkaniowych wpisanych do rejestru zabytków z obszaru rewitalizacji”.</a:t>
            </a:r>
          </a:p>
          <a:p>
            <a:pPr algn="just"/>
            <a:r>
              <a:rPr lang="pl-PL" sz="2400" u="sng" dirty="0"/>
              <a:t>Podmioty realizujące przedsięwzięcie</a:t>
            </a:r>
          </a:p>
          <a:p>
            <a:pPr algn="just"/>
            <a:r>
              <a:rPr lang="pl-PL" sz="2400" dirty="0"/>
              <a:t>Przedsięwzięcie realizowane będzie przez Gminę Bytów, we współpracy z właściwymi wspólnotami mieszkaniowymi.</a:t>
            </a:r>
          </a:p>
          <a:p>
            <a:pPr algn="just"/>
            <a:r>
              <a:rPr lang="pl-PL" sz="2400" dirty="0"/>
              <a:t>Kwota z EFRR – 152 762,85 EUR</a:t>
            </a:r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  <a:p>
            <a:pPr algn="just"/>
            <a:endParaRPr lang="pl-PL" sz="1804" dirty="0"/>
          </a:p>
        </p:txBody>
      </p:sp>
    </p:spTree>
    <p:extLst>
      <p:ext uri="{BB962C8B-B14F-4D97-AF65-F5344CB8AC3E}">
        <p14:creationId xmlns:p14="http://schemas.microsoft.com/office/powerpoint/2010/main" val="343993606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A0E987E-1BBA-3D77-44F7-8F995ECA2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" y="979096"/>
            <a:ext cx="12097143" cy="4717647"/>
          </a:xfrm>
          <a:effectLst>
            <a:outerShdw blurRad="50800" dist="50800" dir="5400000" sx="10000" sy="10000" algn="ctr" rotWithShape="0">
              <a:srgbClr val="000000"/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18A163F-19E6-6D7E-2E82-680B5DFD7AAE}"/>
              </a:ext>
            </a:extLst>
          </p:cNvPr>
          <p:cNvSpPr txBox="1"/>
          <p:nvPr/>
        </p:nvSpPr>
        <p:spPr>
          <a:xfrm>
            <a:off x="4267324" y="3743067"/>
            <a:ext cx="375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Dziękuję za uwagę: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C05A689-2980-50AC-3B0D-F47A7161A375}"/>
              </a:ext>
            </a:extLst>
          </p:cNvPr>
          <p:cNvSpPr txBox="1">
            <a:spLocks/>
          </p:cNvSpPr>
          <p:nvPr/>
        </p:nvSpPr>
        <p:spPr>
          <a:xfrm>
            <a:off x="4921955" y="3943122"/>
            <a:ext cx="4167509" cy="2192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  <a:p>
            <a:pPr marL="0" indent="0">
              <a:buNone/>
            </a:pPr>
            <a:r>
              <a:rPr lang="pl-PL" sz="2400" dirty="0"/>
              <a:t>Ireneusz Gospodarek</a:t>
            </a:r>
          </a:p>
          <a:p>
            <a:pPr marL="0" indent="0">
              <a:buNone/>
            </a:pPr>
            <a:r>
              <a:rPr lang="pl-PL" sz="2400" dirty="0"/>
              <a:t>Burmistrz Bytowa</a:t>
            </a:r>
          </a:p>
          <a:p>
            <a:pPr marL="0" indent="0">
              <a:buNone/>
            </a:pPr>
            <a:r>
              <a:rPr lang="pl-PL" sz="2400" dirty="0" err="1"/>
              <a:t>e-mail:burmistrz@bytow.pl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www.bytow.pl</a:t>
            </a:r>
          </a:p>
        </p:txBody>
      </p:sp>
    </p:spTree>
    <p:extLst>
      <p:ext uri="{BB962C8B-B14F-4D97-AF65-F5344CB8AC3E}">
        <p14:creationId xmlns:p14="http://schemas.microsoft.com/office/powerpoint/2010/main" val="3213311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444</Words>
  <Application>Microsoft Office PowerPoint</Application>
  <PresentationFormat>Panoramiczny</PresentationFormat>
  <Paragraphs>70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Obszar rewitalizacji</vt:lpstr>
      <vt:lpstr>Podstawowe przedsięwzięcia rewitalizacyjne</vt:lpstr>
      <vt:lpstr>Podstawowe przedsięwzięcia rewitalizacyjne</vt:lpstr>
      <vt:lpstr>Podstawowe przedsięwzięcia rewitalizacyjne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Mariola Wejman</dc:creator>
  <cp:lastModifiedBy>Mariola Wejman</cp:lastModifiedBy>
  <cp:revision>222</cp:revision>
  <cp:lastPrinted>2026-07-03T07:32:48Z</cp:lastPrinted>
  <dcterms:created xsi:type="dcterms:W3CDTF">2024-10-15T09:40:57Z</dcterms:created>
  <dcterms:modified xsi:type="dcterms:W3CDTF">2026-07-06T11:53:12Z</dcterms:modified>
</cp:coreProperties>
</file>