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6" r:id="rId4"/>
    <p:sldId id="263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F3390C-A119-43F1-0F7F-E07FC462D03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7D9D0D3-9753-99E4-7925-0C82B4AEC57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FCE14D5-4F90-FFEA-8FD1-9646CC1AE7E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3142D0-4058-4642-A2EF-64F366F628EE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B98A993-FFFE-A13B-EBE3-67BB215132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5C83A7B-C98D-9C81-8A88-1FD85BD7F6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E8B483-7450-46A5-A1E1-A48B5198BB36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371055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CA50D7-CDDF-C096-BC8F-7901984A5D4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4979B42-DB38-3224-D6CE-F81570394BF9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F6F3561-433B-A1B1-E7FF-F5F45221399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9E8551-4C2F-4DE6-B8E2-17C6418642C9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62D8FB1-9E4A-3057-AE77-1CEBD53E735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055DF0B-ABB1-A84D-5246-F5BC124977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E64ED3-A009-4975-A280-9119F4DC7BBC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3582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E554A51-B5E4-486A-A4B0-B948E19E2DB5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0897F8C-B406-617F-B9CC-97BCEFA67A79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2EC3776-6571-CC7F-96FF-BD1A9A13B8C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59778D-51E0-4E8C-B8BA-65D758CFA09A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7B2DA08-979A-E784-7E50-1C67380C54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63A48FB-20A4-5E23-30D1-D26EED834A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156C6F-8FC3-4219-8915-914475A688C6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4764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970BC4-710C-A25C-9D0F-F4E44AFC1B6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7151A5-7940-0FD2-55E4-FA7626F9540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A83B60F-F520-AD3F-9D1A-EDDF9117A1C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F4D420-8491-4086-8A00-766786C3E18E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AFC2827-CFCE-D50B-9D45-A97555D8EBF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4349E02-3A38-EB76-DC6E-73B55E9B05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2F9CBE-FA3A-4322-8666-42B0BE316C1F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63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61316F-8DB6-0D63-C55E-592DEC86C6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C167B60-FB51-2D50-D5C5-2F9FFDD44F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E1EB3BD-4EEB-758B-B6A8-26389A091D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87CF92-1DDB-4072-A06B-978E205BDA33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2227735-C461-64E4-23F2-2D275E4188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C1CC3C-3227-0E43-4C3A-5EE473BDB5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8FE1A8-0BFA-45D1-903F-9E79972469B2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715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43048F-CAE2-64C1-60FA-336EB20F034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FCCA94-25EB-6D7A-6E9E-1B614A72BE6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C380E26-9E51-6794-0C10-5E85F8E6CC1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6AA6733-0D1E-B7D5-D852-70D5DA18A6B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83D252-1FF7-4C75-A382-871E18E6B6C7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71C3FAF-A6BE-0DBA-6F44-16CED22C8C7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90C8C26-9561-B796-5963-19E1A6F1D9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3105A9-F39F-4B06-84CB-9CE78FD2F6D9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021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67F204-E616-7713-BF13-28B66AADA3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D8D8AA6-B3CB-4DF3-5C65-F65D7A3EA8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9A9DBBE-4CD8-720A-06A6-02BB47B541D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8C12A8F-C7C6-E892-FD49-A8F2AE68A01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1F4D88C-DAF1-FD6A-C3DB-2F071E2F1B1F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1B91C39-5B60-C24F-F795-8E11ABF1A8D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40448-ECDD-4C05-87CE-35231C844EEE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CC626F0-F1A8-A58E-5B5D-AB1BC2CE42C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E8DD163-68A9-785D-7C33-FC10811D68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2A6416-46E4-4D8E-9643-205541FDEDE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479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E0848B-5594-450D-BAD8-8C67507E8B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EDB5E2D-9780-F5FA-D790-DF6BDD2282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E09875-3718-4E5E-9367-4CD7F6067AD4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35C101C-B702-F857-D265-AA7201928D4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2CD951D-AFC0-AB25-5723-FB003CD88B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C91B3B-AF66-4E8C-A92C-63EDA8B1C338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259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7494DC06-F1AE-7D6B-059C-8EE76C6E810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DE1217-867C-441C-929C-75E0A3DFD86D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7904724E-1B6C-9840-C5DD-E1E72BA688F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CCD8071-174B-5C6F-F4F6-6988C94C14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48A8A4-E25C-4E0B-9360-DBBF7DD28525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1064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53CE3B-80AD-C473-81A6-5672E75321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7B6416-AEEC-3D2D-4181-DAA27A0E7C1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3587E76-9035-06F9-214C-E4269986CF2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328B844-A1C8-D217-8CC7-C6E5751F8C1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AE803C7-09E7-42A9-BA1F-6D8E1910B96B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34640BB-E26B-224E-6599-F7D010E74C0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ED6E3B7-CB72-9035-6C38-143C0D8562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569796-552A-4662-8F94-9700E829A308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3031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258206-0D5A-9A86-DD02-E42A3194C1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45937BF-6927-4561-7765-E43CA4418DD8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5200150-2198-1344-13F9-2F67A71520D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0F99FD3-BBB2-8034-5BC2-CCE628A5D92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D994D7-DF16-4965-94A7-4121AB654266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B313342-D607-37D5-CF56-42C666FD1B8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628958E-D985-1D15-7EA1-8BD2C076AF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8EA60-779C-45D7-AD8E-A0E9256036BA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708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84D8585-1A5F-7E55-421D-DB877E2254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52B846D-748C-A455-3DD4-A1D868F61A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87C013C-62B6-FCAB-AC7D-CCC979F27322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F96A353B-30D8-48E8-A520-99839C559374}" type="datetime1">
              <a:rPr lang="pl-PL"/>
              <a:pPr lvl="0"/>
              <a:t>13.07.2026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E180C64-F7F5-398A-1589-0D8C1F66298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C0FF95-BFB8-E9EB-7250-5E7DB6BDA87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DEFEABF1-FEB2-4EB2-9128-6C62F7E7D166}" type="slidenum"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pl-PL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pl-PL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8" Target="../media/image7.jpg" Type="http://schemas.openxmlformats.org/officeDocument/2006/relationships/image"/><Relationship Id="rId3" Target="../media/image3.jpg" Type="http://schemas.openxmlformats.org/officeDocument/2006/relationships/image"/><Relationship Id="rId7" Target="../media/image6.jp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Relationship Id="rId6" Target="../media/image5.jpg" Type="http://schemas.openxmlformats.org/officeDocument/2006/relationships/image"/><Relationship Id="rId5" Target="../media/image4.jpg" Type="http://schemas.openxmlformats.org/officeDocument/2006/relationships/image"/><Relationship Id="rId4" Target="../media/image2.pn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8.jp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Relationship Id="rId5" Target="../media/image2.png" Type="http://schemas.openxmlformats.org/officeDocument/2006/relationships/image"/><Relationship Id="rId4" Target="../media/image9.jp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1.xml" Type="http://schemas.openxmlformats.org/officeDocument/2006/relationships/slideLayout"/><Relationship Id="rId6" Target="../media/image1.jpeg" Type="http://schemas.openxmlformats.org/officeDocument/2006/relationships/image"/><Relationship Id="rId5" Target="../media/image12.jpeg" Type="http://schemas.openxmlformats.org/officeDocument/2006/relationships/image"/><Relationship Id="rId4" Target="../media/image11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bg>
      <p:bgPr>
        <a:solidFill>
          <a:srgbClr val="CCD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80EDF0C-D11A-1D2A-8571-F4A7EF9F43A5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D26A3027-3EC7-9348-FBF3-17B266D2866E}"/>
              </a:ext>
            </a:extLst>
          </p:cNvPr>
          <p:cNvSpPr txBox="1"/>
          <p:nvPr/>
        </p:nvSpPr>
        <p:spPr>
          <a:xfrm>
            <a:off x="0" y="-37453"/>
            <a:ext cx="12191996" cy="669752"/>
          </a:xfrm>
          <a:prstGeom prst="rect">
            <a:avLst/>
          </a:prstGeom>
          <a:solidFill>
            <a:srgbClr val="F5F7FB"/>
          </a:solidFill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0" i="0" u="none" strike="noStrike" kern="1200" cap="none" spc="0" baseline="0">
                <a:solidFill>
                  <a:srgbClr val="163E64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ptos Display" pitchFamily="34"/>
              </a:rPr>
              <a:t>	                                                                                    			              	</a:t>
            </a:r>
          </a:p>
        </p:txBody>
      </p:sp>
      <p:pic>
        <p:nvPicPr>
          <p:cNvPr id="4" name="Obraz 6">
            <a:extLst>
              <a:ext uri="{FF2B5EF4-FFF2-40B4-BE49-F238E27FC236}">
                <a16:creationId xmlns:a16="http://schemas.microsoft.com/office/drawing/2014/main" id="{CD1F5858-9F7F-38DD-2960-D2C191E62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54" y="-37453"/>
            <a:ext cx="6614733" cy="66975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ytuł 1">
            <a:extLst>
              <a:ext uri="{FF2B5EF4-FFF2-40B4-BE49-F238E27FC236}">
                <a16:creationId xmlns:a16="http://schemas.microsoft.com/office/drawing/2014/main" id="{46C83836-4D00-44F0-5483-ABE8A3D3FD88}"/>
              </a:ext>
            </a:extLst>
          </p:cNvPr>
          <p:cNvSpPr txBox="1"/>
          <p:nvPr/>
        </p:nvSpPr>
        <p:spPr>
          <a:xfrm>
            <a:off x="8811889" y="114537"/>
            <a:ext cx="3256342" cy="3657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0" i="0" u="none" strike="noStrike" kern="1200" cap="none" spc="0" baseline="0">
                <a:solidFill>
                  <a:srgbClr val="163E64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ptos Display"/>
              </a:rPr>
              <a:t>REWITALIZACJA CENTUM PUCKA – ETAP II</a:t>
            </a:r>
          </a:p>
        </p:txBody>
      </p:sp>
      <p:sp>
        <p:nvSpPr>
          <p:cNvPr id="6" name="Prostokąt 15">
            <a:extLst>
              <a:ext uri="{FF2B5EF4-FFF2-40B4-BE49-F238E27FC236}">
                <a16:creationId xmlns:a16="http://schemas.microsoft.com/office/drawing/2014/main" id="{C47DF5CF-9976-272D-83E8-066F31315E3C}"/>
              </a:ext>
            </a:extLst>
          </p:cNvPr>
          <p:cNvSpPr/>
          <p:nvPr/>
        </p:nvSpPr>
        <p:spPr>
          <a:xfrm>
            <a:off x="2137309" y="917518"/>
            <a:ext cx="8302752" cy="2220556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2700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3600" b="0" i="0" u="none" strike="noStrike" kern="1200" cap="none" spc="0" baseline="0">
              <a:solidFill>
                <a:srgbClr val="0B3041"/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Aptos"/>
              <a:ea typeface="SimSun" pitchFamily="2"/>
              <a:cs typeface="Arial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2700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600" b="0" i="0" u="none" strike="noStrike" kern="1200" cap="none" spc="0" baseline="0">
                <a:solidFill>
                  <a:srgbClr val="0B3041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ptos"/>
                <a:ea typeface="SimSun" pitchFamily="2"/>
                <a:cs typeface="Arial" pitchFamily="34"/>
              </a:rPr>
              <a:t>Gmina Miasta Puck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2700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3600" b="0" i="0" u="none" strike="noStrike" kern="1200" cap="none" spc="0" baseline="0">
              <a:solidFill>
                <a:srgbClr val="0B3041"/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Aptos"/>
              <a:ea typeface="SimSun" pitchFamily="2"/>
              <a:cs typeface="Arial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2700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600" b="0" i="0" u="none" strike="noStrike" kern="1200" cap="none" spc="0" baseline="0">
                <a:solidFill>
                  <a:srgbClr val="0B3041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ptos"/>
                <a:ea typeface="SimSun" pitchFamily="2"/>
                <a:cs typeface="Arial" pitchFamily="34"/>
              </a:rPr>
              <a:t>Rewitalizacja centrum Pucka – etap II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2800" b="1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4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</p:txBody>
      </p:sp>
      <p:pic>
        <p:nvPicPr>
          <p:cNvPr id="7" name="Obraz 20" descr="Obraz zawierający Grafika, projekt graficzny, logo, Czcionka&#10;&#10;Zawartość wygenerowana przez AI może być niepoprawna.">
            <a:extLst>
              <a:ext uri="{FF2B5EF4-FFF2-40B4-BE49-F238E27FC236}">
                <a16:creationId xmlns:a16="http://schemas.microsoft.com/office/drawing/2014/main" id="{2C349049-1FD9-0E5E-FB70-732AF4FDF7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016" y="3138083"/>
            <a:ext cx="2791964" cy="3948159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bg>
      <p:bgPr>
        <a:solidFill>
          <a:srgbClr val="CCD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1D9C80-04D0-A6C3-F9C5-007C8DAEF69D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EA42C5C3-BEE6-DA69-05D0-8324D902BCB9}"/>
              </a:ext>
            </a:extLst>
          </p:cNvPr>
          <p:cNvSpPr txBox="1"/>
          <p:nvPr/>
        </p:nvSpPr>
        <p:spPr>
          <a:xfrm>
            <a:off x="0" y="-37453"/>
            <a:ext cx="12191996" cy="669752"/>
          </a:xfrm>
          <a:prstGeom prst="rect">
            <a:avLst/>
          </a:prstGeom>
          <a:solidFill>
            <a:srgbClr val="F5F7FB"/>
          </a:solidFill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0" i="0" u="none" strike="noStrike" kern="1200" cap="none" spc="0" baseline="0">
                <a:solidFill>
                  <a:srgbClr val="163E64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ptos Display" pitchFamily="34"/>
              </a:rPr>
              <a:t>	                                                                                    			              	</a:t>
            </a:r>
          </a:p>
        </p:txBody>
      </p:sp>
      <p:pic>
        <p:nvPicPr>
          <p:cNvPr id="4" name="Obraz 6">
            <a:extLst>
              <a:ext uri="{FF2B5EF4-FFF2-40B4-BE49-F238E27FC236}">
                <a16:creationId xmlns:a16="http://schemas.microsoft.com/office/drawing/2014/main" id="{985B8F22-390E-386E-7D82-1B7D06880F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54" y="-37453"/>
            <a:ext cx="6614733" cy="66975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ytuł 1">
            <a:extLst>
              <a:ext uri="{FF2B5EF4-FFF2-40B4-BE49-F238E27FC236}">
                <a16:creationId xmlns:a16="http://schemas.microsoft.com/office/drawing/2014/main" id="{C146F23D-8C1A-EEAE-812E-E6354754EB08}"/>
              </a:ext>
            </a:extLst>
          </p:cNvPr>
          <p:cNvSpPr txBox="1"/>
          <p:nvPr/>
        </p:nvSpPr>
        <p:spPr>
          <a:xfrm>
            <a:off x="8811889" y="114537"/>
            <a:ext cx="3256342" cy="3657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0" i="0" u="none" strike="noStrike" kern="1200" cap="none" spc="0" baseline="0">
                <a:solidFill>
                  <a:srgbClr val="163E64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ptos Display"/>
              </a:rPr>
              <a:t>REWITALIZACJA CENTUM PUCKA – ETAP II</a:t>
            </a:r>
          </a:p>
        </p:txBody>
      </p:sp>
      <p:sp>
        <p:nvSpPr>
          <p:cNvPr id="6" name="Prostokąt 15">
            <a:extLst>
              <a:ext uri="{FF2B5EF4-FFF2-40B4-BE49-F238E27FC236}">
                <a16:creationId xmlns:a16="http://schemas.microsoft.com/office/drawing/2014/main" id="{4896C9E8-7565-F0D0-FE52-DFEB700A46EA}"/>
              </a:ext>
            </a:extLst>
          </p:cNvPr>
          <p:cNvSpPr/>
          <p:nvPr/>
        </p:nvSpPr>
        <p:spPr>
          <a:xfrm>
            <a:off x="471620" y="703905"/>
            <a:ext cx="3463408" cy="1063538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2700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600" b="0" i="0" u="none" strike="noStrike" kern="1200" cap="none" spc="0" baseline="0">
              <a:solidFill>
                <a:srgbClr val="0B3041"/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Aptos"/>
              <a:ea typeface="SimSun" pitchFamily="2"/>
              <a:cs typeface="Arial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2700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5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  <a:ea typeface="SimSun" pitchFamily="2"/>
                <a:cs typeface="Arial" pitchFamily="34"/>
              </a:rPr>
              <a:t>Rewitalizacja centrum Pucka – etap II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1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Zadanie 1.</a:t>
            </a:r>
            <a:r>
              <a:rPr lang="pl-PL" sz="1200" b="0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Zagospodarowanie trzech skwerów zlokalizowanych wzdłuż ul. Nowy Świat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4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</p:txBody>
      </p:sp>
      <p:pic>
        <p:nvPicPr>
          <p:cNvPr id="7" name="Obraz 12" descr="Obraz zawierający na wolnym powietrzu, niebo, dom, roślina&#10;&#10;Zawartość wygenerowana przez AI może być niepoprawna.">
            <a:extLst>
              <a:ext uri="{FF2B5EF4-FFF2-40B4-BE49-F238E27FC236}">
                <a16:creationId xmlns:a16="http://schemas.microsoft.com/office/drawing/2014/main" id="{CB690243-DF49-9A36-BB3B-D647EE4DB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088" y="1974171"/>
            <a:ext cx="3391692" cy="2043501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pic>
        <p:nvPicPr>
          <p:cNvPr id="8" name="Obraz 2" descr="Obraz zawierający Grafika, projekt graficzny, logo, Czcionka&#10;&#10;Zawartość wygenerowana przez AI może być niepoprawna.">
            <a:extLst>
              <a:ext uri="{FF2B5EF4-FFF2-40B4-BE49-F238E27FC236}">
                <a16:creationId xmlns:a16="http://schemas.microsoft.com/office/drawing/2014/main" id="{9340E155-AA44-6AA4-32F3-0A12072A9146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</a:blip>
          <a:stretch>
            <a:fillRect/>
          </a:stretch>
        </p:blipFill>
        <p:spPr>
          <a:xfrm>
            <a:off x="-96533" y="470650"/>
            <a:ext cx="1063227" cy="1503520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pic>
        <p:nvPicPr>
          <p:cNvPr id="9" name="Obraz 13" descr="Obraz zawierający ubrania, osoba, Ludzka twarz, kobieta&#10;&#10;Zawartość wygenerowana przez AI może być niepoprawna.">
            <a:extLst>
              <a:ext uri="{FF2B5EF4-FFF2-40B4-BE49-F238E27FC236}">
                <a16:creationId xmlns:a16="http://schemas.microsoft.com/office/drawing/2014/main" id="{1508E234-D579-1D03-BC93-5183C32897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5924" y="2439134"/>
            <a:ext cx="3192993" cy="2394749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pic>
        <p:nvPicPr>
          <p:cNvPr id="10" name="Obraz 13" descr="Obraz zawierający na wolnym powietrzu, niebo, budynek, śnieg&#10;&#10;Zawartość wygenerowana przez AI może być niepoprawna.">
            <a:extLst>
              <a:ext uri="{FF2B5EF4-FFF2-40B4-BE49-F238E27FC236}">
                <a16:creationId xmlns:a16="http://schemas.microsoft.com/office/drawing/2014/main" id="{5897D8FB-E0CD-5C6F-FF71-3338F5553D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9506" y="4371170"/>
            <a:ext cx="3446903" cy="1938875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pic>
        <p:nvPicPr>
          <p:cNvPr id="11" name="Obraz 19" descr="Obraz zawierający na wolnym powietrzu, budynek, okno, niebo&#10;&#10;Zawartość wygenerowana przez AI może być niepoprawna.">
            <a:extLst>
              <a:ext uri="{FF2B5EF4-FFF2-40B4-BE49-F238E27FC236}">
                <a16:creationId xmlns:a16="http://schemas.microsoft.com/office/drawing/2014/main" id="{A199C3C8-3402-6D49-6F14-C139ED0967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99506" y="1974171"/>
            <a:ext cx="3446894" cy="1938875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sp>
        <p:nvSpPr>
          <p:cNvPr id="12" name="Prostokąt 15">
            <a:extLst>
              <a:ext uri="{FF2B5EF4-FFF2-40B4-BE49-F238E27FC236}">
                <a16:creationId xmlns:a16="http://schemas.microsoft.com/office/drawing/2014/main" id="{6DA9850D-9367-01D9-00D8-31233F36DDE8}"/>
              </a:ext>
            </a:extLst>
          </p:cNvPr>
          <p:cNvSpPr/>
          <p:nvPr/>
        </p:nvSpPr>
        <p:spPr>
          <a:xfrm>
            <a:off x="4482983" y="703484"/>
            <a:ext cx="3463408" cy="1063538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2700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5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  <a:ea typeface="SimSun" pitchFamily="2"/>
                <a:cs typeface="Arial" pitchFamily="34"/>
              </a:rPr>
              <a:t>Rewitalizacja centrum Pucka – etap II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1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Zadanie 2</a:t>
            </a:r>
            <a:r>
              <a:rPr lang="pl-PL" sz="1200" b="0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. Rozbudowa Klubu Seniora wraz z zagospodarowaniem otoczenia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</p:txBody>
      </p:sp>
      <p:sp>
        <p:nvSpPr>
          <p:cNvPr id="13" name="Prostokąt 15">
            <a:extLst>
              <a:ext uri="{FF2B5EF4-FFF2-40B4-BE49-F238E27FC236}">
                <a16:creationId xmlns:a16="http://schemas.microsoft.com/office/drawing/2014/main" id="{49A1C3F8-241A-31E7-6247-607277DFA62A}"/>
              </a:ext>
            </a:extLst>
          </p:cNvPr>
          <p:cNvSpPr/>
          <p:nvPr/>
        </p:nvSpPr>
        <p:spPr>
          <a:xfrm>
            <a:off x="8350712" y="688012"/>
            <a:ext cx="3463408" cy="1063538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2700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600" b="0" i="0" u="none" strike="noStrike" kern="1200" cap="none" spc="0" baseline="0">
              <a:solidFill>
                <a:srgbClr val="0B3041"/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Aptos"/>
              <a:ea typeface="SimSun" pitchFamily="2"/>
              <a:cs typeface="Arial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2700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5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  <a:ea typeface="SimSun" pitchFamily="2"/>
                <a:cs typeface="Arial" pitchFamily="34"/>
              </a:rPr>
              <a:t>Rewitalizacja centrum Pucka – etap II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600" b="1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Zadanie 3.</a:t>
            </a:r>
            <a:r>
              <a:rPr lang="pl-PL" sz="1200" b="0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 Inicjatywy społeczne i podwórkowe aktywizujące lokalną społeczność zamieszkałą na obszarze rewitalizacji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4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</p:txBody>
      </p:sp>
      <p:pic>
        <p:nvPicPr>
          <p:cNvPr id="14" name="Obraz 15" descr="Obraz zawierający na wolnym powietrzu, niebo, trawa, roślina&#10;&#10;Zawartość wygenerowana przez AI może być niepoprawna.">
            <a:extLst>
              <a:ext uri="{FF2B5EF4-FFF2-40B4-BE49-F238E27FC236}">
                <a16:creationId xmlns:a16="http://schemas.microsoft.com/office/drawing/2014/main" id="{DD52A805-924F-5837-A830-8750279B75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3088" y="4433788"/>
            <a:ext cx="3391692" cy="190782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5" name="Owal 1">
            <a:extLst>
              <a:ext uri="{FF2B5EF4-FFF2-40B4-BE49-F238E27FC236}">
                <a16:creationId xmlns:a16="http://schemas.microsoft.com/office/drawing/2014/main" id="{CDD333F8-8408-E00A-6A8C-A96D391DC5DC}"/>
              </a:ext>
            </a:extLst>
          </p:cNvPr>
          <p:cNvSpPr/>
          <p:nvPr/>
        </p:nvSpPr>
        <p:spPr>
          <a:xfrm>
            <a:off x="3460958" y="3639119"/>
            <a:ext cx="1427140" cy="117054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2AA84"/>
          </a:solidFill>
          <a:ln w="19046" cap="flat">
            <a:solidFill>
              <a:srgbClr val="E9713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500" b="1" i="0" u="none" strike="noStrike" kern="1200" cap="none" spc="0" baseline="0">
                <a:solidFill>
                  <a:srgbClr val="163E64"/>
                </a:solidFill>
                <a:uFillTx/>
                <a:latin typeface="Aptos"/>
              </a:rPr>
              <a:t>Działanie 7.1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EDF812CD-4EA3-B4F2-D70E-46E1DD307290}"/>
              </a:ext>
            </a:extLst>
          </p:cNvPr>
          <p:cNvSpPr/>
          <p:nvPr/>
        </p:nvSpPr>
        <p:spPr>
          <a:xfrm>
            <a:off x="8287225" y="5246507"/>
            <a:ext cx="3463408" cy="1063538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1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Wartość dofinansowania EFRR:</a:t>
            </a:r>
            <a:r>
              <a:rPr lang="pl-PL" sz="1200" b="0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 1 533 067,53 zł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0" cap="none" spc="0" baseline="0">
                <a:solidFill>
                  <a:srgbClr val="0B3041"/>
                </a:solidFill>
                <a:uFillTx/>
                <a:latin typeface="Aptos"/>
              </a:rPr>
              <a:t>Szacowana wartość projektu: </a:t>
            </a:r>
            <a:r>
              <a:rPr lang="pl-PL" sz="1200" b="0" i="0" u="none" strike="noStrike" kern="0" cap="none" spc="0" baseline="0">
                <a:solidFill>
                  <a:srgbClr val="0B3041"/>
                </a:solidFill>
                <a:uFillTx/>
                <a:latin typeface="Aptos"/>
              </a:rPr>
              <a:t>2 220 000,00 zł</a:t>
            </a: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bg>
      <p:bgPr>
        <a:solidFill>
          <a:srgbClr val="CCD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ACDACF9-0172-9C6F-7DAD-3DD462232A77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7EB0D989-1EEE-7F0B-D810-F5CE80C06B7A}"/>
              </a:ext>
            </a:extLst>
          </p:cNvPr>
          <p:cNvSpPr txBox="1"/>
          <p:nvPr/>
        </p:nvSpPr>
        <p:spPr>
          <a:xfrm>
            <a:off x="0" y="-37453"/>
            <a:ext cx="12191996" cy="669752"/>
          </a:xfrm>
          <a:prstGeom prst="rect">
            <a:avLst/>
          </a:prstGeom>
          <a:solidFill>
            <a:srgbClr val="F5F7FB"/>
          </a:solidFill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0" i="0" u="none" strike="noStrike" kern="1200" cap="none" spc="0" baseline="0">
                <a:solidFill>
                  <a:srgbClr val="163E64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ptos Display" pitchFamily="34"/>
              </a:rPr>
              <a:t>	                                                                                    			              	</a:t>
            </a:r>
          </a:p>
        </p:txBody>
      </p:sp>
      <p:pic>
        <p:nvPicPr>
          <p:cNvPr id="4" name="Obraz 6">
            <a:extLst>
              <a:ext uri="{FF2B5EF4-FFF2-40B4-BE49-F238E27FC236}">
                <a16:creationId xmlns:a16="http://schemas.microsoft.com/office/drawing/2014/main" id="{A55AB052-D4A1-D627-B64A-ADC4C6C8C8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54" y="-37453"/>
            <a:ext cx="6614733" cy="66975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ytuł 1">
            <a:extLst>
              <a:ext uri="{FF2B5EF4-FFF2-40B4-BE49-F238E27FC236}">
                <a16:creationId xmlns:a16="http://schemas.microsoft.com/office/drawing/2014/main" id="{C9011765-871A-04F6-2E9E-4827B9149B59}"/>
              </a:ext>
            </a:extLst>
          </p:cNvPr>
          <p:cNvSpPr txBox="1"/>
          <p:nvPr/>
        </p:nvSpPr>
        <p:spPr>
          <a:xfrm>
            <a:off x="8811889" y="114537"/>
            <a:ext cx="3256342" cy="3657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0" i="0" u="none" strike="noStrike" kern="1200" cap="none" spc="0" baseline="0">
                <a:solidFill>
                  <a:srgbClr val="163E64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ptos Display"/>
              </a:rPr>
              <a:t>REWITALIZACJA CENTUM PUCKA – ETAP II</a:t>
            </a:r>
          </a:p>
        </p:txBody>
      </p:sp>
      <p:pic>
        <p:nvPicPr>
          <p:cNvPr id="6" name="Obraz 14" descr="Obraz zawierający ubrania, osoba, Ludzka twarz, uśmiech&#10;&#10;Zawartość wygenerowana przez AI może być niepoprawna.">
            <a:extLst>
              <a:ext uri="{FF2B5EF4-FFF2-40B4-BE49-F238E27FC236}">
                <a16:creationId xmlns:a16="http://schemas.microsoft.com/office/drawing/2014/main" id="{4247D0CC-9496-64D9-8A2C-B27FC6631A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0027" y="2823539"/>
            <a:ext cx="4706901" cy="2169880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sp>
        <p:nvSpPr>
          <p:cNvPr id="7" name="Owal 1">
            <a:extLst>
              <a:ext uri="{FF2B5EF4-FFF2-40B4-BE49-F238E27FC236}">
                <a16:creationId xmlns:a16="http://schemas.microsoft.com/office/drawing/2014/main" id="{78341DA6-06D2-6F91-878B-A15FC3119AF0}"/>
              </a:ext>
            </a:extLst>
          </p:cNvPr>
          <p:cNvSpPr/>
          <p:nvPr/>
        </p:nvSpPr>
        <p:spPr>
          <a:xfrm>
            <a:off x="10770379" y="2553873"/>
            <a:ext cx="1113099" cy="82160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2AA84"/>
          </a:solidFill>
          <a:ln w="12701" cap="flat">
            <a:solidFill>
              <a:srgbClr val="E9713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100" b="1" i="0" u="none" strike="noStrike" kern="1200" cap="none" spc="0" baseline="0">
                <a:solidFill>
                  <a:srgbClr val="163E64"/>
                </a:solidFill>
                <a:uFillTx/>
                <a:latin typeface="Aptos"/>
              </a:rPr>
              <a:t>Działanie 5.19</a:t>
            </a:r>
          </a:p>
        </p:txBody>
      </p:sp>
      <p:sp>
        <p:nvSpPr>
          <p:cNvPr id="8" name="Prostokąt 15">
            <a:extLst>
              <a:ext uri="{FF2B5EF4-FFF2-40B4-BE49-F238E27FC236}">
                <a16:creationId xmlns:a16="http://schemas.microsoft.com/office/drawing/2014/main" id="{6D2BC552-B15A-06BC-61ED-0375B098B1D9}"/>
              </a:ext>
            </a:extLst>
          </p:cNvPr>
          <p:cNvSpPr/>
          <p:nvPr/>
        </p:nvSpPr>
        <p:spPr>
          <a:xfrm>
            <a:off x="6714923" y="760415"/>
            <a:ext cx="4517108" cy="1665351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2700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  <a:ea typeface="SimSun" pitchFamily="2"/>
                <a:cs typeface="Arial" pitchFamily="34"/>
              </a:rPr>
              <a:t>Międzypokoleniowe wsparcie mieszkańców obszaru rewitalizacji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400" b="1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Zadanie 1.   </a:t>
            </a:r>
            <a:r>
              <a:rPr lang="pl-PL" sz="1200" b="0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Poszerzenie oferty wsparcia w  Puckim Centrum Wsparcia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Zadanie 2.   </a:t>
            </a:r>
            <a:r>
              <a:rPr lang="pl-PL" sz="1200" b="0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Poszerzenie oferty wsparcia w Puckim Klubie Seniora</a:t>
            </a:r>
          </a:p>
        </p:txBody>
      </p:sp>
      <p:sp>
        <p:nvSpPr>
          <p:cNvPr id="9" name="Prostokąt 16">
            <a:extLst>
              <a:ext uri="{FF2B5EF4-FFF2-40B4-BE49-F238E27FC236}">
                <a16:creationId xmlns:a16="http://schemas.microsoft.com/office/drawing/2014/main" id="{EDB02651-A5AA-C255-C2A0-97C4696D1A94}"/>
              </a:ext>
            </a:extLst>
          </p:cNvPr>
          <p:cNvSpPr/>
          <p:nvPr/>
        </p:nvSpPr>
        <p:spPr>
          <a:xfrm>
            <a:off x="783037" y="741761"/>
            <a:ext cx="4497394" cy="1426335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1" i="0" u="none" strike="noStrike" kern="1200" cap="none" spc="0" baseline="0">
                <a:solidFill>
                  <a:srgbClr val="0B3041"/>
                </a:solidFill>
                <a:uFillTx/>
                <a:latin typeface="Aptos Display" pitchFamily="34"/>
              </a:rPr>
              <a:t>Wyposażenie obiektu infrastruktury społecznej przy ul. Pokoju 5 w Pucku pod pełnienie usług społecznych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B3041"/>
              </a:solidFill>
              <a:uFillTx/>
              <a:latin typeface="Aptos Display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400" b="1" i="0" u="none" strike="noStrike" kern="1200" cap="none" spc="0" baseline="0">
                <a:solidFill>
                  <a:srgbClr val="0B3041"/>
                </a:solidFill>
                <a:uFillTx/>
                <a:latin typeface="Aptos (podstawowy)"/>
              </a:rPr>
              <a:t>Zadanie: </a:t>
            </a:r>
            <a:r>
              <a:rPr lang="pl-PL" sz="1400" b="0" i="0" u="none" strike="noStrike" kern="1200" cap="none" spc="0" baseline="0">
                <a:solidFill>
                  <a:srgbClr val="0B3041"/>
                </a:solidFill>
                <a:uFillTx/>
                <a:latin typeface="Aptos (podstawowy)"/>
              </a:rPr>
              <a:t>Wyposażenie Klubu Seniora przy ul. Pokoju </a:t>
            </a:r>
            <a:r>
              <a:rPr lang="pl-PL" sz="1400" b="0" i="0" u="none" strike="noStrike" kern="1200" cap="none" spc="0" baseline="0">
                <a:solidFill>
                  <a:srgbClr val="0B3041"/>
                </a:solidFill>
                <a:uFillTx/>
                <a:latin typeface="Aptos Display" pitchFamily="34"/>
              </a:rPr>
              <a:t>5</a:t>
            </a:r>
            <a:endParaRPr lang="pl-PL" sz="14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pic>
        <p:nvPicPr>
          <p:cNvPr id="10" name="Obraz 2" descr="Obraz zawierający ściana, w pomieszczeniu, meble, stół&#10;&#10;Zawartość wygenerowana przez AI może być niepoprawna.">
            <a:extLst>
              <a:ext uri="{FF2B5EF4-FFF2-40B4-BE49-F238E27FC236}">
                <a16:creationId xmlns:a16="http://schemas.microsoft.com/office/drawing/2014/main" id="{341A809C-FDE3-BDF8-14D3-CCFB46F583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4906" y="2461756"/>
            <a:ext cx="3953655" cy="2635767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sp>
        <p:nvSpPr>
          <p:cNvPr id="11" name="Owal 3">
            <a:extLst>
              <a:ext uri="{FF2B5EF4-FFF2-40B4-BE49-F238E27FC236}">
                <a16:creationId xmlns:a16="http://schemas.microsoft.com/office/drawing/2014/main" id="{28DD420B-34C2-3869-89CD-BF57F4609DE5}"/>
              </a:ext>
            </a:extLst>
          </p:cNvPr>
          <p:cNvSpPr/>
          <p:nvPr/>
        </p:nvSpPr>
        <p:spPr>
          <a:xfrm>
            <a:off x="295899" y="4424799"/>
            <a:ext cx="1218264" cy="966383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2AA84"/>
          </a:solidFill>
          <a:ln w="12701" cap="flat">
            <a:solidFill>
              <a:srgbClr val="E9713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1200" cap="none" spc="0" baseline="0">
                <a:solidFill>
                  <a:srgbClr val="163E64"/>
                </a:solidFill>
                <a:uFillTx/>
                <a:latin typeface="Aptos"/>
              </a:rPr>
              <a:t>Działanie 6.5</a:t>
            </a:r>
          </a:p>
        </p:txBody>
      </p:sp>
      <p:sp>
        <p:nvSpPr>
          <p:cNvPr id="12" name="Prostokąt 15">
            <a:extLst>
              <a:ext uri="{FF2B5EF4-FFF2-40B4-BE49-F238E27FC236}">
                <a16:creationId xmlns:a16="http://schemas.microsoft.com/office/drawing/2014/main" id="{90E1F975-8A0A-3E12-8208-FE6B819C343D}"/>
              </a:ext>
            </a:extLst>
          </p:cNvPr>
          <p:cNvSpPr/>
          <p:nvPr/>
        </p:nvSpPr>
        <p:spPr>
          <a:xfrm>
            <a:off x="1300029" y="5391192"/>
            <a:ext cx="3463408" cy="1063538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1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Wartość dofinansowania EFRR i Budżetu Państwa:</a:t>
            </a:r>
            <a:r>
              <a:rPr lang="pl-PL" sz="1200" b="0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 385 752,16 zł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0" cap="none" spc="0" baseline="0">
                <a:solidFill>
                  <a:srgbClr val="0B3041"/>
                </a:solidFill>
                <a:uFillTx/>
                <a:latin typeface="Aptos"/>
              </a:rPr>
              <a:t>Szacowana wartość projektu: </a:t>
            </a:r>
            <a:r>
              <a:rPr lang="pl-PL" sz="1200" b="0" i="0" u="none" strike="noStrike" kern="0" cap="none" spc="0" baseline="0">
                <a:solidFill>
                  <a:srgbClr val="0B3041"/>
                </a:solidFill>
                <a:uFillTx/>
                <a:latin typeface="Aptos"/>
              </a:rPr>
              <a:t>560 000,00 zł</a:t>
            </a: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</p:txBody>
      </p:sp>
      <p:pic>
        <p:nvPicPr>
          <p:cNvPr id="13" name="Obraz 9" descr="Obraz zawierający Grafika, projekt graficzny, logo, Czcionka&#10;&#10;Zawartość wygenerowana przez AI może być niepoprawna.">
            <a:extLst>
              <a:ext uri="{FF2B5EF4-FFF2-40B4-BE49-F238E27FC236}">
                <a16:creationId xmlns:a16="http://schemas.microsoft.com/office/drawing/2014/main" id="{EFBDF024-4D39-A769-B628-632BC8F901F3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35000"/>
          </a:blip>
          <a:stretch>
            <a:fillRect/>
          </a:stretch>
        </p:blipFill>
        <p:spPr>
          <a:xfrm>
            <a:off x="-103043" y="603339"/>
            <a:ext cx="1138336" cy="1609737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sp>
        <p:nvSpPr>
          <p:cNvPr id="14" name="Prostokąt 15">
            <a:extLst>
              <a:ext uri="{FF2B5EF4-FFF2-40B4-BE49-F238E27FC236}">
                <a16:creationId xmlns:a16="http://schemas.microsoft.com/office/drawing/2014/main" id="{25B44872-83A4-50F0-71D4-BC7686C3AA1E}"/>
              </a:ext>
            </a:extLst>
          </p:cNvPr>
          <p:cNvSpPr/>
          <p:nvPr/>
        </p:nvSpPr>
        <p:spPr>
          <a:xfrm>
            <a:off x="7241773" y="5391192"/>
            <a:ext cx="3463408" cy="1063538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1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Wartość dofinansowania EFS+ i Budżetu Państwa:</a:t>
            </a:r>
            <a:r>
              <a:rPr lang="pl-PL" sz="1200" b="0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 572 458,82 zł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0" cap="none" spc="0" baseline="0">
                <a:solidFill>
                  <a:srgbClr val="0B3041"/>
                </a:solidFill>
                <a:uFillTx/>
                <a:latin typeface="Aptos"/>
              </a:rPr>
              <a:t>Szacowana wartość projektu: </a:t>
            </a:r>
            <a:r>
              <a:rPr lang="pl-PL" sz="1200" b="0" i="0" u="none" strike="noStrike" kern="0" cap="none" spc="0" baseline="0">
                <a:solidFill>
                  <a:srgbClr val="0B3041"/>
                </a:solidFill>
                <a:uFillTx/>
                <a:latin typeface="Aptos"/>
              </a:rPr>
              <a:t>602 000,00 zł</a:t>
            </a: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bg>
      <p:bgPr>
        <a:solidFill>
          <a:srgbClr val="CCD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0" descr="Obraz zawierający ziemia, na wolnym powietrzu, beton, Materiał kompozytowy&#10;&#10;Zawartość wygenerowana przez AI może być niepoprawna.">
            <a:extLst>
              <a:ext uri="{FF2B5EF4-FFF2-40B4-BE49-F238E27FC236}">
                <a16:creationId xmlns:a16="http://schemas.microsoft.com/office/drawing/2014/main" id="{1FC65A58-E524-A2E3-5191-B4EED3DF6B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361" y="2383913"/>
            <a:ext cx="3131499" cy="4175324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DBE513DA-6A24-B4AB-F99D-61EF965313D0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pic>
        <p:nvPicPr>
          <p:cNvPr id="4" name="Obraz 9" descr="Obraz zawierający Grafika, projekt graficzny, logo, Czcionka&#10;&#10;Zawartość wygenerowana przez AI może być niepoprawna.">
            <a:extLst>
              <a:ext uri="{FF2B5EF4-FFF2-40B4-BE49-F238E27FC236}">
                <a16:creationId xmlns:a16="http://schemas.microsoft.com/office/drawing/2014/main" id="{C8F6088A-137D-9393-4309-FE606DB58F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3043" y="603339"/>
            <a:ext cx="1138336" cy="1609737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sp>
        <p:nvSpPr>
          <p:cNvPr id="5" name="Tytuł 1">
            <a:extLst>
              <a:ext uri="{FF2B5EF4-FFF2-40B4-BE49-F238E27FC236}">
                <a16:creationId xmlns:a16="http://schemas.microsoft.com/office/drawing/2014/main" id="{8F79D4CF-7674-D8C7-5DB4-CF594D281561}"/>
              </a:ext>
            </a:extLst>
          </p:cNvPr>
          <p:cNvSpPr txBox="1"/>
          <p:nvPr/>
        </p:nvSpPr>
        <p:spPr>
          <a:xfrm>
            <a:off x="0" y="-37453"/>
            <a:ext cx="12191996" cy="669752"/>
          </a:xfrm>
          <a:prstGeom prst="rect">
            <a:avLst/>
          </a:prstGeom>
          <a:solidFill>
            <a:srgbClr val="F5F7FB"/>
          </a:solidFill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0" i="0" u="none" strike="noStrike" kern="1200" cap="none" spc="0" baseline="0">
                <a:solidFill>
                  <a:srgbClr val="163E64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ptos Display" pitchFamily="34"/>
              </a:rPr>
              <a:t>	                                                                                    			              	</a:t>
            </a:r>
          </a:p>
        </p:txBody>
      </p:sp>
      <p:pic>
        <p:nvPicPr>
          <p:cNvPr id="6" name="Obraz 13" descr="Obraz zawierający budynek, Belka, w pomieszczeniu, Światło dzienne&#10;&#10;Zawartość wygenerowana przez AI może być niepoprawna.">
            <a:extLst>
              <a:ext uri="{FF2B5EF4-FFF2-40B4-BE49-F238E27FC236}">
                <a16:creationId xmlns:a16="http://schemas.microsoft.com/office/drawing/2014/main" id="{885E4127-C965-2862-A3C8-2FC2F3241A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0273" y="1171264"/>
            <a:ext cx="4020305" cy="3015224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pic>
        <p:nvPicPr>
          <p:cNvPr id="7" name="Obraz 4" descr="Obraz zawierający budynek, okno, na wolnym powietrzu, drzwi&#10;&#10;Zawartość wygenerowana przez AI może być niepoprawna.">
            <a:extLst>
              <a:ext uri="{FF2B5EF4-FFF2-40B4-BE49-F238E27FC236}">
                <a16:creationId xmlns:a16="http://schemas.microsoft.com/office/drawing/2014/main" id="{FAABE8A8-23CC-A946-AEF0-E054EB28AC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1424" y="2252633"/>
            <a:ext cx="3202457" cy="4437894"/>
          </a:xfrm>
          <a:prstGeom prst="rect">
            <a:avLst/>
          </a:prstGeom>
          <a:noFill/>
          <a:ln cap="flat">
            <a:noFill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</p:pic>
      <p:sp>
        <p:nvSpPr>
          <p:cNvPr id="8" name="Owal 18">
            <a:extLst>
              <a:ext uri="{FF2B5EF4-FFF2-40B4-BE49-F238E27FC236}">
                <a16:creationId xmlns:a16="http://schemas.microsoft.com/office/drawing/2014/main" id="{3670F559-1598-864E-9FBE-EA3EBFB7AAF5}"/>
              </a:ext>
            </a:extLst>
          </p:cNvPr>
          <p:cNvSpPr/>
          <p:nvPr/>
        </p:nvSpPr>
        <p:spPr>
          <a:xfrm>
            <a:off x="3090141" y="5689223"/>
            <a:ext cx="1383532" cy="10314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F2AA84"/>
          </a:solidFill>
          <a:ln w="12701" cap="flat">
            <a:solidFill>
              <a:srgbClr val="E9713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400" b="1" i="0" u="none" strike="noStrike" kern="1200" cap="none" spc="0" baseline="0">
                <a:solidFill>
                  <a:srgbClr val="163E64"/>
                </a:solidFill>
                <a:uFillTx/>
                <a:latin typeface="Aptos"/>
              </a:rPr>
              <a:t>Działanie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400" b="1" i="0" u="none" strike="noStrike" kern="1200" cap="none" spc="0" baseline="0">
                <a:solidFill>
                  <a:srgbClr val="163E64"/>
                </a:solidFill>
                <a:uFillTx/>
                <a:latin typeface="Aptos"/>
              </a:rPr>
              <a:t>2.4</a:t>
            </a:r>
          </a:p>
        </p:txBody>
      </p:sp>
      <p:pic>
        <p:nvPicPr>
          <p:cNvPr id="9" name="Obraz 6">
            <a:extLst>
              <a:ext uri="{FF2B5EF4-FFF2-40B4-BE49-F238E27FC236}">
                <a16:creationId xmlns:a16="http://schemas.microsoft.com/office/drawing/2014/main" id="{6D534FE1-6F03-3A17-045A-5F20AA4416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154" y="-37453"/>
            <a:ext cx="6614733" cy="66975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0EE91543-FA61-C932-E587-D621F59FD12B}"/>
              </a:ext>
            </a:extLst>
          </p:cNvPr>
          <p:cNvSpPr txBox="1"/>
          <p:nvPr/>
        </p:nvSpPr>
        <p:spPr>
          <a:xfrm>
            <a:off x="8811889" y="114537"/>
            <a:ext cx="3256342" cy="3657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rm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0" i="0" u="none" strike="noStrike" kern="1200" cap="none" spc="0" baseline="0">
                <a:solidFill>
                  <a:srgbClr val="163E64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ptos Display"/>
              </a:rPr>
              <a:t>REWITALIZACJA CENTUM PUCKA – ETAP II</a:t>
            </a:r>
          </a:p>
        </p:txBody>
      </p:sp>
      <p:sp>
        <p:nvSpPr>
          <p:cNvPr id="11" name="Prostokąt 8">
            <a:extLst>
              <a:ext uri="{FF2B5EF4-FFF2-40B4-BE49-F238E27FC236}">
                <a16:creationId xmlns:a16="http://schemas.microsoft.com/office/drawing/2014/main" id="{B5FDB6DD-1219-D85F-D333-AF1793EE5DAA}"/>
              </a:ext>
            </a:extLst>
          </p:cNvPr>
          <p:cNvSpPr/>
          <p:nvPr/>
        </p:nvSpPr>
        <p:spPr>
          <a:xfrm>
            <a:off x="2149214" y="740033"/>
            <a:ext cx="3946788" cy="1365308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B3041"/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Aptos Display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1" i="0" u="none" strike="noStrike" kern="1200" cap="none" spc="0" baseline="0">
                <a:solidFill>
                  <a:srgbClr val="0B3041"/>
                </a:solidFill>
                <a:uFillTx/>
                <a:latin typeface="Aptos Display" pitchFamily="34"/>
              </a:rPr>
              <a:t>Poprawa efektywności energetycznej budynku przy Starym Rynku 2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B3041"/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Aptos Display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400" b="1" i="0" u="none" strike="noStrike" kern="1200" cap="none" spc="0" baseline="0">
                <a:solidFill>
                  <a:srgbClr val="0B3041"/>
                </a:solidFill>
                <a:uFillTx/>
                <a:latin typeface="Aptos Display" pitchFamily="34"/>
              </a:rPr>
              <a:t>Zadanie: </a:t>
            </a:r>
            <a:r>
              <a:rPr lang="pl-PL" sz="1400" b="0" i="0" u="none" strike="noStrike" kern="1200" cap="none" spc="0" baseline="0">
                <a:solidFill>
                  <a:srgbClr val="0B3041"/>
                </a:solidFill>
                <a:uFillTx/>
                <a:latin typeface="Aptos Display"/>
              </a:rPr>
              <a:t>Poprawa efektywności energetycznej budynku przy Starym Rynku 2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12" name="Prostokąt 15">
            <a:extLst>
              <a:ext uri="{FF2B5EF4-FFF2-40B4-BE49-F238E27FC236}">
                <a16:creationId xmlns:a16="http://schemas.microsoft.com/office/drawing/2014/main" id="{CEFFF01A-FEB5-2C51-98A6-1274CFDDAAB4}"/>
              </a:ext>
            </a:extLst>
          </p:cNvPr>
          <p:cNvSpPr/>
          <p:nvPr/>
        </p:nvSpPr>
        <p:spPr>
          <a:xfrm>
            <a:off x="8323234" y="4925644"/>
            <a:ext cx="3332933" cy="1031452"/>
          </a:xfrm>
          <a:prstGeom prst="rect">
            <a:avLst/>
          </a:prstGeom>
          <a:gradFill>
            <a:gsLst>
              <a:gs pos="0">
                <a:srgbClr val="9CAFBF"/>
              </a:gs>
              <a:gs pos="100000">
                <a:srgbClr val="8FA3B4"/>
              </a:gs>
            </a:gsLst>
            <a:lin ang="5400000"/>
          </a:gradFill>
          <a:ln w="12701" cap="flat">
            <a:solidFill>
              <a:srgbClr val="156082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1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Wartość dofinansowania EFRR:</a:t>
            </a:r>
            <a:r>
              <a:rPr lang="pl-PL" sz="1200" b="0" i="0" u="none" strike="noStrike" kern="1200" cap="none" spc="0" baseline="0">
                <a:solidFill>
                  <a:srgbClr val="0B3041"/>
                </a:solidFill>
                <a:uFillTx/>
                <a:latin typeface="Aptos"/>
              </a:rPr>
              <a:t> 345 117,37 zł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200" b="1" i="0" u="none" strike="noStrike" kern="0" cap="none" spc="0" baseline="0">
                <a:solidFill>
                  <a:srgbClr val="0B3041"/>
                </a:solidFill>
                <a:uFillTx/>
                <a:latin typeface="Aptos"/>
              </a:rPr>
              <a:t>Szacowana wartość projektu: </a:t>
            </a:r>
            <a:r>
              <a:rPr lang="pl-PL" sz="1200" b="0" i="0" u="none" strike="noStrike" kern="0" cap="none" spc="0" baseline="0">
                <a:solidFill>
                  <a:srgbClr val="0B3041"/>
                </a:solidFill>
                <a:uFillTx/>
                <a:latin typeface="Aptos"/>
              </a:rPr>
              <a:t>500 000,00 zł</a:t>
            </a: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>
              <a:solidFill>
                <a:srgbClr val="0B3041"/>
              </a:solidFill>
              <a:uFillTx/>
              <a:latin typeface="Apto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256</Words>
  <Application>Microsoft Office PowerPoint</Application>
  <PresentationFormat>Panoramiczny</PresentationFormat>
  <Paragraphs>55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Aptos</vt:lpstr>
      <vt:lpstr>Aptos (podstawowy)</vt:lpstr>
      <vt:lpstr>Aptos Display</vt:lpstr>
      <vt:lpstr>Arial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Michalina MS. Sypniewska</dc:creator>
  <cp:lastModifiedBy>Zdziebliński Krystian</cp:lastModifiedBy>
  <cp:revision>1</cp:revision>
  <dcterms:created xsi:type="dcterms:W3CDTF">2026-07-01T07:34:39Z</dcterms:created>
  <dcterms:modified xsi:type="dcterms:W3CDTF">2026-07-13T08:01:13Z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437609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S11.0.1</vt:lpwstr>
  </property>
</Properties>
</file>