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56" r:id="rId2"/>
    <p:sldId id="282" r:id="rId3"/>
    <p:sldId id="283" r:id="rId4"/>
    <p:sldId id="301" r:id="rId5"/>
    <p:sldId id="302" r:id="rId6"/>
    <p:sldId id="303" r:id="rId7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AFF"/>
    <a:srgbClr val="CDE6FF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5521" autoAdjust="0"/>
  </p:normalViewPr>
  <p:slideViewPr>
    <p:cSldViewPr showGuides="1">
      <p:cViewPr varScale="1">
        <p:scale>
          <a:sx n="92" d="100"/>
          <a:sy n="92" d="100"/>
        </p:scale>
        <p:origin x="1746" y="84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14.09.2026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1.bin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9.emf"/><Relationship Id="rId2" Type="http://schemas.openxmlformats.org/officeDocument/2006/relationships/image" Target="../media/image4.png"/><Relationship Id="rId16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FDB76B9-FC6C-44C1-A4FF-DBB958B8D7F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3" y="6444133"/>
            <a:ext cx="8855261" cy="828683"/>
          </a:xfrm>
          <a:prstGeom prst="rect">
            <a:avLst/>
          </a:prstGeom>
        </p:spPr>
      </p:pic>
      <p:graphicFrame>
        <p:nvGraphicFramePr>
          <p:cNvPr id="18" name="Obiekt 17">
            <a:extLst>
              <a:ext uri="{FF2B5EF4-FFF2-40B4-BE49-F238E27FC236}">
                <a16:creationId xmlns:a16="http://schemas.microsoft.com/office/drawing/2014/main" id="{65792BD4-3A93-4438-AEB4-266E69D8F63C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487832008"/>
              </p:ext>
            </p:extLst>
          </p:nvPr>
        </p:nvGraphicFramePr>
        <p:xfrm>
          <a:off x="5345906" y="836190"/>
          <a:ext cx="1768528" cy="790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7" imgW="3563557" imgH="1592400" progId="CorelDraw.Graphic.19">
                  <p:embed/>
                </p:oleObj>
              </mc:Choice>
              <mc:Fallback>
                <p:oleObj name="CorelDRAW" r:id="rId7" imgW="3563557" imgH="1592400" progId="CorelDraw.Graphic.19">
                  <p:embed/>
                  <p:pic>
                    <p:nvPicPr>
                      <p:cNvPr id="5" name="Obiekt 4">
                        <a:extLst>
                          <a:ext uri="{FF2B5EF4-FFF2-40B4-BE49-F238E27FC236}">
                            <a16:creationId xmlns:a16="http://schemas.microsoft.com/office/drawing/2014/main" id="{88EF111D-7CE5-450F-B306-F937C0A2BC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45906" y="836190"/>
                        <a:ext cx="1768528" cy="7901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0A228201-59AA-470F-B779-D4FECA3DF137}"/>
              </a:ext>
            </a:extLst>
          </p:cNvPr>
          <p:cNvSpPr/>
          <p:nvPr userDrawn="1"/>
        </p:nvSpPr>
        <p:spPr>
          <a:xfrm>
            <a:off x="1025525" y="1983572"/>
            <a:ext cx="8640763" cy="43212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7D00171-EF30-4814-B375-246769FD4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2ABF63AC-8150-4C02-BE62-EBE0A03986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629EBDD-5340-4285-A47D-77B29466EF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5848" y="3411613"/>
            <a:ext cx="7920115" cy="1087764"/>
          </a:xfrm>
        </p:spPr>
        <p:txBody>
          <a:bodyPr anchor="t" anchorCtr="0">
            <a:normAutofit/>
          </a:bodyPr>
          <a:lstStyle>
            <a:lvl1pPr algn="ctr">
              <a:lnSpc>
                <a:spcPts val="4000"/>
              </a:lnSpc>
              <a:defRPr sz="3200"/>
            </a:lvl1pPr>
          </a:lstStyle>
          <a:p>
            <a:br>
              <a:rPr lang="pl-PL" dirty="0"/>
            </a:br>
            <a:r>
              <a:rPr lang="pl-PL" dirty="0"/>
              <a:t>Dziękuję za uwagę.</a:t>
            </a:r>
            <a:endParaRPr lang="en-US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E2649279-68AC-4F54-A880-75A79D7385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1C169691-7357-4DDF-8437-CEB5E8C7275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69B9B22B-67E4-4504-8A58-6D72DCD7A2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0BC155C9-2974-4950-B840-0E7ABDF714B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C1C9A51C-3E9A-43B3-865C-E0B79CE15EF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AE3D26F0-CB23-476D-84AC-833FF583534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02C74DC5-C335-4B67-9BCD-34D60F57C6C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0F174CC1-CE15-4868-A9EE-2844EB32D55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580C7992-BAEE-4176-9AF5-42DA24B7599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BA86516E-B5E1-4DB3-981D-6523926A2A1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709B0195-39FE-4DB2-9F58-C6258A41F18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06B4110B-C953-4485-B94D-302AD469CB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7E3F8DBC-0D86-4A87-B80E-1209AC8C45A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3" y="6444133"/>
            <a:ext cx="8855261" cy="82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435F0698-B762-4CA8-B4E7-F5A60425786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3" y="6444133"/>
            <a:ext cx="8855261" cy="828683"/>
          </a:xfrm>
          <a:prstGeom prst="rect">
            <a:avLst/>
          </a:prstGeom>
        </p:spPr>
      </p:pic>
      <p:graphicFrame>
        <p:nvGraphicFramePr>
          <p:cNvPr id="5" name="Obiekt 4">
            <a:extLst>
              <a:ext uri="{FF2B5EF4-FFF2-40B4-BE49-F238E27FC236}">
                <a16:creationId xmlns:a16="http://schemas.microsoft.com/office/drawing/2014/main" id="{88EF111D-7CE5-450F-B306-F937C0A2BC82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394826300"/>
              </p:ext>
            </p:extLst>
          </p:nvPr>
        </p:nvGraphicFramePr>
        <p:xfrm>
          <a:off x="5310065" y="849303"/>
          <a:ext cx="1768528" cy="790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16" imgW="3563557" imgH="1592400" progId="CorelDraw.Graphic.19">
                  <p:embed/>
                </p:oleObj>
              </mc:Choice>
              <mc:Fallback>
                <p:oleObj name="CorelDRAW" r:id="rId16" imgW="3563557" imgH="1592400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310065" y="849303"/>
                        <a:ext cx="1768528" cy="7901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CF3E933-1DA6-403F-9323-5B318B994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3" y="6444133"/>
            <a:ext cx="8855261" cy="828683"/>
          </a:xfrm>
          <a:prstGeom prst="rect">
            <a:avLst/>
          </a:prstGeom>
        </p:spPr>
      </p:pic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8719E4FA-CED0-4848-85E8-9534F2012E93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089205808"/>
              </p:ext>
            </p:extLst>
          </p:nvPr>
        </p:nvGraphicFramePr>
        <p:xfrm>
          <a:off x="7146106" y="3384774"/>
          <a:ext cx="1768528" cy="790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3563557" imgH="1592400" progId="CorelDraw.Graphic.19">
                  <p:embed/>
                </p:oleObj>
              </mc:Choice>
              <mc:Fallback>
                <p:oleObj name="CorelDRAW" r:id="rId4" imgW="3563557" imgH="1592400" progId="CorelDraw.Graphic.19">
                  <p:embed/>
                  <p:pic>
                    <p:nvPicPr>
                      <p:cNvPr id="5" name="Obiekt 4">
                        <a:extLst>
                          <a:ext uri="{FF2B5EF4-FFF2-40B4-BE49-F238E27FC236}">
                            <a16:creationId xmlns:a16="http://schemas.microsoft.com/office/drawing/2014/main" id="{88EF111D-7CE5-450F-B306-F937C0A2BC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46106" y="3384774"/>
                        <a:ext cx="1768528" cy="7901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graphicFrame>
        <p:nvGraphicFramePr>
          <p:cNvPr id="8" name="Obiekt 7">
            <a:extLst>
              <a:ext uri="{FF2B5EF4-FFF2-40B4-BE49-F238E27FC236}">
                <a16:creationId xmlns:a16="http://schemas.microsoft.com/office/drawing/2014/main" id="{8AA97FE2-5807-4DCF-9ADB-039E5C2C8003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266694974"/>
              </p:ext>
            </p:extLst>
          </p:nvPr>
        </p:nvGraphicFramePr>
        <p:xfrm>
          <a:off x="7794178" y="3384774"/>
          <a:ext cx="1768528" cy="790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3563557" imgH="1592400" progId="CorelDraw.Graphic.19">
                  <p:embed/>
                </p:oleObj>
              </mc:Choice>
              <mc:Fallback>
                <p:oleObj name="CorelDRAW" r:id="rId2" imgW="3563557" imgH="1592400" progId="CorelDraw.Graphic.19">
                  <p:embed/>
                  <p:pic>
                    <p:nvPicPr>
                      <p:cNvPr id="5" name="Obiekt 4">
                        <a:extLst>
                          <a:ext uri="{FF2B5EF4-FFF2-40B4-BE49-F238E27FC236}">
                            <a16:creationId xmlns:a16="http://schemas.microsoft.com/office/drawing/2014/main" id="{88EF111D-7CE5-450F-B306-F937C0A2BC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794178" y="3384774"/>
                        <a:ext cx="1768528" cy="7901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726208F-D6F7-1381-5132-3B60A6BFE7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PODPISANIE UMÓW W RAMACH </a:t>
            </a:r>
            <a:br>
              <a:rPr lang="pl-PL" dirty="0"/>
            </a:br>
            <a:r>
              <a:rPr lang="pl-PL" dirty="0"/>
              <a:t>FEP 2021-2027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0F4B11A1-2445-C731-5567-0EBA6FAF8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4315" y="4283893"/>
            <a:ext cx="7920114" cy="1800200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600"/>
              </a:spcBef>
            </a:pPr>
            <a:r>
              <a:rPr lang="pl-PL" sz="2600" dirty="0"/>
              <a:t>Działanie 7.1. Rewitalizacja zdegradowanych obszarów miejskich</a:t>
            </a:r>
          </a:p>
          <a:p>
            <a:pPr>
              <a:spcBef>
                <a:spcPts val="600"/>
              </a:spcBef>
            </a:pPr>
            <a:r>
              <a:rPr lang="pl-PL" sz="2600" dirty="0"/>
              <a:t>Działanie 2.4 Efektywność energetyczna – programy rewitalizacji</a:t>
            </a:r>
          </a:p>
          <a:p>
            <a:pPr>
              <a:spcBef>
                <a:spcPts val="600"/>
              </a:spcBef>
            </a:pPr>
            <a:r>
              <a:rPr lang="pl-PL" sz="2600" dirty="0"/>
              <a:t>Działanie</a:t>
            </a:r>
            <a:r>
              <a:rPr lang="pl-PL" sz="2600" cap="all" dirty="0"/>
              <a:t> </a:t>
            </a:r>
            <a:r>
              <a:rPr lang="pl-PL" sz="2600" dirty="0"/>
              <a:t>2.3 Efektywność energetyczna– ZIT poza terenem obszaru metropolitalnego</a:t>
            </a:r>
          </a:p>
          <a:p>
            <a:pPr>
              <a:spcBef>
                <a:spcPts val="600"/>
              </a:spcBef>
            </a:pPr>
            <a:endParaRPr lang="pl-PL" sz="2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435D583-B993-6DB0-DE03-8574E37F9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874" y="611485"/>
            <a:ext cx="2657846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8465E-4A6F-2975-031E-1B0A83634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F80FD903-1355-55A6-ADE0-9C565E6B4FEB}"/>
              </a:ext>
            </a:extLst>
          </p:cNvPr>
          <p:cNvSpPr/>
          <p:nvPr/>
        </p:nvSpPr>
        <p:spPr>
          <a:xfrm>
            <a:off x="5633938" y="6601559"/>
            <a:ext cx="4391635" cy="9614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DC4BDD53-5FC4-564B-9DD9-508D2DF7814C}"/>
              </a:ext>
            </a:extLst>
          </p:cNvPr>
          <p:cNvSpPr/>
          <p:nvPr/>
        </p:nvSpPr>
        <p:spPr>
          <a:xfrm>
            <a:off x="-6938" y="1339957"/>
            <a:ext cx="10698751" cy="9304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C65F2A7A-EED6-832E-6446-5088AB895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359835"/>
            <a:ext cx="8856886" cy="1080001"/>
          </a:xfrm>
        </p:spPr>
        <p:txBody>
          <a:bodyPr>
            <a:noAutofit/>
          </a:bodyPr>
          <a:lstStyle/>
          <a:p>
            <a:r>
              <a:rPr lang="pl-PL" sz="2000" dirty="0"/>
              <a:t>Działanie 7.1 Rewitalizacja zdegradowanych obszarów miejskich</a:t>
            </a:r>
            <a:br>
              <a:rPr lang="pl-PL" sz="2400" dirty="0"/>
            </a:br>
            <a:br>
              <a:rPr lang="pl-PL" sz="2400" dirty="0"/>
            </a:br>
            <a:br>
              <a:rPr lang="pl-PL" sz="2400" cap="all" dirty="0"/>
            </a:br>
            <a:endParaRPr lang="pl-PL" sz="2400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3BC7568-991E-66EC-CCFA-F16AAC2D9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91" y="922642"/>
            <a:ext cx="10350222" cy="6552524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Bef>
                <a:spcPts val="500"/>
              </a:spcBef>
              <a:buNone/>
            </a:pPr>
            <a:r>
              <a:rPr lang="pl-PL" sz="1700" b="1" dirty="0">
                <a:solidFill>
                  <a:srgbClr val="002060"/>
                </a:solidFill>
              </a:rPr>
              <a:t>Wnioskodawca</a:t>
            </a:r>
            <a:r>
              <a:rPr lang="pl-PL" sz="1700" dirty="0">
                <a:solidFill>
                  <a:srgbClr val="002060"/>
                </a:solidFill>
              </a:rPr>
              <a:t>: </a:t>
            </a:r>
            <a:r>
              <a:rPr lang="pl-PL" sz="1700" dirty="0"/>
              <a:t>Miasto Malbork</a:t>
            </a:r>
            <a:br>
              <a:rPr lang="pl-PL" sz="1700" dirty="0">
                <a:highlight>
                  <a:srgbClr val="FFFF00"/>
                </a:highlight>
              </a:rPr>
            </a:br>
            <a:endParaRPr lang="pl-PL" sz="1700" b="1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SzPct val="70000"/>
              <a:buNone/>
            </a:pPr>
            <a:br>
              <a:rPr lang="pl-PL" sz="1700" b="1" dirty="0">
                <a:solidFill>
                  <a:srgbClr val="002060"/>
                </a:solidFill>
              </a:rPr>
            </a:br>
            <a:endParaRPr lang="pl-PL" sz="1700" b="1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Wartość ogółem projektu</a:t>
            </a:r>
            <a:r>
              <a:rPr lang="pl-PL" sz="1700" dirty="0"/>
              <a:t>: 10 731 921,16 zł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Wydatki kwalifikowalne projektu</a:t>
            </a:r>
            <a:r>
              <a:rPr lang="pl-PL" sz="1700" dirty="0">
                <a:solidFill>
                  <a:srgbClr val="002060"/>
                </a:solidFill>
              </a:rPr>
              <a:t>: </a:t>
            </a:r>
            <a:r>
              <a:rPr lang="pl-PL" sz="1700" dirty="0"/>
              <a:t>9 411 256,40 zł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Kwota dofinansowania</a:t>
            </a:r>
            <a:r>
              <a:rPr lang="pl-PL" sz="1700" dirty="0">
                <a:solidFill>
                  <a:srgbClr val="002060"/>
                </a:solidFill>
              </a:rPr>
              <a:t>: </a:t>
            </a:r>
            <a:r>
              <a:rPr lang="pl-PL" sz="1700" dirty="0"/>
              <a:t>7 208 152,30 zł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Poziom dofinansowania</a:t>
            </a:r>
            <a:r>
              <a:rPr lang="pl-PL" sz="1700" dirty="0">
                <a:solidFill>
                  <a:srgbClr val="002060"/>
                </a:solidFill>
              </a:rPr>
              <a:t>: 67</a:t>
            </a:r>
            <a:r>
              <a:rPr lang="pl-PL" sz="1700" dirty="0"/>
              <a:t>,16 %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Okres realizacji</a:t>
            </a:r>
            <a:r>
              <a:rPr lang="pl-PL" sz="1700" dirty="0"/>
              <a:t>: 30.11.2026 r. – 31.12.2029 r.</a:t>
            </a:r>
          </a:p>
          <a:p>
            <a:pPr marL="0" indent="0">
              <a:buNone/>
            </a:pPr>
            <a:r>
              <a:rPr lang="pl-PL" sz="1700" dirty="0"/>
              <a:t>Przedmiotem projektu jest: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/>
              <a:t>adaptacja wraz z wyposażeniem zabytkowego </a:t>
            </a:r>
            <a:br>
              <a:rPr lang="pl-PL" sz="1700" dirty="0"/>
            </a:br>
            <a:r>
              <a:rPr lang="pl-PL" sz="1700" dirty="0"/>
              <a:t>budynku zlokalizowanego przy ul. Żeromskiego 43 </a:t>
            </a:r>
            <a:br>
              <a:rPr lang="pl-PL" sz="1700" dirty="0"/>
            </a:br>
            <a:r>
              <a:rPr lang="pl-PL" sz="1700" dirty="0"/>
              <a:t>w Malborku na miejsce spotkań wielopokoleniowych,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/>
              <a:t>remonty części wspólnych wielorodzinnych budynków mieszkalnych,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/>
              <a:t>inicjatywy społeczne i podwórkowe aktywizujące lokalną społeczność.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/>
              <a:t>zagospodarowanie podwórka w kwartale ulic 17 Marca, Grunwaldzkiej, Jagiellońskiej i Żeromskiego, </a:t>
            </a:r>
          </a:p>
          <a:p>
            <a:pPr marL="0" lvl="0" indent="0">
              <a:buNone/>
            </a:pPr>
            <a:endParaRPr lang="pl-PL" sz="1700" dirty="0"/>
          </a:p>
          <a:p>
            <a:pPr marL="0" indent="0">
              <a:spcBef>
                <a:spcPts val="600"/>
              </a:spcBef>
              <a:buSzPct val="70000"/>
              <a:buNone/>
            </a:pPr>
            <a:endParaRPr lang="pl-PL" sz="17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4380ED11-E79D-CC26-FB90-CC0C6D519F77}"/>
              </a:ext>
            </a:extLst>
          </p:cNvPr>
          <p:cNvSpPr/>
          <p:nvPr/>
        </p:nvSpPr>
        <p:spPr>
          <a:xfrm>
            <a:off x="341590" y="1389917"/>
            <a:ext cx="10008631" cy="882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1800"/>
              </a:spcAft>
              <a:buSzPct val="70000"/>
            </a:pPr>
            <a:r>
              <a:rPr lang="pl-PL" sz="2400" b="1" dirty="0">
                <a:solidFill>
                  <a:schemeClr val="bg1"/>
                </a:solidFill>
              </a:rPr>
              <a:t>„</a:t>
            </a:r>
            <a:r>
              <a:rPr lang="pl-PL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Malbork na „+” - rewitalizacja historycznego Centrum i Śródmieścia Północnego Miasta Malborka</a:t>
            </a:r>
            <a:r>
              <a:rPr lang="pl-PL" sz="2400" b="1" dirty="0">
                <a:solidFill>
                  <a:schemeClr val="bg1"/>
                </a:solidFill>
              </a:rPr>
              <a:t>”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65DD36E-EEF1-10D7-D32D-ED6278CA4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20"/>
                    </a14:imgEffect>
                    <a14:imgEffect>
                      <a14:saturation sat="117000"/>
                    </a14:imgEffect>
                    <a14:imgEffect>
                      <a14:brightnessContrast bright="13000" contrast="-3000"/>
                    </a14:imgEffect>
                  </a14:imgLayer>
                </a14:imgProps>
              </a:ext>
            </a:extLst>
          </a:blip>
          <a:srcRect t="5838"/>
          <a:stretch>
            <a:fillRect/>
          </a:stretch>
        </p:blipFill>
        <p:spPr>
          <a:xfrm>
            <a:off x="5849962" y="2483693"/>
            <a:ext cx="4624750" cy="309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513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BA860-F68F-BDF6-38B2-7A811A5FD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259043E2-7630-34EE-562C-6F5D426ABE2E}"/>
              </a:ext>
            </a:extLst>
          </p:cNvPr>
          <p:cNvSpPr/>
          <p:nvPr/>
        </p:nvSpPr>
        <p:spPr>
          <a:xfrm>
            <a:off x="5633938" y="6601559"/>
            <a:ext cx="4391635" cy="9614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2FA94D52-810E-05E9-8BAE-57C3669FF19C}"/>
              </a:ext>
            </a:extLst>
          </p:cNvPr>
          <p:cNvSpPr/>
          <p:nvPr/>
        </p:nvSpPr>
        <p:spPr>
          <a:xfrm>
            <a:off x="-6938" y="1339957"/>
            <a:ext cx="10698751" cy="9304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51900E8A-1941-B9A5-3AE7-B3836C04A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811" y="359834"/>
            <a:ext cx="8856886" cy="1080001"/>
          </a:xfrm>
        </p:spPr>
        <p:txBody>
          <a:bodyPr>
            <a:noAutofit/>
          </a:bodyPr>
          <a:lstStyle/>
          <a:p>
            <a:r>
              <a:rPr lang="pl-PL" sz="2000" dirty="0"/>
              <a:t>Działanie 2.4 Efektywność energetyczna – programy rewitalizacji</a:t>
            </a:r>
            <a:br>
              <a:rPr lang="pl-PL" sz="2400" dirty="0"/>
            </a:br>
            <a:br>
              <a:rPr lang="pl-PL" sz="2400" dirty="0"/>
            </a:br>
            <a:br>
              <a:rPr lang="pl-PL" sz="2400" cap="all" dirty="0"/>
            </a:br>
            <a:endParaRPr lang="pl-PL" sz="2400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1005ECE-46A7-5DBA-4668-340972285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191" y="899835"/>
            <a:ext cx="10350222" cy="655252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500"/>
              </a:spcBef>
              <a:buNone/>
            </a:pPr>
            <a:r>
              <a:rPr lang="pl-PL" sz="1700" b="1" dirty="0">
                <a:solidFill>
                  <a:srgbClr val="002060"/>
                </a:solidFill>
              </a:rPr>
              <a:t>Wnioskodawca</a:t>
            </a:r>
            <a:r>
              <a:rPr lang="pl-PL" sz="1700" dirty="0">
                <a:solidFill>
                  <a:srgbClr val="002060"/>
                </a:solidFill>
              </a:rPr>
              <a:t>: </a:t>
            </a:r>
            <a:r>
              <a:rPr lang="pl-PL" sz="1700" dirty="0"/>
              <a:t>Miasto Malbork</a:t>
            </a:r>
            <a:br>
              <a:rPr lang="pl-PL" sz="1700" dirty="0">
                <a:highlight>
                  <a:srgbClr val="FFFF00"/>
                </a:highlight>
              </a:rPr>
            </a:br>
            <a:endParaRPr lang="pl-PL" sz="1700" b="1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SzPct val="70000"/>
              <a:buNone/>
            </a:pPr>
            <a:br>
              <a:rPr lang="pl-PL" sz="1700" b="1" dirty="0">
                <a:solidFill>
                  <a:srgbClr val="002060"/>
                </a:solidFill>
              </a:rPr>
            </a:br>
            <a:endParaRPr lang="pl-PL" sz="1700" b="1" dirty="0">
              <a:solidFill>
                <a:srgbClr val="002060"/>
              </a:solidFill>
            </a:endParaRPr>
          </a:p>
          <a:p>
            <a:pPr marL="0" indent="0">
              <a:lnSpc>
                <a:spcPts val="2400"/>
              </a:lnSpc>
              <a:spcBef>
                <a:spcPts val="60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Wartość ogółem projektu</a:t>
            </a:r>
            <a:r>
              <a:rPr lang="pl-PL" sz="1700" dirty="0"/>
              <a:t>: 2 260 787,54 zł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Wydatki kwalifikowalne projektu</a:t>
            </a:r>
            <a:r>
              <a:rPr lang="pl-PL" sz="1700" dirty="0">
                <a:solidFill>
                  <a:srgbClr val="002060"/>
                </a:solidFill>
              </a:rPr>
              <a:t>: 1 </a:t>
            </a:r>
            <a:r>
              <a:rPr lang="pl-PL" sz="1700" dirty="0"/>
              <a:t>748 439,29  zł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Kwota dofinansowania</a:t>
            </a:r>
            <a:r>
              <a:rPr lang="pl-PL" sz="1700" dirty="0">
                <a:solidFill>
                  <a:srgbClr val="002060"/>
                </a:solidFill>
              </a:rPr>
              <a:t>: </a:t>
            </a:r>
            <a:r>
              <a:rPr lang="pl-PL" sz="1700" dirty="0"/>
              <a:t>1 453 339,11 zł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Poziom dofinansowania</a:t>
            </a:r>
            <a:r>
              <a:rPr lang="pl-PL" sz="1700" dirty="0">
                <a:solidFill>
                  <a:srgbClr val="002060"/>
                </a:solidFill>
              </a:rPr>
              <a:t>: 83</a:t>
            </a:r>
            <a:r>
              <a:rPr lang="pl-PL" sz="1700" dirty="0"/>
              <a:t>,12 %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70000"/>
              <a:buNone/>
            </a:pPr>
            <a:r>
              <a:rPr lang="pl-PL" sz="1700" b="1" dirty="0">
                <a:solidFill>
                  <a:srgbClr val="002060"/>
                </a:solidFill>
              </a:rPr>
              <a:t>Okres realizacji</a:t>
            </a:r>
            <a:r>
              <a:rPr lang="pl-PL" sz="1700" dirty="0"/>
              <a:t>: 30.11.2026 r. – 31.12.2027 r.</a:t>
            </a:r>
          </a:p>
          <a:p>
            <a:pPr marL="0" indent="0">
              <a:buNone/>
            </a:pPr>
            <a:r>
              <a:rPr lang="pl-PL" sz="1700" dirty="0"/>
              <a:t>Przedmiotem projektu jest:</a:t>
            </a:r>
          </a:p>
          <a:p>
            <a:r>
              <a:rPr lang="pl-PL" sz="1700" dirty="0"/>
              <a:t>Modernizacja instalacji grzewczej</a:t>
            </a:r>
          </a:p>
          <a:p>
            <a:r>
              <a:rPr lang="pl-PL" sz="1700" dirty="0"/>
              <a:t>Modernizacja instalacji ciepłej wody użytkowej;</a:t>
            </a:r>
          </a:p>
          <a:p>
            <a:r>
              <a:rPr lang="pl-PL" sz="1700" dirty="0"/>
              <a:t>Wymiana stolarki okiennej i drzwiowej oraz systemu oświetlenia</a:t>
            </a:r>
          </a:p>
          <a:p>
            <a:pPr lvl="0"/>
            <a:r>
              <a:rPr lang="pl-PL" sz="1700" dirty="0"/>
              <a:t>Docieplenie ścian budynku, podłóg, stropów, dachu wraz z wymianą pokrycia dachowego </a:t>
            </a:r>
            <a:br>
              <a:rPr lang="pl-PL" sz="1700" dirty="0"/>
            </a:br>
            <a:r>
              <a:rPr lang="pl-PL" sz="1700" dirty="0"/>
              <a:t>z wykorzystaniem izolacji termicznej;</a:t>
            </a:r>
          </a:p>
          <a:p>
            <a:pPr marL="0" lvl="0" indent="0">
              <a:buNone/>
            </a:pPr>
            <a:endParaRPr lang="pl-PL" sz="1700" dirty="0"/>
          </a:p>
          <a:p>
            <a:pPr marL="0" indent="0">
              <a:spcBef>
                <a:spcPts val="600"/>
              </a:spcBef>
              <a:buSzPct val="70000"/>
              <a:buNone/>
            </a:pPr>
            <a:endParaRPr lang="pl-PL" sz="17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7F67E34-8E60-44E7-3CDB-FCE70FCCB8AA}"/>
              </a:ext>
            </a:extLst>
          </p:cNvPr>
          <p:cNvSpPr/>
          <p:nvPr/>
        </p:nvSpPr>
        <p:spPr>
          <a:xfrm>
            <a:off x="341590" y="1389917"/>
            <a:ext cx="10008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SzPct val="70000"/>
            </a:pPr>
            <a:r>
              <a:rPr lang="pl-PL" sz="2400" b="1" dirty="0">
                <a:solidFill>
                  <a:schemeClr val="bg1"/>
                </a:solidFill>
              </a:rPr>
              <a:t>„</a:t>
            </a:r>
            <a:r>
              <a:rPr lang="pl-PL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Malbork na „+” - - termomodernizacja energetyczna budynku przy ul. Żeromskiego 43</a:t>
            </a:r>
            <a:r>
              <a:rPr lang="pl-PL" sz="2400" b="1" dirty="0">
                <a:solidFill>
                  <a:schemeClr val="bg1"/>
                </a:solidFill>
              </a:rPr>
              <a:t>”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84188D7-C86B-42B3-6266-3860B17F6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0000"/>
                    </a14:imgEffect>
                    <a14:imgEffect>
                      <a14:brightnessContrast bright="8000" contrast="11000"/>
                    </a14:imgEffect>
                  </a14:imgLayer>
                </a14:imgProps>
              </a:ext>
            </a:extLst>
          </a:blip>
          <a:srcRect r="6154"/>
          <a:stretch>
            <a:fillRect/>
          </a:stretch>
        </p:blipFill>
        <p:spPr>
          <a:xfrm>
            <a:off x="7805994" y="2378339"/>
            <a:ext cx="2784135" cy="384137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18A2C3E-7813-B042-79EB-23CF688C4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56000"/>
                    </a14:imgEffect>
                    <a14:imgEffect>
                      <a14:brightnessContrast bright="11000" contras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7954" y="2361110"/>
            <a:ext cx="1976131" cy="387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34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B1851-36A9-1865-FAD1-7E701CC3A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>
            <a:extLst>
              <a:ext uri="{FF2B5EF4-FFF2-40B4-BE49-F238E27FC236}">
                <a16:creationId xmlns:a16="http://schemas.microsoft.com/office/drawing/2014/main" id="{6CFAEAF9-56A7-D99E-46FA-5BD994183065}"/>
              </a:ext>
            </a:extLst>
          </p:cNvPr>
          <p:cNvSpPr/>
          <p:nvPr/>
        </p:nvSpPr>
        <p:spPr>
          <a:xfrm>
            <a:off x="0" y="1802383"/>
            <a:ext cx="10691813" cy="961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D6A7D53E-A110-4B24-37FB-29330933B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42" y="277125"/>
            <a:ext cx="9027651" cy="1080001"/>
          </a:xfrm>
        </p:spPr>
        <p:txBody>
          <a:bodyPr>
            <a:noAutofit/>
          </a:bodyPr>
          <a:lstStyle/>
          <a:p>
            <a:r>
              <a:rPr lang="pl-PL" sz="2400" dirty="0"/>
              <a:t>Działanie 2.3 Efektywność energetyczna – ZIT poza terenem</a:t>
            </a:r>
            <a:br>
              <a:rPr lang="pl-PL" sz="2400" dirty="0"/>
            </a:br>
            <a:r>
              <a:rPr lang="pl-PL" sz="2400" dirty="0"/>
              <a:t>obszaru metropolitalnego</a:t>
            </a:r>
            <a:br>
              <a:rPr lang="pl-PL" sz="2400" dirty="0"/>
            </a:br>
            <a:br>
              <a:rPr lang="pl-PL" sz="2400" dirty="0"/>
            </a:br>
            <a:endParaRPr lang="pl-PL" sz="2400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E7226DE3-23F1-AB9D-BA6A-D976D698FC91}"/>
              </a:ext>
            </a:extLst>
          </p:cNvPr>
          <p:cNvSpPr/>
          <p:nvPr/>
        </p:nvSpPr>
        <p:spPr>
          <a:xfrm>
            <a:off x="1022903" y="1192489"/>
            <a:ext cx="21743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Wnioskodawca: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203E12B-E3E0-65F3-6264-AF243EDA5F1A}"/>
              </a:ext>
            </a:extLst>
          </p:cNvPr>
          <p:cNvSpPr/>
          <p:nvPr/>
        </p:nvSpPr>
        <p:spPr>
          <a:xfrm>
            <a:off x="1079506" y="3001571"/>
            <a:ext cx="32211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ogółem projektu: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18F72C5A-6848-C21F-1E08-AD6360958FCB}"/>
              </a:ext>
            </a:extLst>
          </p:cNvPr>
          <p:cNvSpPr/>
          <p:nvPr/>
        </p:nvSpPr>
        <p:spPr>
          <a:xfrm>
            <a:off x="1077547" y="3438455"/>
            <a:ext cx="41334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Wydatki kwalifikowalne projektu: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6ACB89A-3246-EE12-177B-FDD51F7FE2B6}"/>
              </a:ext>
            </a:extLst>
          </p:cNvPr>
          <p:cNvSpPr/>
          <p:nvPr/>
        </p:nvSpPr>
        <p:spPr>
          <a:xfrm>
            <a:off x="1077547" y="3875392"/>
            <a:ext cx="2948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Kwota dofinansowania: </a:t>
            </a: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B3447409-4C73-03CB-CD6F-E8B10EB73933}"/>
              </a:ext>
            </a:extLst>
          </p:cNvPr>
          <p:cNvSpPr/>
          <p:nvPr/>
        </p:nvSpPr>
        <p:spPr>
          <a:xfrm>
            <a:off x="1077547" y="4314674"/>
            <a:ext cx="3050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Poziom dofinansowania: </a:t>
            </a: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B251C78B-F45E-7376-88B5-ACDF0D93ED5B}"/>
              </a:ext>
            </a:extLst>
          </p:cNvPr>
          <p:cNvSpPr/>
          <p:nvPr/>
        </p:nvSpPr>
        <p:spPr>
          <a:xfrm>
            <a:off x="1077547" y="4733876"/>
            <a:ext cx="2074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Okres realizacji: </a:t>
            </a: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95C9B35-B069-FA64-8134-94D5FE614AA5}"/>
              </a:ext>
            </a:extLst>
          </p:cNvPr>
          <p:cNvSpPr txBox="1"/>
          <p:nvPr/>
        </p:nvSpPr>
        <p:spPr>
          <a:xfrm>
            <a:off x="3046815" y="119155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Powiat Starogardzki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C15893A-39F3-7ED7-AF9A-16B25621DC51}"/>
              </a:ext>
            </a:extLst>
          </p:cNvPr>
          <p:cNvSpPr txBox="1"/>
          <p:nvPr/>
        </p:nvSpPr>
        <p:spPr>
          <a:xfrm>
            <a:off x="853194" y="1990817"/>
            <a:ext cx="930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,,TERMOMODERNIZACJA I LICEUM OGÓLNOKSZTAŁCĄCEGO ORAZ BUDYNKU DYDAKTYCZNEGO W II LICEUMOGÓLNOKSZTAŁCĄCYM W STAROGARDZIE GDAŃSKIM"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6DB072FA-2F12-2BC6-7395-F170DE82EE5A}"/>
              </a:ext>
            </a:extLst>
          </p:cNvPr>
          <p:cNvSpPr txBox="1"/>
          <p:nvPr/>
        </p:nvSpPr>
        <p:spPr>
          <a:xfrm>
            <a:off x="4102211" y="3017259"/>
            <a:ext cx="280831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7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9 533 681,46 zł</a:t>
            </a: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9E155D1D-7047-41BF-57A9-0052B8C030A8}"/>
              </a:ext>
            </a:extLst>
          </p:cNvPr>
          <p:cNvSpPr txBox="1"/>
          <p:nvPr/>
        </p:nvSpPr>
        <p:spPr>
          <a:xfrm>
            <a:off x="5039355" y="3462926"/>
            <a:ext cx="280831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7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7 217 052,86 zł</a:t>
            </a: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6CCFE5EE-675D-42E8-2F9F-2D6C651CF6E7}"/>
              </a:ext>
            </a:extLst>
          </p:cNvPr>
          <p:cNvSpPr txBox="1"/>
          <p:nvPr/>
        </p:nvSpPr>
        <p:spPr>
          <a:xfrm>
            <a:off x="3806830" y="3889915"/>
            <a:ext cx="280831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7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6 134 494,93 zł</a:t>
            </a: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04E26374-6FF7-D6F2-EA6C-E665334E84BA}"/>
              </a:ext>
            </a:extLst>
          </p:cNvPr>
          <p:cNvSpPr txBox="1"/>
          <p:nvPr/>
        </p:nvSpPr>
        <p:spPr>
          <a:xfrm>
            <a:off x="3921108" y="4322324"/>
            <a:ext cx="280831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7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5,00 %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C5C22E34-64C6-05F0-8F39-80B0ED480624}"/>
              </a:ext>
            </a:extLst>
          </p:cNvPr>
          <p:cNvSpPr txBox="1"/>
          <p:nvPr/>
        </p:nvSpPr>
        <p:spPr>
          <a:xfrm>
            <a:off x="2921617" y="4753760"/>
            <a:ext cx="4235475" cy="353943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pl-PL" sz="17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marca 2026 r. – 31 grudnia 2027 r.</a:t>
            </a: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82133318-C825-CD39-780A-0E3927E016BF}"/>
              </a:ext>
            </a:extLst>
          </p:cNvPr>
          <p:cNvSpPr txBox="1"/>
          <p:nvPr/>
        </p:nvSpPr>
        <p:spPr>
          <a:xfrm>
            <a:off x="233338" y="5189686"/>
            <a:ext cx="1045847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Celem projektu jest </a:t>
            </a:r>
            <a:r>
              <a:rPr lang="pl-PL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poprawa efektywności energetycznej budynków oświatowych Powiatu Starogardzkiego – </a:t>
            </a:r>
            <a:br>
              <a:rPr lang="pl-PL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Liceum Ogólnokształcącego im. Marii Skłodowskiej-Curie oraz II Liceum Ogólnokształcącego im. Ziemi Kociewskiej </a:t>
            </a:r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poprzez realizację kompleksowych działań termomodernizacyjnych, skutkujących zmniejszeniem zużycia energii cieplnej i elektrycznej, a w konsekwencji ograniczeniem emisji zanieczyszczeń do atmosfery. Zakres projektu przewiduje wykonanie prac termomodernizacyjnych w postaci m.in. docieplenia ścian i stropów, wymiany stolarki okiennej i drzwiowej, modernizacji instalacji centralnego ogrzewania i ciepłej wody użytkowej, a także modernizację oświetlenia wbudowanego ograniczającego zużycie energii elektrycznej i rozwiązania mające na celu likwidację barier architektonicznych. </a:t>
            </a:r>
          </a:p>
          <a:p>
            <a:pPr lvl="0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Poziom oszczędności energii pierwotnej wynikający z audytów energetycznych dla każdego budynku wynosi: Budynek I Liceum Ogólnokształcącego - </a:t>
            </a:r>
            <a:r>
              <a:rPr lang="pl-PL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53,24 %</a:t>
            </a:r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Budynek dydaktyczny w II Liceum Ogólnokształcącym - </a:t>
            </a:r>
            <a:r>
              <a:rPr lang="pl-PL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65,67</a:t>
            </a:r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%.</a:t>
            </a:r>
          </a:p>
          <a:p>
            <a:pPr lvl="0"/>
            <a:endParaRPr lang="pl-PL" sz="1600" dirty="0">
              <a:solidFill>
                <a:srgbClr val="000000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5991F3C-5A32-CCED-2B05-A9D0F3CDC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183" y="2931594"/>
            <a:ext cx="1960899" cy="1225562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7C86B283-8009-BCA4-DEF8-77DB6B8A3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811" y="3570232"/>
            <a:ext cx="1431512" cy="12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71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637FE-CC42-0B88-F187-D91779DDC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>
            <a:extLst>
              <a:ext uri="{FF2B5EF4-FFF2-40B4-BE49-F238E27FC236}">
                <a16:creationId xmlns:a16="http://schemas.microsoft.com/office/drawing/2014/main" id="{13549B66-1B72-0A63-AE2A-D8251B33C768}"/>
              </a:ext>
            </a:extLst>
          </p:cNvPr>
          <p:cNvSpPr/>
          <p:nvPr/>
        </p:nvSpPr>
        <p:spPr>
          <a:xfrm>
            <a:off x="0" y="1802383"/>
            <a:ext cx="10691813" cy="961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52CDD7E5-20C9-4900-92CC-0AF69081B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42" y="277125"/>
            <a:ext cx="9027651" cy="1080001"/>
          </a:xfrm>
        </p:spPr>
        <p:txBody>
          <a:bodyPr>
            <a:noAutofit/>
          </a:bodyPr>
          <a:lstStyle/>
          <a:p>
            <a:r>
              <a:rPr lang="pl-PL" sz="2400" dirty="0"/>
              <a:t>Działanie 2.3 Efektywność energetyczna – ZIT poza terenem</a:t>
            </a:r>
            <a:br>
              <a:rPr lang="pl-PL" sz="2400" dirty="0"/>
            </a:br>
            <a:r>
              <a:rPr lang="pl-PL" sz="2400" dirty="0"/>
              <a:t>obszaru metropolitalnego</a:t>
            </a:r>
            <a:br>
              <a:rPr lang="pl-PL" sz="2400" dirty="0"/>
            </a:br>
            <a:br>
              <a:rPr lang="pl-PL" sz="2400" dirty="0"/>
            </a:br>
            <a:endParaRPr lang="pl-PL" sz="2400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ACD9B7AA-D2E0-DBBD-D7EF-49636685A5FA}"/>
              </a:ext>
            </a:extLst>
          </p:cNvPr>
          <p:cNvSpPr/>
          <p:nvPr/>
        </p:nvSpPr>
        <p:spPr>
          <a:xfrm>
            <a:off x="1022903" y="1192489"/>
            <a:ext cx="18573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Wnioskodawca: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B9DE1D72-52EE-60C3-F4D9-AA2E653E5FC2}"/>
              </a:ext>
            </a:extLst>
          </p:cNvPr>
          <p:cNvSpPr/>
          <p:nvPr/>
        </p:nvSpPr>
        <p:spPr>
          <a:xfrm>
            <a:off x="1079506" y="3001571"/>
            <a:ext cx="30096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Wartość ogółem projektu: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58EAD5C-1CD6-6ED3-BD4A-B5C5AEFBDFF5}"/>
              </a:ext>
            </a:extLst>
          </p:cNvPr>
          <p:cNvSpPr/>
          <p:nvPr/>
        </p:nvSpPr>
        <p:spPr>
          <a:xfrm>
            <a:off x="1077547" y="3438455"/>
            <a:ext cx="3823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Wydatki kwalifikowalne projektu: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B0400D8D-68A5-7B58-1B02-19A4E54EB98D}"/>
              </a:ext>
            </a:extLst>
          </p:cNvPr>
          <p:cNvSpPr/>
          <p:nvPr/>
        </p:nvSpPr>
        <p:spPr>
          <a:xfrm>
            <a:off x="1077547" y="3875392"/>
            <a:ext cx="27421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Kwota dofinansowania: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E088DC9B-CBA2-48A3-AFC9-34BFA7A9CF25}"/>
              </a:ext>
            </a:extLst>
          </p:cNvPr>
          <p:cNvSpPr/>
          <p:nvPr/>
        </p:nvSpPr>
        <p:spPr>
          <a:xfrm>
            <a:off x="1077547" y="4314674"/>
            <a:ext cx="28516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Poziom dofinansowania: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A40D84D-615C-1327-533C-4F805B1C7382}"/>
              </a:ext>
            </a:extLst>
          </p:cNvPr>
          <p:cNvSpPr/>
          <p:nvPr/>
        </p:nvSpPr>
        <p:spPr>
          <a:xfrm>
            <a:off x="1077547" y="4733876"/>
            <a:ext cx="19180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Okres realizacji: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690DE46-F723-6125-7137-26C7BABBD83D}"/>
              </a:ext>
            </a:extLst>
          </p:cNvPr>
          <p:cNvSpPr txBox="1"/>
          <p:nvPr/>
        </p:nvSpPr>
        <p:spPr>
          <a:xfrm>
            <a:off x="2910630" y="1192489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Gmina Gardeja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E3028B26-520B-8388-E1DF-E2A626D82AA4}"/>
              </a:ext>
            </a:extLst>
          </p:cNvPr>
          <p:cNvSpPr txBox="1"/>
          <p:nvPr/>
        </p:nvSpPr>
        <p:spPr>
          <a:xfrm>
            <a:off x="853194" y="1990817"/>
            <a:ext cx="930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dirty="0">
                <a:solidFill>
                  <a:srgbClr val="FFFFFF"/>
                </a:solidFill>
              </a:rPr>
              <a:t>,,TERMOMODERNIZACJA BUDYNKÓW SZKOŁY PODSTAWOWEJ W CZARNEM DOLNEM ORAZ OCHOTNICZEJ STRAŻY POŻARNEJ ZE ŚWIETLICĄ W WANDOWIE"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693AB7D5-AAAC-45EB-B65B-9EF61E9690FF}"/>
              </a:ext>
            </a:extLst>
          </p:cNvPr>
          <p:cNvSpPr txBox="1"/>
          <p:nvPr/>
        </p:nvSpPr>
        <p:spPr>
          <a:xfrm>
            <a:off x="3990751" y="3018207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dirty="0">
                <a:solidFill>
                  <a:srgbClr val="000000"/>
                </a:solidFill>
              </a:rPr>
              <a:t>1 647 151,41 zł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7DEF980A-D3F3-6137-8C31-6C59CB7C9470}"/>
              </a:ext>
            </a:extLst>
          </p:cNvPr>
          <p:cNvSpPr txBox="1"/>
          <p:nvPr/>
        </p:nvSpPr>
        <p:spPr>
          <a:xfrm>
            <a:off x="4782839" y="345505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dirty="0">
                <a:solidFill>
                  <a:srgbClr val="000000"/>
                </a:solidFill>
              </a:rPr>
              <a:t>1 344 757,24 zł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17E82D1F-6DBE-29A4-7E69-D24441CBA846}"/>
              </a:ext>
            </a:extLst>
          </p:cNvPr>
          <p:cNvSpPr txBox="1"/>
          <p:nvPr/>
        </p:nvSpPr>
        <p:spPr>
          <a:xfrm>
            <a:off x="3702719" y="389078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dirty="0">
                <a:solidFill>
                  <a:srgbClr val="000000"/>
                </a:solidFill>
              </a:rPr>
              <a:t>849 617,62 zł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86189EBD-E52C-0FFE-7B94-4E6BD582A270}"/>
              </a:ext>
            </a:extLst>
          </p:cNvPr>
          <p:cNvSpPr txBox="1"/>
          <p:nvPr/>
        </p:nvSpPr>
        <p:spPr>
          <a:xfrm>
            <a:off x="3846735" y="432651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/>
              </a:rPr>
              <a:t>63,18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14C824DD-C87C-35E5-2EBF-9127E3E32706}"/>
              </a:ext>
            </a:extLst>
          </p:cNvPr>
          <p:cNvSpPr txBox="1"/>
          <p:nvPr/>
        </p:nvSpPr>
        <p:spPr>
          <a:xfrm>
            <a:off x="2910629" y="4753956"/>
            <a:ext cx="4680521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pl-PL" dirty="0">
                <a:solidFill>
                  <a:srgbClr val="000000"/>
                </a:solidFill>
              </a:rPr>
              <a:t>1 października 2026 r. – 31 października 2027 r.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B778B36-52E7-0CE5-CDBB-8FBDDEA59090}"/>
              </a:ext>
            </a:extLst>
          </p:cNvPr>
          <p:cNvSpPr txBox="1"/>
          <p:nvPr/>
        </p:nvSpPr>
        <p:spPr>
          <a:xfrm>
            <a:off x="146545" y="5280973"/>
            <a:ext cx="104967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Przedmiotem projektu jest kompleksowa poprawa efektywności energetycznej </a:t>
            </a:r>
            <a:r>
              <a:rPr lang="pl-PL" sz="1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dwóch budynków użyteczności publicznej: Szkoły Podstawowej w Czarnem Dolnem oraz OSP ze świetlicą w Wandowie</a:t>
            </a:r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W budynkach przewiduje się m.in. wykonanie docieplenia ścian zewnętrznych, docieplenie dachu, wymianę stolarki okiennej i drzwiowej oraz modernizację instalacji centralnego ogrzewania wraz z wymianą źródła ciepła. Realizacja projektu przyczyni się do redukcji zużycia energii, obniżenia kosztów eksploatacyjnych budynków oraz ograniczenia emisji zanieczyszczeń do środowiska.</a:t>
            </a:r>
          </a:p>
          <a:p>
            <a:pPr lvl="0"/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Poziom oszczędności energii pierwotnej wynikający z audytów energetycznych dla każdego budynku wynosi: Budynek Szkoły Podstawowej w Czarnem Dolnem – </a:t>
            </a:r>
            <a:r>
              <a:rPr lang="pl-PL" sz="1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87,7</a:t>
            </a:r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Budynek OSP w Wandowie – </a:t>
            </a:r>
            <a:r>
              <a:rPr lang="pl-PL" sz="1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80,3 %</a:t>
            </a:r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7293249-4F5D-646B-5A31-CD81C9FF4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130" y="3488388"/>
            <a:ext cx="1713945" cy="124285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EF84C75-6F8A-9C7E-1420-CD6138BCB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347" y="2938966"/>
            <a:ext cx="1670993" cy="124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9FCCF-E252-1652-52A2-9039582F5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>
            <a:extLst>
              <a:ext uri="{FF2B5EF4-FFF2-40B4-BE49-F238E27FC236}">
                <a16:creationId xmlns:a16="http://schemas.microsoft.com/office/drawing/2014/main" id="{46540980-93A6-9385-B35E-56B38603B392}"/>
              </a:ext>
            </a:extLst>
          </p:cNvPr>
          <p:cNvSpPr/>
          <p:nvPr/>
        </p:nvSpPr>
        <p:spPr>
          <a:xfrm>
            <a:off x="0" y="1802383"/>
            <a:ext cx="10691813" cy="961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258BB35F-940F-1773-963D-1C7FFB4A7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42" y="277125"/>
            <a:ext cx="9027651" cy="1080001"/>
          </a:xfrm>
        </p:spPr>
        <p:txBody>
          <a:bodyPr>
            <a:noAutofit/>
          </a:bodyPr>
          <a:lstStyle/>
          <a:p>
            <a:r>
              <a:rPr lang="pl-PL" sz="2400" dirty="0"/>
              <a:t>Działanie 2.3 Efektywność energetyczna – ZIT poza terenem</a:t>
            </a:r>
            <a:br>
              <a:rPr lang="pl-PL" sz="2400" dirty="0"/>
            </a:br>
            <a:r>
              <a:rPr lang="pl-PL" sz="2400" dirty="0"/>
              <a:t>obszaru metropolitalnego</a:t>
            </a:r>
            <a:br>
              <a:rPr lang="pl-PL" sz="2400" dirty="0"/>
            </a:br>
            <a:br>
              <a:rPr lang="pl-PL" sz="2400" dirty="0"/>
            </a:br>
            <a:endParaRPr lang="pl-PL" sz="2400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855077A-7B52-CB63-2F7B-922608E291E0}"/>
              </a:ext>
            </a:extLst>
          </p:cNvPr>
          <p:cNvSpPr/>
          <p:nvPr/>
        </p:nvSpPr>
        <p:spPr>
          <a:xfrm>
            <a:off x="1022903" y="1192489"/>
            <a:ext cx="18573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Wnioskodawca: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0E08BA9-F570-19FB-9AB0-52E51C33F489}"/>
              </a:ext>
            </a:extLst>
          </p:cNvPr>
          <p:cNvSpPr/>
          <p:nvPr/>
        </p:nvSpPr>
        <p:spPr>
          <a:xfrm>
            <a:off x="1079506" y="3001571"/>
            <a:ext cx="30096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Wartość ogółem projektu: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F3CF0BF-6390-5495-F5A0-C5CBA31D74C6}"/>
              </a:ext>
            </a:extLst>
          </p:cNvPr>
          <p:cNvSpPr/>
          <p:nvPr/>
        </p:nvSpPr>
        <p:spPr>
          <a:xfrm>
            <a:off x="1077547" y="3438455"/>
            <a:ext cx="3823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Wydatki kwalifikowalne projektu: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10EE729-E278-9FC6-90C3-7982D7022DB6}"/>
              </a:ext>
            </a:extLst>
          </p:cNvPr>
          <p:cNvSpPr/>
          <p:nvPr/>
        </p:nvSpPr>
        <p:spPr>
          <a:xfrm>
            <a:off x="1077547" y="3875392"/>
            <a:ext cx="27421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Kwota dofinansowania: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C6A1FEB-6EFF-5387-845E-88D9981ACBF6}"/>
              </a:ext>
            </a:extLst>
          </p:cNvPr>
          <p:cNvSpPr/>
          <p:nvPr/>
        </p:nvSpPr>
        <p:spPr>
          <a:xfrm>
            <a:off x="1077547" y="4314674"/>
            <a:ext cx="28516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Poziom dofinansowania: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DB6A627-114F-6DE5-4C1D-3FDD258F94ED}"/>
              </a:ext>
            </a:extLst>
          </p:cNvPr>
          <p:cNvSpPr/>
          <p:nvPr/>
        </p:nvSpPr>
        <p:spPr>
          <a:xfrm>
            <a:off x="1077547" y="4733876"/>
            <a:ext cx="19180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Okres realizacji: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7512C1B-E930-97FB-47FA-B5D399D354D5}"/>
              </a:ext>
            </a:extLst>
          </p:cNvPr>
          <p:cNvSpPr txBox="1"/>
          <p:nvPr/>
        </p:nvSpPr>
        <p:spPr>
          <a:xfrm>
            <a:off x="2910630" y="1192489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Gmina Gardeja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6B0BF68B-CEB6-6950-0611-52049CF63B68}"/>
              </a:ext>
            </a:extLst>
          </p:cNvPr>
          <p:cNvSpPr txBox="1"/>
          <p:nvPr/>
        </p:nvSpPr>
        <p:spPr>
          <a:xfrm>
            <a:off x="853194" y="1990817"/>
            <a:ext cx="930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dirty="0">
                <a:solidFill>
                  <a:srgbClr val="FFFFFF"/>
                </a:solidFill>
              </a:rPr>
              <a:t>,,TERMOMODERNIZACJA 2 BUDYNKÓW UŻYTECZNOŚCI PUBLICZNEJ TJ. ŚWIETLIC WIEJSKICH W MIEJSCOWOŚCIACH JAROMIERZ ORAZ OTOCZYN STANOWIĄCYCH WŁASNOŚĆ GMINY GARDEJA"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D38F630F-0011-C9D0-B173-5BD07665F193}"/>
              </a:ext>
            </a:extLst>
          </p:cNvPr>
          <p:cNvSpPr txBox="1"/>
          <p:nvPr/>
        </p:nvSpPr>
        <p:spPr>
          <a:xfrm>
            <a:off x="3990751" y="3018207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dirty="0">
                <a:solidFill>
                  <a:srgbClr val="000000"/>
                </a:solidFill>
              </a:rPr>
              <a:t>949 658,50 zł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39DF2959-6A5F-DEC1-3512-7FBC5626FE58}"/>
              </a:ext>
            </a:extLst>
          </p:cNvPr>
          <p:cNvSpPr txBox="1"/>
          <p:nvPr/>
        </p:nvSpPr>
        <p:spPr>
          <a:xfrm>
            <a:off x="4782839" y="345505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dirty="0">
                <a:solidFill>
                  <a:srgbClr val="000000"/>
                </a:solidFill>
              </a:rPr>
              <a:t>777 689,84 zł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2BF6433E-C440-3368-ECC5-5F67F5FE7D4B}"/>
              </a:ext>
            </a:extLst>
          </p:cNvPr>
          <p:cNvSpPr txBox="1"/>
          <p:nvPr/>
        </p:nvSpPr>
        <p:spPr>
          <a:xfrm>
            <a:off x="3702719" y="389078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dirty="0">
                <a:solidFill>
                  <a:srgbClr val="000000"/>
                </a:solidFill>
              </a:rPr>
              <a:t>579 845,54 zł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7CD48428-7840-CF4E-1B3A-C7DF4EC351BB}"/>
              </a:ext>
            </a:extLst>
          </p:cNvPr>
          <p:cNvSpPr txBox="1"/>
          <p:nvPr/>
        </p:nvSpPr>
        <p:spPr>
          <a:xfrm>
            <a:off x="3846735" y="432651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/>
              </a:rPr>
              <a:t>74,56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FD8E610B-F8B8-9F9D-B4C8-2CA00537DECB}"/>
              </a:ext>
            </a:extLst>
          </p:cNvPr>
          <p:cNvSpPr txBox="1"/>
          <p:nvPr/>
        </p:nvSpPr>
        <p:spPr>
          <a:xfrm>
            <a:off x="2910630" y="4753956"/>
            <a:ext cx="478554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pl-PL" dirty="0">
                <a:solidFill>
                  <a:srgbClr val="000000"/>
                </a:solidFill>
              </a:rPr>
              <a:t>1 października 2026 r. – 31 października 2027 r.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71879670-8022-5809-3898-EA4F618B8BAD}"/>
              </a:ext>
            </a:extLst>
          </p:cNvPr>
          <p:cNvSpPr txBox="1"/>
          <p:nvPr/>
        </p:nvSpPr>
        <p:spPr>
          <a:xfrm>
            <a:off x="213344" y="5364318"/>
            <a:ext cx="103891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Przedmiotem projektu jest kompleksowa termomodernizacja </a:t>
            </a:r>
            <a:r>
              <a:rPr lang="pl-PL" sz="1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budynków użyteczności publicznej tj. świetlic wiejskich w miejscowościach Jaromierz oraz Otoczyn</a:t>
            </a:r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W obiektach przewiduje się m.in. docieplenie ścian zewnętrznych, docieplenie dachu, wymianę stolarki okiennej i drzwiowej, modernizację instalacji CO wraz z wymianą źródła ciepła oraz montaż instalacji fotowoltaicznej. Realizacja projektu przyczyni się do redukcji zużycia energii, obniżenia kosztów eksploatacyjnych budynków oraz ograniczenia emisji zanieczyszczeń do środowiska.</a:t>
            </a:r>
          </a:p>
          <a:p>
            <a:pPr lvl="0"/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Poziom oszczędności energii pierwotnej wynikający z audytów energetycznych dla każdego budynku wynosi: Budynek w Jaromierzu – </a:t>
            </a:r>
            <a:r>
              <a:rPr lang="pl-PL" sz="1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65,6</a:t>
            </a:r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%, Budynek w Otoczynie – </a:t>
            </a:r>
            <a:r>
              <a:rPr lang="pl-PL" sz="1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48,7</a:t>
            </a:r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%.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AA15EC3-6C66-19A2-3886-96CE8DE7E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390" y="2803054"/>
            <a:ext cx="1788774" cy="1336823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110A5306-E835-005F-75E3-D04D5ACDB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3632" y="3238408"/>
            <a:ext cx="1566707" cy="147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445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1856</TotalTime>
  <Words>820</Words>
  <Application>Microsoft Office PowerPoint</Application>
  <PresentationFormat>Niestandardowy</PresentationFormat>
  <Paragraphs>80</Paragraphs>
  <Slides>6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Open Sans</vt:lpstr>
      <vt:lpstr>Motyw pakietu Office</vt:lpstr>
      <vt:lpstr>CorelDRAW</vt:lpstr>
      <vt:lpstr>PODPISANIE UMÓW W RAMACH  FEP 2021-2027</vt:lpstr>
      <vt:lpstr>Działanie 7.1 Rewitalizacja zdegradowanych obszarów miejskich   </vt:lpstr>
      <vt:lpstr>Działanie 2.4 Efektywność energetyczna – programy rewitalizacji   </vt:lpstr>
      <vt:lpstr>Działanie 2.3 Efektywność energetyczna – ZIT poza terenem obszaru metropolitalnego  </vt:lpstr>
      <vt:lpstr>Działanie 2.3 Efektywność energetyczna – ZIT poza terenem obszaru metropolitalnego  </vt:lpstr>
      <vt:lpstr>Działanie 2.3 Efektywność energetyczna – ZIT poza terenem obszaru metropolitalnego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Dziewiątkowska-Seroka Kinga</cp:lastModifiedBy>
  <cp:revision>214</cp:revision>
  <dcterms:created xsi:type="dcterms:W3CDTF">2022-06-22T09:40:44Z</dcterms:created>
  <dcterms:modified xsi:type="dcterms:W3CDTF">2026-09-14T10:46:20Z</dcterms:modified>
</cp:coreProperties>
</file>