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9"/>
  </p:notesMasterIdLst>
  <p:sldIdLst>
    <p:sldId id="256" r:id="rId2"/>
    <p:sldId id="276" r:id="rId3"/>
    <p:sldId id="277" r:id="rId4"/>
    <p:sldId id="278" r:id="rId5"/>
    <p:sldId id="279" r:id="rId6"/>
    <p:sldId id="280" r:id="rId7"/>
    <p:sldId id="281" r:id="rId8"/>
    <p:sldId id="282" r:id="rId9"/>
    <p:sldId id="283" r:id="rId10"/>
    <p:sldId id="284" r:id="rId11"/>
    <p:sldId id="285" r:id="rId12"/>
    <p:sldId id="286" r:id="rId13"/>
    <p:sldId id="287" r:id="rId14"/>
    <p:sldId id="288" r:id="rId15"/>
    <p:sldId id="289" r:id="rId16"/>
    <p:sldId id="290" r:id="rId17"/>
    <p:sldId id="275" r:id="rId18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 userDrawn="1">
          <p15:clr>
            <a:srgbClr val="A4A3A4"/>
          </p15:clr>
        </p15:guide>
        <p15:guide id="2" pos="33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lenik Agnieszka" initials="PA" lastIdx="1" clrIdx="0">
    <p:extLst>
      <p:ext uri="{19B8F6BF-5375-455C-9EA6-DF929625EA0E}">
        <p15:presenceInfo xmlns:p15="http://schemas.microsoft.com/office/powerpoint/2012/main" userId="S::Agnieszka.Palenik@mfipr.gov.pl::6a0c958d-6557-4bbd-8aa6-03360055b1e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EAFF"/>
    <a:srgbClr val="CDE6FF"/>
    <a:srgbClr val="A6D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0A15C55-8517-42AA-B614-E9B94910E393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yl pośredni 2 — Ak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6" autoAdjust="0"/>
    <p:restoredTop sz="94660"/>
  </p:normalViewPr>
  <p:slideViewPr>
    <p:cSldViewPr showGuides="1">
      <p:cViewPr varScale="1">
        <p:scale>
          <a:sx n="100" d="100"/>
          <a:sy n="100" d="100"/>
        </p:scale>
        <p:origin x="1464" y="96"/>
      </p:cViewPr>
      <p:guideLst>
        <p:guide orient="horz" pos="2381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382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EEFF2B-0721-7148-92D1-1650B5B78E9F}" type="datetimeFigureOut">
              <a:rPr lang="pl-PL" smtClean="0"/>
              <a:t>15.10.2026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143000"/>
            <a:ext cx="43656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02B4DB-5212-AD42-B2C1-BD19AC94D45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927739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8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8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026613" y="1973818"/>
            <a:ext cx="8639675" cy="4326381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</a:extLst>
          </p:cNvPr>
          <p:cNvSpPr/>
          <p:nvPr userDrawn="1"/>
        </p:nvSpPr>
        <p:spPr>
          <a:xfrm>
            <a:off x="1" y="0"/>
            <a:ext cx="4986337" cy="26939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id="{49D1ECBE-9DB2-9B2A-CE8F-84EF95EA48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760" y="1973818"/>
            <a:ext cx="3959225" cy="720090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2B41AD81-079D-B212-C8B7-9A9D3BEE517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632" y="540402"/>
            <a:ext cx="1080000" cy="1080000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0A433181-6EED-44B3-4822-4AF9E6BA90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788" y="540402"/>
            <a:ext cx="1080000" cy="1080000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276322E5-6025-7EA2-67FB-9F57E921005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944" y="540402"/>
            <a:ext cx="1080000" cy="1080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85877" y="3059113"/>
            <a:ext cx="7920115" cy="1107677"/>
          </a:xfrm>
        </p:spPr>
        <p:txBody>
          <a:bodyPr anchor="t" anchorCtr="0">
            <a:normAutofit/>
          </a:bodyPr>
          <a:lstStyle>
            <a:lvl1pPr algn="l">
              <a:lnSpc>
                <a:spcPts val="4000"/>
              </a:lnSpc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5888" y="4861794"/>
            <a:ext cx="7920037" cy="1080000"/>
          </a:xfrm>
        </p:spPr>
        <p:txBody>
          <a:bodyPr>
            <a:normAutofit/>
          </a:bodyPr>
          <a:lstStyle>
            <a:lvl1pPr marL="0" indent="0" algn="l">
              <a:lnSpc>
                <a:spcPts val="3500"/>
              </a:lnSpc>
              <a:buNone/>
              <a:defRPr sz="2800" b="1">
                <a:solidFill>
                  <a:schemeClr val="tx2"/>
                </a:solidFill>
              </a:defRPr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3FDB76B9-FC6C-44C1-A4FF-DBB958B8D7F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133" y="6444133"/>
            <a:ext cx="8855261" cy="828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7672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419" userDrawn="1">
          <p15:clr>
            <a:srgbClr val="FBAE40"/>
          </p15:clr>
        </p15:guide>
        <p15:guide id="24" pos="646" userDrawn="1">
          <p15:clr>
            <a:srgbClr val="FBAE40"/>
          </p15:clr>
        </p15:guide>
        <p15:guide id="25" pos="873" userDrawn="1">
          <p15:clr>
            <a:srgbClr val="FBAE40"/>
          </p15:clr>
        </p15:guide>
        <p15:guide id="26" pos="1100" userDrawn="1">
          <p15:clr>
            <a:srgbClr val="FBAE40"/>
          </p15:clr>
        </p15:guide>
        <p15:guide id="27" pos="1327" userDrawn="1">
          <p15:clr>
            <a:srgbClr val="FBAE40"/>
          </p15:clr>
        </p15:guide>
        <p15:guide id="28" pos="1553" userDrawn="1">
          <p15:clr>
            <a:srgbClr val="FBAE40"/>
          </p15:clr>
        </p15:guide>
        <p15:guide id="29" pos="1780" userDrawn="1">
          <p15:clr>
            <a:srgbClr val="FBAE40"/>
          </p15:clr>
        </p15:guide>
        <p15:guide id="30" pos="2007" userDrawn="1">
          <p15:clr>
            <a:srgbClr val="FBAE40"/>
          </p15:clr>
        </p15:guide>
        <p15:guide id="31" pos="2234" userDrawn="1">
          <p15:clr>
            <a:srgbClr val="FBAE40"/>
          </p15:clr>
        </p15:guide>
        <p15:guide id="32" pos="2460" userDrawn="1">
          <p15:clr>
            <a:srgbClr val="FBAE40"/>
          </p15:clr>
        </p15:guide>
        <p15:guide id="33" pos="2687" userDrawn="1">
          <p15:clr>
            <a:srgbClr val="FBAE40"/>
          </p15:clr>
        </p15:guide>
        <p15:guide id="34" pos="2914" userDrawn="1">
          <p15:clr>
            <a:srgbClr val="FBAE40"/>
          </p15:clr>
        </p15:guide>
        <p15:guide id="35" pos="3141" userDrawn="1">
          <p15:clr>
            <a:srgbClr val="FBAE40"/>
          </p15:clr>
        </p15:guide>
        <p15:guide id="36" pos="3368" userDrawn="1">
          <p15:clr>
            <a:srgbClr val="FBAE40"/>
          </p15:clr>
        </p15:guide>
        <p15:guide id="37" pos="3594" userDrawn="1">
          <p15:clr>
            <a:srgbClr val="FBAE40"/>
          </p15:clr>
        </p15:guide>
        <p15:guide id="38" pos="3821" userDrawn="1">
          <p15:clr>
            <a:srgbClr val="FBAE40"/>
          </p15:clr>
        </p15:guide>
        <p15:guide id="39" pos="4048" userDrawn="1">
          <p15:clr>
            <a:srgbClr val="FBAE40"/>
          </p15:clr>
        </p15:guide>
        <p15:guide id="40" pos="4275" userDrawn="1">
          <p15:clr>
            <a:srgbClr val="FBAE40"/>
          </p15:clr>
        </p15:guide>
        <p15:guide id="41" pos="4501" userDrawn="1">
          <p15:clr>
            <a:srgbClr val="FBAE40"/>
          </p15:clr>
        </p15:guide>
        <p15:guide id="42" pos="4728" userDrawn="1">
          <p15:clr>
            <a:srgbClr val="FBAE40"/>
          </p15:clr>
        </p15:guide>
        <p15:guide id="43" pos="4955" userDrawn="1">
          <p15:clr>
            <a:srgbClr val="FBAE40"/>
          </p15:clr>
        </p15:guide>
        <p15:guide id="44" pos="5182" userDrawn="1">
          <p15:clr>
            <a:srgbClr val="FBAE40"/>
          </p15:clr>
        </p15:guide>
        <p15:guide id="45" pos="5408" userDrawn="1">
          <p15:clr>
            <a:srgbClr val="FBAE40"/>
          </p15:clr>
        </p15:guide>
        <p15:guide id="46" pos="5635" userDrawn="1">
          <p15:clr>
            <a:srgbClr val="FBAE40"/>
          </p15:clr>
        </p15:guide>
        <p15:guide id="47" pos="5862" userDrawn="1">
          <p15:clr>
            <a:srgbClr val="FBAE40"/>
          </p15:clr>
        </p15:guide>
        <p15:guide id="48" pos="6089" userDrawn="1">
          <p15:clr>
            <a:srgbClr val="FBAE40"/>
          </p15:clr>
        </p15:guide>
        <p15:guide id="49" pos="6316" userDrawn="1">
          <p15:clr>
            <a:srgbClr val="FBAE40"/>
          </p15:clr>
        </p15:guide>
        <p15:guide id="50" pos="654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025525" y="1983572"/>
            <a:ext cx="8640763" cy="4316627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4986337" cy="26939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id="{49D1ECBE-9DB2-9B2A-CE8F-84EF95EA48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525" y="1983572"/>
            <a:ext cx="3959225" cy="7200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85877" y="3070227"/>
            <a:ext cx="7920115" cy="1087764"/>
          </a:xfrm>
        </p:spPr>
        <p:txBody>
          <a:bodyPr anchor="t" anchorCtr="0">
            <a:normAutofit/>
          </a:bodyPr>
          <a:lstStyle>
            <a:lvl1pPr algn="l">
              <a:lnSpc>
                <a:spcPts val="4000"/>
              </a:lnSpc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5888" y="4861794"/>
            <a:ext cx="7920037" cy="1080000"/>
          </a:xfrm>
        </p:spPr>
        <p:txBody>
          <a:bodyPr>
            <a:normAutofit/>
          </a:bodyPr>
          <a:lstStyle>
            <a:lvl1pPr marL="0" indent="0" algn="l">
              <a:lnSpc>
                <a:spcPts val="3500"/>
              </a:lnSpc>
              <a:buNone/>
              <a:defRPr sz="2800" b="1">
                <a:solidFill>
                  <a:schemeClr val="tx2"/>
                </a:solidFill>
              </a:defRPr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039E0742-6ADE-F448-8437-7F591E1D07F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757" y="1244366"/>
            <a:ext cx="381000" cy="381000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F60567DB-D582-D44E-A6AD-12B2B5F1FE7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250" y="545866"/>
            <a:ext cx="381000" cy="381000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39EEE39C-033E-F640-8C4C-E23D91BEA3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511" y="1244366"/>
            <a:ext cx="381000" cy="381000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C169AC8E-96EA-1048-803E-97D6CEE5E10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786" y="538288"/>
            <a:ext cx="381000" cy="381000"/>
          </a:xfrm>
          <a:prstGeom prst="rect">
            <a:avLst/>
          </a:prstGeom>
        </p:spPr>
      </p:pic>
      <p:pic>
        <p:nvPicPr>
          <p:cNvPr id="23" name="Obraz 22">
            <a:extLst>
              <a:ext uri="{FF2B5EF4-FFF2-40B4-BE49-F238E27FC236}">
                <a16:creationId xmlns:a16="http://schemas.microsoft.com/office/drawing/2014/main" id="{D5D90F56-CFD2-1A40-B479-B556FC2D370D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525" y="545866"/>
            <a:ext cx="381000" cy="381000"/>
          </a:xfrm>
          <a:prstGeom prst="rect">
            <a:avLst/>
          </a:prstGeom>
        </p:spPr>
      </p:pic>
      <p:pic>
        <p:nvPicPr>
          <p:cNvPr id="25" name="Obraz 24">
            <a:extLst>
              <a:ext uri="{FF2B5EF4-FFF2-40B4-BE49-F238E27FC236}">
                <a16:creationId xmlns:a16="http://schemas.microsoft.com/office/drawing/2014/main" id="{48E96C1A-FA5C-A24F-9872-8608B9B3BC4F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293" y="1254829"/>
            <a:ext cx="381000" cy="381000"/>
          </a:xfrm>
          <a:prstGeom prst="rect">
            <a:avLst/>
          </a:prstGeom>
        </p:spPr>
      </p:pic>
      <p:pic>
        <p:nvPicPr>
          <p:cNvPr id="27" name="Obraz 26">
            <a:extLst>
              <a:ext uri="{FF2B5EF4-FFF2-40B4-BE49-F238E27FC236}">
                <a16:creationId xmlns:a16="http://schemas.microsoft.com/office/drawing/2014/main" id="{28B2440F-CBE5-784D-ADC8-E797F64F472B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637" y="543567"/>
            <a:ext cx="381000" cy="381000"/>
          </a:xfrm>
          <a:prstGeom prst="rect">
            <a:avLst/>
          </a:prstGeom>
        </p:spPr>
      </p:pic>
      <p:pic>
        <p:nvPicPr>
          <p:cNvPr id="29" name="Obraz 28">
            <a:extLst>
              <a:ext uri="{FF2B5EF4-FFF2-40B4-BE49-F238E27FC236}">
                <a16:creationId xmlns:a16="http://schemas.microsoft.com/office/drawing/2014/main" id="{1C717A0E-10D0-FA43-BF65-49909BDCEAFA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7018" y="535269"/>
            <a:ext cx="381000" cy="381000"/>
          </a:xfrm>
          <a:prstGeom prst="rect">
            <a:avLst/>
          </a:prstGeom>
        </p:spPr>
      </p:pic>
      <p:pic>
        <p:nvPicPr>
          <p:cNvPr id="31" name="Obraz 30">
            <a:extLst>
              <a:ext uri="{FF2B5EF4-FFF2-40B4-BE49-F238E27FC236}">
                <a16:creationId xmlns:a16="http://schemas.microsoft.com/office/drawing/2014/main" id="{A2891D6F-956C-9342-B2BB-C701A5BC5154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256" y="531095"/>
            <a:ext cx="381000" cy="381000"/>
          </a:xfrm>
          <a:prstGeom prst="rect">
            <a:avLst/>
          </a:prstGeom>
        </p:spPr>
      </p:pic>
      <p:pic>
        <p:nvPicPr>
          <p:cNvPr id="33" name="Obraz 32">
            <a:extLst>
              <a:ext uri="{FF2B5EF4-FFF2-40B4-BE49-F238E27FC236}">
                <a16:creationId xmlns:a16="http://schemas.microsoft.com/office/drawing/2014/main" id="{7DE0C268-A93E-1C47-9AA3-10F1F10D0971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802" y="1251987"/>
            <a:ext cx="381000" cy="381000"/>
          </a:xfrm>
          <a:prstGeom prst="rect">
            <a:avLst/>
          </a:prstGeom>
        </p:spPr>
      </p:pic>
      <p:pic>
        <p:nvPicPr>
          <p:cNvPr id="35" name="Obraz 34">
            <a:extLst>
              <a:ext uri="{FF2B5EF4-FFF2-40B4-BE49-F238E27FC236}">
                <a16:creationId xmlns:a16="http://schemas.microsoft.com/office/drawing/2014/main" id="{45508241-FE91-D847-8686-4F72BD31422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613" y="1250549"/>
            <a:ext cx="381000" cy="381000"/>
          </a:xfrm>
          <a:prstGeom prst="rect">
            <a:avLst/>
          </a:prstGeom>
        </p:spPr>
      </p:pic>
      <p:pic>
        <p:nvPicPr>
          <p:cNvPr id="37" name="Obraz 36">
            <a:extLst>
              <a:ext uri="{FF2B5EF4-FFF2-40B4-BE49-F238E27FC236}">
                <a16:creationId xmlns:a16="http://schemas.microsoft.com/office/drawing/2014/main" id="{EB9A3203-260A-FA4A-9526-A6276A5756DA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637" y="1250549"/>
            <a:ext cx="381000" cy="381000"/>
          </a:xfrm>
          <a:prstGeom prst="rect">
            <a:avLst/>
          </a:prstGeom>
        </p:spPr>
      </p:pic>
      <p:pic>
        <p:nvPicPr>
          <p:cNvPr id="24" name="Obraz 23">
            <a:extLst>
              <a:ext uri="{FF2B5EF4-FFF2-40B4-BE49-F238E27FC236}">
                <a16:creationId xmlns:a16="http://schemas.microsoft.com/office/drawing/2014/main" id="{435F0698-B762-4CA8-B4E7-F5A604257866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133" y="6444133"/>
            <a:ext cx="8855261" cy="828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0260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419" userDrawn="1">
          <p15:clr>
            <a:srgbClr val="FBAE40"/>
          </p15:clr>
        </p15:guide>
        <p15:guide id="24" pos="646" userDrawn="1">
          <p15:clr>
            <a:srgbClr val="FBAE40"/>
          </p15:clr>
        </p15:guide>
        <p15:guide id="25" pos="873" userDrawn="1">
          <p15:clr>
            <a:srgbClr val="FBAE40"/>
          </p15:clr>
        </p15:guide>
        <p15:guide id="26" pos="1100" userDrawn="1">
          <p15:clr>
            <a:srgbClr val="FBAE40"/>
          </p15:clr>
        </p15:guide>
        <p15:guide id="27" pos="1327" userDrawn="1">
          <p15:clr>
            <a:srgbClr val="FBAE40"/>
          </p15:clr>
        </p15:guide>
        <p15:guide id="28" pos="1553" userDrawn="1">
          <p15:clr>
            <a:srgbClr val="FBAE40"/>
          </p15:clr>
        </p15:guide>
        <p15:guide id="29" pos="1780" userDrawn="1">
          <p15:clr>
            <a:srgbClr val="FBAE40"/>
          </p15:clr>
        </p15:guide>
        <p15:guide id="30" pos="2007" userDrawn="1">
          <p15:clr>
            <a:srgbClr val="FBAE40"/>
          </p15:clr>
        </p15:guide>
        <p15:guide id="31" pos="2234" userDrawn="1">
          <p15:clr>
            <a:srgbClr val="FBAE40"/>
          </p15:clr>
        </p15:guide>
        <p15:guide id="32" pos="2460" userDrawn="1">
          <p15:clr>
            <a:srgbClr val="FBAE40"/>
          </p15:clr>
        </p15:guide>
        <p15:guide id="33" pos="2687" userDrawn="1">
          <p15:clr>
            <a:srgbClr val="FBAE40"/>
          </p15:clr>
        </p15:guide>
        <p15:guide id="34" pos="2914" userDrawn="1">
          <p15:clr>
            <a:srgbClr val="FBAE40"/>
          </p15:clr>
        </p15:guide>
        <p15:guide id="35" pos="3141" userDrawn="1">
          <p15:clr>
            <a:srgbClr val="FBAE40"/>
          </p15:clr>
        </p15:guide>
        <p15:guide id="36" pos="3368" userDrawn="1">
          <p15:clr>
            <a:srgbClr val="FBAE40"/>
          </p15:clr>
        </p15:guide>
        <p15:guide id="37" pos="3594" userDrawn="1">
          <p15:clr>
            <a:srgbClr val="FBAE40"/>
          </p15:clr>
        </p15:guide>
        <p15:guide id="38" pos="3821" userDrawn="1">
          <p15:clr>
            <a:srgbClr val="FBAE40"/>
          </p15:clr>
        </p15:guide>
        <p15:guide id="39" pos="4048" userDrawn="1">
          <p15:clr>
            <a:srgbClr val="FBAE40"/>
          </p15:clr>
        </p15:guide>
        <p15:guide id="40" pos="4275" userDrawn="1">
          <p15:clr>
            <a:srgbClr val="FBAE40"/>
          </p15:clr>
        </p15:guide>
        <p15:guide id="41" pos="4501" userDrawn="1">
          <p15:clr>
            <a:srgbClr val="FBAE40"/>
          </p15:clr>
        </p15:guide>
        <p15:guide id="42" pos="4728" userDrawn="1">
          <p15:clr>
            <a:srgbClr val="FBAE40"/>
          </p15:clr>
        </p15:guide>
        <p15:guide id="43" pos="4955" userDrawn="1">
          <p15:clr>
            <a:srgbClr val="FBAE40"/>
          </p15:clr>
        </p15:guide>
        <p15:guide id="44" pos="5182" userDrawn="1">
          <p15:clr>
            <a:srgbClr val="FBAE40"/>
          </p15:clr>
        </p15:guide>
        <p15:guide id="45" pos="5408" userDrawn="1">
          <p15:clr>
            <a:srgbClr val="FBAE40"/>
          </p15:clr>
        </p15:guide>
        <p15:guide id="46" pos="5635" userDrawn="1">
          <p15:clr>
            <a:srgbClr val="FBAE40"/>
          </p15:clr>
        </p15:guide>
        <p15:guide id="47" pos="5862" userDrawn="1">
          <p15:clr>
            <a:srgbClr val="FBAE40"/>
          </p15:clr>
        </p15:guide>
        <p15:guide id="48" pos="6089" userDrawn="1">
          <p15:clr>
            <a:srgbClr val="FBAE40"/>
          </p15:clr>
        </p15:guide>
        <p15:guide id="49" pos="6316" userDrawn="1">
          <p15:clr>
            <a:srgbClr val="FBAE40"/>
          </p15:clr>
        </p15:guide>
        <p15:guide id="50" pos="654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owy (krótk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ymbol zastępczy obrazu 16">
            <a:extLst>
              <a:ext uri="{FF2B5EF4-FFF2-40B4-BE49-F238E27FC236}">
                <a16:creationId xmlns:a16="http://schemas.microsoft.com/office/drawing/2014/main" id="{69383BDA-94B1-6FB6-27E3-0CC3DEDF5AF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784975" cy="5221288"/>
          </a:xfrm>
          <a:custGeom>
            <a:avLst/>
            <a:gdLst>
              <a:gd name="connsiteX0" fmla="*/ 0 w 6784975"/>
              <a:gd name="connsiteY0" fmla="*/ 0 h 5221288"/>
              <a:gd name="connsiteX1" fmla="*/ 6784975 w 6784975"/>
              <a:gd name="connsiteY1" fmla="*/ 0 h 5221288"/>
              <a:gd name="connsiteX2" fmla="*/ 6784975 w 6784975"/>
              <a:gd name="connsiteY2" fmla="*/ 4500563 h 5221288"/>
              <a:gd name="connsiteX3" fmla="*/ 2825750 w 6784975"/>
              <a:gd name="connsiteY3" fmla="*/ 4500563 h 5221288"/>
              <a:gd name="connsiteX4" fmla="*/ 2825750 w 6784975"/>
              <a:gd name="connsiteY4" fmla="*/ 5221288 h 5221288"/>
              <a:gd name="connsiteX5" fmla="*/ 0 w 6784975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84975" h="5221288">
                <a:moveTo>
                  <a:pt x="0" y="0"/>
                </a:moveTo>
                <a:lnTo>
                  <a:pt x="6784975" y="0"/>
                </a:lnTo>
                <a:lnTo>
                  <a:pt x="6784975" y="4500563"/>
                </a:lnTo>
                <a:lnTo>
                  <a:pt x="2825750" y="4500563"/>
                </a:lnTo>
                <a:lnTo>
                  <a:pt x="2825750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 dirty="0"/>
              <a:t>Kliknij ikonę, aby dodać obraz</a:t>
            </a:r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38965D1A-9BC8-2AB7-6B73-C2BBDA5D66AA}"/>
              </a:ext>
            </a:extLst>
          </p:cNvPr>
          <p:cNvSpPr/>
          <p:nvPr userDrawn="1"/>
        </p:nvSpPr>
        <p:spPr>
          <a:xfrm>
            <a:off x="2825750" y="4500563"/>
            <a:ext cx="6840538" cy="17996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72808" y="5579563"/>
            <a:ext cx="6133117" cy="648546"/>
          </a:xfrm>
        </p:spPr>
        <p:txBody>
          <a:bodyPr anchor="t" anchorCtr="0">
            <a:normAutofit/>
          </a:bodyPr>
          <a:lstStyle>
            <a:lvl1pPr algn="l">
              <a:lnSpc>
                <a:spcPts val="3500"/>
              </a:lnSpc>
              <a:defRPr sz="2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pic>
        <p:nvPicPr>
          <p:cNvPr id="18" name="Obraz 17" descr="Obraz zawierający tekst&#10;&#10;Opis wygenerowany automatycznie">
            <a:extLst>
              <a:ext uri="{FF2B5EF4-FFF2-40B4-BE49-F238E27FC236}">
                <a16:creationId xmlns:a16="http://schemas.microsoft.com/office/drawing/2014/main" id="{EB4DB370-BCB9-D1E9-5613-5A9DCA5F311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750" y="4500563"/>
            <a:ext cx="3959225" cy="720090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0CF3E933-1DA6-403F-9323-5B318B99433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133" y="6444133"/>
            <a:ext cx="8855261" cy="828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93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419" userDrawn="1">
          <p15:clr>
            <a:srgbClr val="FBAE40"/>
          </p15:clr>
        </p15:guide>
        <p15:guide id="24" pos="646" userDrawn="1">
          <p15:clr>
            <a:srgbClr val="FBAE40"/>
          </p15:clr>
        </p15:guide>
        <p15:guide id="25" pos="873" userDrawn="1">
          <p15:clr>
            <a:srgbClr val="FBAE40"/>
          </p15:clr>
        </p15:guide>
        <p15:guide id="26" pos="1100" userDrawn="1">
          <p15:clr>
            <a:srgbClr val="FBAE40"/>
          </p15:clr>
        </p15:guide>
        <p15:guide id="27" pos="1327" userDrawn="1">
          <p15:clr>
            <a:srgbClr val="FBAE40"/>
          </p15:clr>
        </p15:guide>
        <p15:guide id="28" pos="1553" userDrawn="1">
          <p15:clr>
            <a:srgbClr val="FBAE40"/>
          </p15:clr>
        </p15:guide>
        <p15:guide id="29" pos="1780" userDrawn="1">
          <p15:clr>
            <a:srgbClr val="FBAE40"/>
          </p15:clr>
        </p15:guide>
        <p15:guide id="30" pos="2007" userDrawn="1">
          <p15:clr>
            <a:srgbClr val="FBAE40"/>
          </p15:clr>
        </p15:guide>
        <p15:guide id="31" pos="2234" userDrawn="1">
          <p15:clr>
            <a:srgbClr val="FBAE40"/>
          </p15:clr>
        </p15:guide>
        <p15:guide id="32" pos="2460" userDrawn="1">
          <p15:clr>
            <a:srgbClr val="FBAE40"/>
          </p15:clr>
        </p15:guide>
        <p15:guide id="33" pos="2687" userDrawn="1">
          <p15:clr>
            <a:srgbClr val="FBAE40"/>
          </p15:clr>
        </p15:guide>
        <p15:guide id="34" pos="2914" userDrawn="1">
          <p15:clr>
            <a:srgbClr val="FBAE40"/>
          </p15:clr>
        </p15:guide>
        <p15:guide id="35" pos="3141" userDrawn="1">
          <p15:clr>
            <a:srgbClr val="FBAE40"/>
          </p15:clr>
        </p15:guide>
        <p15:guide id="36" pos="3368" userDrawn="1">
          <p15:clr>
            <a:srgbClr val="FBAE40"/>
          </p15:clr>
        </p15:guide>
        <p15:guide id="37" pos="3594" userDrawn="1">
          <p15:clr>
            <a:srgbClr val="FBAE40"/>
          </p15:clr>
        </p15:guide>
        <p15:guide id="38" pos="3821" userDrawn="1">
          <p15:clr>
            <a:srgbClr val="FBAE40"/>
          </p15:clr>
        </p15:guide>
        <p15:guide id="39" pos="4048" userDrawn="1">
          <p15:clr>
            <a:srgbClr val="FBAE40"/>
          </p15:clr>
        </p15:guide>
        <p15:guide id="40" pos="4275" userDrawn="1">
          <p15:clr>
            <a:srgbClr val="FBAE40"/>
          </p15:clr>
        </p15:guide>
        <p15:guide id="41" pos="4501" userDrawn="1">
          <p15:clr>
            <a:srgbClr val="FBAE40"/>
          </p15:clr>
        </p15:guide>
        <p15:guide id="42" pos="4728" userDrawn="1">
          <p15:clr>
            <a:srgbClr val="FBAE40"/>
          </p15:clr>
        </p15:guide>
        <p15:guide id="43" pos="4955" userDrawn="1">
          <p15:clr>
            <a:srgbClr val="FBAE40"/>
          </p15:clr>
        </p15:guide>
        <p15:guide id="44" pos="5182" userDrawn="1">
          <p15:clr>
            <a:srgbClr val="FBAE40"/>
          </p15:clr>
        </p15:guide>
        <p15:guide id="45" pos="5408" userDrawn="1">
          <p15:clr>
            <a:srgbClr val="FBAE40"/>
          </p15:clr>
        </p15:guide>
        <p15:guide id="46" pos="5635" userDrawn="1">
          <p15:clr>
            <a:srgbClr val="FBAE40"/>
          </p15:clr>
        </p15:guide>
        <p15:guide id="47" pos="5862" userDrawn="1">
          <p15:clr>
            <a:srgbClr val="FBAE40"/>
          </p15:clr>
        </p15:guide>
        <p15:guide id="48" pos="6089" userDrawn="1">
          <p15:clr>
            <a:srgbClr val="FBAE40"/>
          </p15:clr>
        </p15:guide>
        <p15:guide id="49" pos="6316" userDrawn="1">
          <p15:clr>
            <a:srgbClr val="FBAE40"/>
          </p15:clr>
        </p15:guide>
        <p15:guide id="50" pos="654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0D1F565A-4734-6B49-4F72-233C397DE031}"/>
              </a:ext>
            </a:extLst>
          </p:cNvPr>
          <p:cNvSpPr/>
          <p:nvPr userDrawn="1"/>
        </p:nvSpPr>
        <p:spPr>
          <a:xfrm>
            <a:off x="2825749" y="4500563"/>
            <a:ext cx="7196139" cy="215959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id="{12E8330A-FFD8-2BBA-E745-7200C0738BE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9925" y="0"/>
            <a:ext cx="6835775" cy="4859338"/>
          </a:xfrm>
          <a:custGeom>
            <a:avLst/>
            <a:gdLst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55824 w 6835775"/>
              <a:gd name="connsiteY3" fmla="*/ 4500563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35775" h="4859338">
                <a:moveTo>
                  <a:pt x="0" y="0"/>
                </a:moveTo>
                <a:lnTo>
                  <a:pt x="6835775" y="0"/>
                </a:lnTo>
                <a:lnTo>
                  <a:pt x="6835775" y="4500563"/>
                </a:lnTo>
                <a:lnTo>
                  <a:pt x="2155824" y="4500563"/>
                </a:lnTo>
                <a:lnTo>
                  <a:pt x="2155824" y="4859338"/>
                </a:lnTo>
                <a:lnTo>
                  <a:pt x="0" y="48593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7BF7E1EF-0AB1-F3B1-F5CD-6A2AA3056193}"/>
              </a:ext>
            </a:extLst>
          </p:cNvPr>
          <p:cNvSpPr/>
          <p:nvPr userDrawn="1"/>
        </p:nvSpPr>
        <p:spPr>
          <a:xfrm>
            <a:off x="3905250" y="4500562"/>
            <a:ext cx="3600449" cy="359395"/>
          </a:xfrm>
          <a:prstGeom prst="rect">
            <a:avLst/>
          </a:prstGeom>
          <a:solidFill>
            <a:srgbClr val="0052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03E2C530-5988-0861-50D8-1C7FE1662A60}"/>
              </a:ext>
            </a:extLst>
          </p:cNvPr>
          <p:cNvSpPr/>
          <p:nvPr userDrawn="1"/>
        </p:nvSpPr>
        <p:spPr>
          <a:xfrm>
            <a:off x="2825751" y="4500561"/>
            <a:ext cx="1079500" cy="35877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86113" y="5195719"/>
            <a:ext cx="6480176" cy="1320421"/>
          </a:xfrm>
        </p:spPr>
        <p:txBody>
          <a:bodyPr anchor="t" anchorCtr="0">
            <a:normAutofit/>
          </a:bodyPr>
          <a:lstStyle>
            <a:lvl1pPr algn="l">
              <a:lnSpc>
                <a:spcPts val="3500"/>
              </a:lnSpc>
              <a:defRPr sz="2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9016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419" userDrawn="1">
          <p15:clr>
            <a:srgbClr val="FBAE40"/>
          </p15:clr>
        </p15:guide>
        <p15:guide id="24" pos="646" userDrawn="1">
          <p15:clr>
            <a:srgbClr val="FBAE40"/>
          </p15:clr>
        </p15:guide>
        <p15:guide id="25" pos="873" userDrawn="1">
          <p15:clr>
            <a:srgbClr val="FBAE40"/>
          </p15:clr>
        </p15:guide>
        <p15:guide id="26" pos="1100" userDrawn="1">
          <p15:clr>
            <a:srgbClr val="FBAE40"/>
          </p15:clr>
        </p15:guide>
        <p15:guide id="27" pos="1327" userDrawn="1">
          <p15:clr>
            <a:srgbClr val="FBAE40"/>
          </p15:clr>
        </p15:guide>
        <p15:guide id="28" pos="1553" userDrawn="1">
          <p15:clr>
            <a:srgbClr val="FBAE40"/>
          </p15:clr>
        </p15:guide>
        <p15:guide id="29" pos="1780" userDrawn="1">
          <p15:clr>
            <a:srgbClr val="FBAE40"/>
          </p15:clr>
        </p15:guide>
        <p15:guide id="30" pos="2007" userDrawn="1">
          <p15:clr>
            <a:srgbClr val="FBAE40"/>
          </p15:clr>
        </p15:guide>
        <p15:guide id="31" pos="2234" userDrawn="1">
          <p15:clr>
            <a:srgbClr val="FBAE40"/>
          </p15:clr>
        </p15:guide>
        <p15:guide id="32" pos="2460" userDrawn="1">
          <p15:clr>
            <a:srgbClr val="FBAE40"/>
          </p15:clr>
        </p15:guide>
        <p15:guide id="33" pos="2687" userDrawn="1">
          <p15:clr>
            <a:srgbClr val="FBAE40"/>
          </p15:clr>
        </p15:guide>
        <p15:guide id="34" pos="2914" userDrawn="1">
          <p15:clr>
            <a:srgbClr val="FBAE40"/>
          </p15:clr>
        </p15:guide>
        <p15:guide id="35" pos="3141" userDrawn="1">
          <p15:clr>
            <a:srgbClr val="FBAE40"/>
          </p15:clr>
        </p15:guide>
        <p15:guide id="36" pos="3368" userDrawn="1">
          <p15:clr>
            <a:srgbClr val="FBAE40"/>
          </p15:clr>
        </p15:guide>
        <p15:guide id="37" pos="3594" userDrawn="1">
          <p15:clr>
            <a:srgbClr val="FBAE40"/>
          </p15:clr>
        </p15:guide>
        <p15:guide id="38" pos="3821" userDrawn="1">
          <p15:clr>
            <a:srgbClr val="FBAE40"/>
          </p15:clr>
        </p15:guide>
        <p15:guide id="39" pos="4048" userDrawn="1">
          <p15:clr>
            <a:srgbClr val="FBAE40"/>
          </p15:clr>
        </p15:guide>
        <p15:guide id="40" pos="4275" userDrawn="1">
          <p15:clr>
            <a:srgbClr val="FBAE40"/>
          </p15:clr>
        </p15:guide>
        <p15:guide id="41" pos="4501" userDrawn="1">
          <p15:clr>
            <a:srgbClr val="FBAE40"/>
          </p15:clr>
        </p15:guide>
        <p15:guide id="42" pos="4728" userDrawn="1">
          <p15:clr>
            <a:srgbClr val="FBAE40"/>
          </p15:clr>
        </p15:guide>
        <p15:guide id="43" pos="4955" userDrawn="1">
          <p15:clr>
            <a:srgbClr val="FBAE40"/>
          </p15:clr>
        </p15:guide>
        <p15:guide id="44" pos="5182" userDrawn="1">
          <p15:clr>
            <a:srgbClr val="FBAE40"/>
          </p15:clr>
        </p15:guide>
        <p15:guide id="45" pos="5408" userDrawn="1">
          <p15:clr>
            <a:srgbClr val="FBAE40"/>
          </p15:clr>
        </p15:guide>
        <p15:guide id="46" pos="5635" userDrawn="1">
          <p15:clr>
            <a:srgbClr val="FBAE40"/>
          </p15:clr>
        </p15:guide>
        <p15:guide id="47" pos="5862" userDrawn="1">
          <p15:clr>
            <a:srgbClr val="FBAE40"/>
          </p15:clr>
        </p15:guide>
        <p15:guide id="48" pos="6089" userDrawn="1">
          <p15:clr>
            <a:srgbClr val="FBAE40"/>
          </p15:clr>
        </p15:guide>
        <p15:guide id="49" pos="6316" userDrawn="1">
          <p15:clr>
            <a:srgbClr val="FBAE40"/>
          </p15:clr>
        </p15:guide>
        <p15:guide id="50" pos="654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lajd - tytuł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05279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lajd - tytuł + 2 elementy zawartości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5906" y="1979837"/>
            <a:ext cx="4140000" cy="468001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25906" y="1979613"/>
            <a:ext cx="4140000" cy="468022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34000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- tytuł + zdjęcie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5906" y="899836"/>
            <a:ext cx="4320000" cy="1080001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5906" y="1979837"/>
            <a:ext cx="4320382" cy="468000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Symbol zastępczy obrazu 6">
            <a:extLst>
              <a:ext uri="{FF2B5EF4-FFF2-40B4-BE49-F238E27FC236}">
                <a16:creationId xmlns:a16="http://schemas.microsoft.com/office/drawing/2014/main" id="{E681B9F9-7BA5-2D43-A1BD-8AF5D025063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900113"/>
            <a:ext cx="4986338" cy="5759726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53987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Slajd - tytuł + zawartość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630E28BA-19A4-6182-CE10-65107EDF6B75}"/>
              </a:ext>
            </a:extLst>
          </p:cNvPr>
          <p:cNvSpPr/>
          <p:nvPr userDrawn="1"/>
        </p:nvSpPr>
        <p:spPr>
          <a:xfrm>
            <a:off x="8585546" y="7380288"/>
            <a:ext cx="1080742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69991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1_Slajd - tytuł + 2 elementy zawartości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5906" y="1979837"/>
            <a:ext cx="4140000" cy="4680018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25906" y="1979613"/>
            <a:ext cx="4140000" cy="468022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A72189C-757E-47DF-313E-E0F36399C0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E363107C-97A9-9A5D-A2A2-E6ABB7ED4C62}"/>
              </a:ext>
            </a:extLst>
          </p:cNvPr>
          <p:cNvSpPr/>
          <p:nvPr userDrawn="1"/>
        </p:nvSpPr>
        <p:spPr>
          <a:xfrm>
            <a:off x="8585546" y="7380288"/>
            <a:ext cx="1080742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95970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końc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>
            <a:extLst>
              <a:ext uri="{FF2B5EF4-FFF2-40B4-BE49-F238E27FC236}">
                <a16:creationId xmlns:a16="http://schemas.microsoft.com/office/drawing/2014/main" id="{0A228201-59AA-470F-B779-D4FECA3DF137}"/>
              </a:ext>
            </a:extLst>
          </p:cNvPr>
          <p:cNvSpPr/>
          <p:nvPr userDrawn="1"/>
        </p:nvSpPr>
        <p:spPr>
          <a:xfrm>
            <a:off x="1025525" y="1983572"/>
            <a:ext cx="8640763" cy="4321274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C7D00171-EF30-4814-B375-246769FD4B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4986337" cy="26939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1" name="Obraz 10" descr="Obraz zawierający tekst&#10;&#10;Opis wygenerowany automatycznie">
            <a:extLst>
              <a:ext uri="{FF2B5EF4-FFF2-40B4-BE49-F238E27FC236}">
                <a16:creationId xmlns:a16="http://schemas.microsoft.com/office/drawing/2014/main" id="{2ABF63AC-8150-4C02-BE62-EBE0A03986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525" y="1983572"/>
            <a:ext cx="3959225" cy="720090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1629EBDD-5340-4285-A47D-77B29466EFE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85848" y="3411613"/>
            <a:ext cx="7920115" cy="1087764"/>
          </a:xfrm>
        </p:spPr>
        <p:txBody>
          <a:bodyPr anchor="t" anchorCtr="0">
            <a:normAutofit/>
          </a:bodyPr>
          <a:lstStyle>
            <a:lvl1pPr algn="ctr">
              <a:lnSpc>
                <a:spcPts val="4000"/>
              </a:lnSpc>
              <a:defRPr sz="3200"/>
            </a:lvl1pPr>
          </a:lstStyle>
          <a:p>
            <a:br>
              <a:rPr lang="pl-PL" dirty="0"/>
            </a:br>
            <a:r>
              <a:rPr lang="pl-PL" dirty="0"/>
              <a:t>Dziękuję za uwagę.</a:t>
            </a:r>
            <a:endParaRPr lang="en-US" dirty="0"/>
          </a:p>
        </p:txBody>
      </p:sp>
      <p:pic>
        <p:nvPicPr>
          <p:cNvPr id="16" name="Obraz 15">
            <a:extLst>
              <a:ext uri="{FF2B5EF4-FFF2-40B4-BE49-F238E27FC236}">
                <a16:creationId xmlns:a16="http://schemas.microsoft.com/office/drawing/2014/main" id="{E2649279-68AC-4F54-A880-75A79D7385C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757" y="1244366"/>
            <a:ext cx="381000" cy="381000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1C169691-7357-4DDF-8437-CEB5E8C7275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250" y="545866"/>
            <a:ext cx="381000" cy="381000"/>
          </a:xfrm>
          <a:prstGeom prst="rect">
            <a:avLst/>
          </a:prstGeom>
        </p:spPr>
      </p:pic>
      <p:pic>
        <p:nvPicPr>
          <p:cNvPr id="18" name="Obraz 17">
            <a:extLst>
              <a:ext uri="{FF2B5EF4-FFF2-40B4-BE49-F238E27FC236}">
                <a16:creationId xmlns:a16="http://schemas.microsoft.com/office/drawing/2014/main" id="{69B9B22B-67E4-4504-8A58-6D72DCD7A2A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511" y="1244366"/>
            <a:ext cx="381000" cy="381000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0BC155C9-2974-4950-B840-0E7ABDF714B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786" y="538288"/>
            <a:ext cx="381000" cy="381000"/>
          </a:xfrm>
          <a:prstGeom prst="rect">
            <a:avLst/>
          </a:prstGeom>
        </p:spPr>
      </p:pic>
      <p:pic>
        <p:nvPicPr>
          <p:cNvPr id="20" name="Obraz 19">
            <a:extLst>
              <a:ext uri="{FF2B5EF4-FFF2-40B4-BE49-F238E27FC236}">
                <a16:creationId xmlns:a16="http://schemas.microsoft.com/office/drawing/2014/main" id="{C1C9A51C-3E9A-43B3-865C-E0B79CE15EF8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525" y="545866"/>
            <a:ext cx="381000" cy="381000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AE3D26F0-CB23-476D-84AC-833FF583534C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293" y="1254829"/>
            <a:ext cx="381000" cy="381000"/>
          </a:xfrm>
          <a:prstGeom prst="rect">
            <a:avLst/>
          </a:prstGeom>
        </p:spPr>
      </p:pic>
      <p:pic>
        <p:nvPicPr>
          <p:cNvPr id="22" name="Obraz 21">
            <a:extLst>
              <a:ext uri="{FF2B5EF4-FFF2-40B4-BE49-F238E27FC236}">
                <a16:creationId xmlns:a16="http://schemas.microsoft.com/office/drawing/2014/main" id="{02C74DC5-C335-4B67-9BCD-34D60F57C6C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637" y="543567"/>
            <a:ext cx="381000" cy="381000"/>
          </a:xfrm>
          <a:prstGeom prst="rect">
            <a:avLst/>
          </a:prstGeom>
        </p:spPr>
      </p:pic>
      <p:pic>
        <p:nvPicPr>
          <p:cNvPr id="23" name="Obraz 22">
            <a:extLst>
              <a:ext uri="{FF2B5EF4-FFF2-40B4-BE49-F238E27FC236}">
                <a16:creationId xmlns:a16="http://schemas.microsoft.com/office/drawing/2014/main" id="{0F174CC1-CE15-4868-A9EE-2844EB32D55C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7018" y="535269"/>
            <a:ext cx="381000" cy="381000"/>
          </a:xfrm>
          <a:prstGeom prst="rect">
            <a:avLst/>
          </a:prstGeom>
        </p:spPr>
      </p:pic>
      <p:pic>
        <p:nvPicPr>
          <p:cNvPr id="24" name="Obraz 23">
            <a:extLst>
              <a:ext uri="{FF2B5EF4-FFF2-40B4-BE49-F238E27FC236}">
                <a16:creationId xmlns:a16="http://schemas.microsoft.com/office/drawing/2014/main" id="{580C7992-BAEE-4176-9AF5-42DA24B7599A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256" y="531095"/>
            <a:ext cx="381000" cy="381000"/>
          </a:xfrm>
          <a:prstGeom prst="rect">
            <a:avLst/>
          </a:prstGeom>
        </p:spPr>
      </p:pic>
      <p:pic>
        <p:nvPicPr>
          <p:cNvPr id="25" name="Obraz 24">
            <a:extLst>
              <a:ext uri="{FF2B5EF4-FFF2-40B4-BE49-F238E27FC236}">
                <a16:creationId xmlns:a16="http://schemas.microsoft.com/office/drawing/2014/main" id="{BA86516E-B5E1-4DB3-981D-6523926A2A17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802" y="1251987"/>
            <a:ext cx="381000" cy="381000"/>
          </a:xfrm>
          <a:prstGeom prst="rect">
            <a:avLst/>
          </a:prstGeom>
        </p:spPr>
      </p:pic>
      <p:pic>
        <p:nvPicPr>
          <p:cNvPr id="26" name="Obraz 25">
            <a:extLst>
              <a:ext uri="{FF2B5EF4-FFF2-40B4-BE49-F238E27FC236}">
                <a16:creationId xmlns:a16="http://schemas.microsoft.com/office/drawing/2014/main" id="{709B0195-39FE-4DB2-9F58-C6258A41F18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613" y="1250549"/>
            <a:ext cx="381000" cy="381000"/>
          </a:xfrm>
          <a:prstGeom prst="rect">
            <a:avLst/>
          </a:prstGeom>
        </p:spPr>
      </p:pic>
      <p:pic>
        <p:nvPicPr>
          <p:cNvPr id="27" name="Obraz 26">
            <a:extLst>
              <a:ext uri="{FF2B5EF4-FFF2-40B4-BE49-F238E27FC236}">
                <a16:creationId xmlns:a16="http://schemas.microsoft.com/office/drawing/2014/main" id="{06B4110B-C953-4485-B94D-302AD469CBD4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637" y="1250549"/>
            <a:ext cx="381000" cy="381000"/>
          </a:xfrm>
          <a:prstGeom prst="rect">
            <a:avLst/>
          </a:prstGeom>
        </p:spPr>
      </p:pic>
      <p:pic>
        <p:nvPicPr>
          <p:cNvPr id="28" name="Obraz 27">
            <a:extLst>
              <a:ext uri="{FF2B5EF4-FFF2-40B4-BE49-F238E27FC236}">
                <a16:creationId xmlns:a16="http://schemas.microsoft.com/office/drawing/2014/main" id="{7E3F8DBC-0D86-4A87-B80E-1209AC8C45A4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133" y="6444133"/>
            <a:ext cx="8855261" cy="828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084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5525" y="899836"/>
            <a:ext cx="8640381" cy="1080001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5907" y="1979837"/>
            <a:ext cx="8640382" cy="468000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  <a:endParaRPr lang="en-US" dirty="0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617E16B8-2BD0-D12E-978E-94E428DF9717}"/>
              </a:ext>
            </a:extLst>
          </p:cNvPr>
          <p:cNvSpPr/>
          <p:nvPr userDrawn="1"/>
        </p:nvSpPr>
        <p:spPr>
          <a:xfrm>
            <a:off x="1025870" y="0"/>
            <a:ext cx="1080742" cy="1793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662915FD-1FF3-5CF3-5C57-034114B5E6A2}"/>
              </a:ext>
            </a:extLst>
          </p:cNvPr>
          <p:cNvSpPr/>
          <p:nvPr userDrawn="1"/>
        </p:nvSpPr>
        <p:spPr>
          <a:xfrm>
            <a:off x="2106612" y="0"/>
            <a:ext cx="7559293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026AD61-FC69-65FC-05E3-06AA14C893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85200" y="7019837"/>
            <a:ext cx="1080000" cy="180000"/>
          </a:xfrm>
          <a:prstGeom prst="rect">
            <a:avLst/>
          </a:prstGeom>
          <a:noFill/>
        </p:spPr>
        <p:txBody>
          <a:bodyPr vert="horz" lIns="0" tIns="72000" rIns="0" bIns="72000" rtlCol="0" anchor="ctr" anchorCtr="0"/>
          <a:lstStyle>
            <a:lvl1pPr algn="r">
              <a:defRPr sz="10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4C2A84FB-402E-BB6C-632B-D1ADD49B7D8C}"/>
              </a:ext>
            </a:extLst>
          </p:cNvPr>
          <p:cNvSpPr/>
          <p:nvPr userDrawn="1"/>
        </p:nvSpPr>
        <p:spPr>
          <a:xfrm>
            <a:off x="8585546" y="7380288"/>
            <a:ext cx="1080742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86163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25" r:id="rId2"/>
    <p:sldLayoutId id="2147483720" r:id="rId3"/>
    <p:sldLayoutId id="2147483721" r:id="rId4"/>
    <p:sldLayoutId id="2147483710" r:id="rId5"/>
    <p:sldLayoutId id="2147483712" r:id="rId6"/>
    <p:sldLayoutId id="2147483726" r:id="rId7"/>
    <p:sldLayoutId id="2147483740" r:id="rId8"/>
    <p:sldLayoutId id="2147483723" r:id="rId9"/>
    <p:sldLayoutId id="2147483728" r:id="rId10"/>
  </p:sldLayoutIdLst>
  <p:hf hdr="0" ftr="0"/>
  <p:txStyles>
    <p:titleStyle>
      <a:lvl1pPr algn="l" defTabSz="1007943" rtl="0" eaLnBrk="1" latinLnBrk="0" hangingPunct="1">
        <a:lnSpc>
          <a:spcPts val="3600"/>
        </a:lnSpc>
        <a:spcBef>
          <a:spcPct val="0"/>
        </a:spcBef>
        <a:buNone/>
        <a:defRPr sz="2800" b="1" kern="1200">
          <a:solidFill>
            <a:schemeClr val="tx2"/>
          </a:solidFill>
          <a:latin typeface="Open Sans" pitchFamily="2" charset="0"/>
          <a:ea typeface="Open Sans" pitchFamily="2" charset="0"/>
          <a:cs typeface="Open Sans" pitchFamily="2" charset="0"/>
        </a:defRPr>
      </a:lvl1pPr>
    </p:titleStyle>
    <p:bodyStyle>
      <a:lvl1pPr marL="251986" indent="-251986" algn="l" defTabSz="1007943" rtl="0" eaLnBrk="1" latinLnBrk="0" hangingPunct="1">
        <a:lnSpc>
          <a:spcPts val="2400"/>
        </a:lnSpc>
        <a:spcBef>
          <a:spcPts val="1102"/>
        </a:spcBef>
        <a:buClr>
          <a:schemeClr val="accent1"/>
        </a:buClr>
        <a:buFontTx/>
        <a:buBlip>
          <a:blip r:embed="rId12"/>
        </a:buBlip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1pPr>
      <a:lvl2pPr marL="755957" indent="-251986" algn="l" defTabSz="1007943" rtl="0" eaLnBrk="1" latinLnBrk="0" hangingPunct="1">
        <a:lnSpc>
          <a:spcPts val="2400"/>
        </a:lnSpc>
        <a:spcBef>
          <a:spcPts val="551"/>
        </a:spcBef>
        <a:buFontTx/>
        <a:buBlip>
          <a:blip r:embed="rId13"/>
        </a:buBlip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2pPr>
      <a:lvl3pPr marL="1259929" indent="-251986" algn="l" defTabSz="1007943" rtl="0" eaLnBrk="1" latinLnBrk="0" hangingPunct="1">
        <a:lnSpc>
          <a:spcPts val="2400"/>
        </a:lnSpc>
        <a:spcBef>
          <a:spcPts val="551"/>
        </a:spcBef>
        <a:buFontTx/>
        <a:buBlip>
          <a:blip r:embed="rId14"/>
        </a:buBlip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3pPr>
      <a:lvl4pPr marL="1763900" indent="-251986" algn="l" defTabSz="1007943" rtl="0" eaLnBrk="1" latinLnBrk="0" hangingPunct="1">
        <a:lnSpc>
          <a:spcPts val="2400"/>
        </a:lnSpc>
        <a:spcBef>
          <a:spcPts val="551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4pPr>
      <a:lvl5pPr marL="2267872" indent="-251986" algn="l" defTabSz="1007943" rtl="0" eaLnBrk="1" latinLnBrk="0" hangingPunct="1">
        <a:lnSpc>
          <a:spcPts val="2400"/>
        </a:lnSpc>
        <a:spcBef>
          <a:spcPts val="551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93" userDrawn="1">
          <p15:clr>
            <a:srgbClr val="F26B43"/>
          </p15:clr>
        </p15:guide>
        <p15:guide id="2" pos="419" userDrawn="1">
          <p15:clr>
            <a:srgbClr val="F26B43"/>
          </p15:clr>
        </p15:guide>
        <p15:guide id="3" pos="646" userDrawn="1">
          <p15:clr>
            <a:srgbClr val="F26B43"/>
          </p15:clr>
        </p15:guide>
        <p15:guide id="4" pos="873" userDrawn="1">
          <p15:clr>
            <a:srgbClr val="F26B43"/>
          </p15:clr>
        </p15:guide>
        <p15:guide id="5" pos="1100" userDrawn="1">
          <p15:clr>
            <a:srgbClr val="F26B43"/>
          </p15:clr>
        </p15:guide>
        <p15:guide id="6" pos="1327" userDrawn="1">
          <p15:clr>
            <a:srgbClr val="F26B43"/>
          </p15:clr>
        </p15:guide>
        <p15:guide id="7" pos="1553" userDrawn="1">
          <p15:clr>
            <a:srgbClr val="F26B43"/>
          </p15:clr>
        </p15:guide>
        <p15:guide id="8" pos="1780" userDrawn="1">
          <p15:clr>
            <a:srgbClr val="F26B43"/>
          </p15:clr>
        </p15:guide>
        <p15:guide id="9" pos="2007" userDrawn="1">
          <p15:clr>
            <a:srgbClr val="F26B43"/>
          </p15:clr>
        </p15:guide>
        <p15:guide id="10" pos="2234" userDrawn="1">
          <p15:clr>
            <a:srgbClr val="F26B43"/>
          </p15:clr>
        </p15:guide>
        <p15:guide id="11" pos="2460" userDrawn="1">
          <p15:clr>
            <a:srgbClr val="F26B43"/>
          </p15:clr>
        </p15:guide>
        <p15:guide id="12" pos="2687" userDrawn="1">
          <p15:clr>
            <a:srgbClr val="F26B43"/>
          </p15:clr>
        </p15:guide>
        <p15:guide id="13" pos="2914" userDrawn="1">
          <p15:clr>
            <a:srgbClr val="F26B43"/>
          </p15:clr>
        </p15:guide>
        <p15:guide id="14" pos="3141" userDrawn="1">
          <p15:clr>
            <a:srgbClr val="F26B43"/>
          </p15:clr>
        </p15:guide>
        <p15:guide id="15" pos="3368" userDrawn="1">
          <p15:clr>
            <a:srgbClr val="F26B43"/>
          </p15:clr>
        </p15:guide>
        <p15:guide id="16" pos="3594" userDrawn="1">
          <p15:clr>
            <a:srgbClr val="F26B43"/>
          </p15:clr>
        </p15:guide>
        <p15:guide id="17" pos="3821" userDrawn="1">
          <p15:clr>
            <a:srgbClr val="F26B43"/>
          </p15:clr>
        </p15:guide>
        <p15:guide id="18" pos="4048" userDrawn="1">
          <p15:clr>
            <a:srgbClr val="F26B43"/>
          </p15:clr>
        </p15:guide>
        <p15:guide id="19" pos="4275" userDrawn="1">
          <p15:clr>
            <a:srgbClr val="F26B43"/>
          </p15:clr>
        </p15:guide>
        <p15:guide id="20" pos="4501" userDrawn="1">
          <p15:clr>
            <a:srgbClr val="F26B43"/>
          </p15:clr>
        </p15:guide>
        <p15:guide id="21" pos="4728" userDrawn="1">
          <p15:clr>
            <a:srgbClr val="F26B43"/>
          </p15:clr>
        </p15:guide>
        <p15:guide id="22" pos="4955" userDrawn="1">
          <p15:clr>
            <a:srgbClr val="F26B43"/>
          </p15:clr>
        </p15:guide>
        <p15:guide id="23" pos="5182" userDrawn="1">
          <p15:clr>
            <a:srgbClr val="F26B43"/>
          </p15:clr>
        </p15:guide>
        <p15:guide id="24" pos="5408" userDrawn="1">
          <p15:clr>
            <a:srgbClr val="F26B43"/>
          </p15:clr>
        </p15:guide>
        <p15:guide id="25" pos="5635" userDrawn="1">
          <p15:clr>
            <a:srgbClr val="F26B43"/>
          </p15:clr>
        </p15:guide>
        <p15:guide id="26" pos="5862" userDrawn="1">
          <p15:clr>
            <a:srgbClr val="F26B43"/>
          </p15:clr>
        </p15:guide>
        <p15:guide id="27" pos="6089" userDrawn="1">
          <p15:clr>
            <a:srgbClr val="F26B43"/>
          </p15:clr>
        </p15:guide>
        <p15:guide id="28" pos="6316" userDrawn="1">
          <p15:clr>
            <a:srgbClr val="F26B43"/>
          </p15:clr>
        </p15:guide>
        <p15:guide id="29" pos="6542" userDrawn="1">
          <p15:clr>
            <a:srgbClr val="F26B43"/>
          </p15:clr>
        </p15:guide>
        <p15:guide id="30" orient="horz" pos="113" userDrawn="1">
          <p15:clr>
            <a:srgbClr val="F26B43"/>
          </p15:clr>
        </p15:guide>
        <p15:guide id="31" orient="horz" pos="340" userDrawn="1">
          <p15:clr>
            <a:srgbClr val="F26B43"/>
          </p15:clr>
        </p15:guide>
        <p15:guide id="32" orient="horz" pos="567" userDrawn="1">
          <p15:clr>
            <a:srgbClr val="F26B43"/>
          </p15:clr>
        </p15:guide>
        <p15:guide id="33" orient="horz" pos="794" userDrawn="1">
          <p15:clr>
            <a:srgbClr val="F26B43"/>
          </p15:clr>
        </p15:guide>
        <p15:guide id="34" orient="horz" pos="1020" userDrawn="1">
          <p15:clr>
            <a:srgbClr val="F26B43"/>
          </p15:clr>
        </p15:guide>
        <p15:guide id="35" orient="horz" pos="1247" userDrawn="1">
          <p15:clr>
            <a:srgbClr val="F26B43"/>
          </p15:clr>
        </p15:guide>
        <p15:guide id="36" orient="horz" pos="1474" userDrawn="1">
          <p15:clr>
            <a:srgbClr val="F26B43"/>
          </p15:clr>
        </p15:guide>
        <p15:guide id="37" orient="horz" pos="1701" userDrawn="1">
          <p15:clr>
            <a:srgbClr val="F26B43"/>
          </p15:clr>
        </p15:guide>
        <p15:guide id="38" orient="horz" pos="1927" userDrawn="1">
          <p15:clr>
            <a:srgbClr val="F26B43"/>
          </p15:clr>
        </p15:guide>
        <p15:guide id="39" orient="horz" pos="2154" userDrawn="1">
          <p15:clr>
            <a:srgbClr val="F26B43"/>
          </p15:clr>
        </p15:guide>
        <p15:guide id="40" orient="horz" pos="2381" userDrawn="1">
          <p15:clr>
            <a:srgbClr val="F26B43"/>
          </p15:clr>
        </p15:guide>
        <p15:guide id="41" orient="horz" pos="2608" userDrawn="1">
          <p15:clr>
            <a:srgbClr val="F26B43"/>
          </p15:clr>
        </p15:guide>
        <p15:guide id="42" orient="horz" pos="2835" userDrawn="1">
          <p15:clr>
            <a:srgbClr val="F26B43"/>
          </p15:clr>
        </p15:guide>
        <p15:guide id="43" orient="horz" pos="3061" userDrawn="1">
          <p15:clr>
            <a:srgbClr val="F26B43"/>
          </p15:clr>
        </p15:guide>
        <p15:guide id="44" orient="horz" pos="3288" userDrawn="1">
          <p15:clr>
            <a:srgbClr val="F26B43"/>
          </p15:clr>
        </p15:guide>
        <p15:guide id="45" orient="horz" pos="3515" userDrawn="1">
          <p15:clr>
            <a:srgbClr val="F26B43"/>
          </p15:clr>
        </p15:guide>
        <p15:guide id="46" orient="horz" pos="3742" userDrawn="1">
          <p15:clr>
            <a:srgbClr val="F26B43"/>
          </p15:clr>
        </p15:guide>
        <p15:guide id="47" orient="horz" pos="3968" userDrawn="1">
          <p15:clr>
            <a:srgbClr val="F26B43"/>
          </p15:clr>
        </p15:guide>
        <p15:guide id="48" orient="horz" pos="4195" userDrawn="1">
          <p15:clr>
            <a:srgbClr val="F26B43"/>
          </p15:clr>
        </p15:guide>
        <p15:guide id="49" orient="horz" pos="4422" userDrawn="1">
          <p15:clr>
            <a:srgbClr val="F26B43"/>
          </p15:clr>
        </p15:guide>
        <p15:guide id="50" orient="horz" pos="464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2726208F-D6F7-1381-5132-3B60A6BFE7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PODPISANIE UMÓW W RAMACH </a:t>
            </a:r>
            <a:br>
              <a:rPr lang="pl-PL" dirty="0"/>
            </a:br>
            <a:r>
              <a:rPr lang="pl-PL" dirty="0"/>
              <a:t>FEP 2021-2027</a:t>
            </a:r>
          </a:p>
        </p:txBody>
      </p:sp>
      <p:sp>
        <p:nvSpPr>
          <p:cNvPr id="5" name="Podtytuł 4">
            <a:extLst>
              <a:ext uri="{FF2B5EF4-FFF2-40B4-BE49-F238E27FC236}">
                <a16:creationId xmlns:a16="http://schemas.microsoft.com/office/drawing/2014/main" id="{0F4B11A1-2445-C731-5567-0EBA6FAF89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85887" y="4133299"/>
            <a:ext cx="7920037" cy="2088232"/>
          </a:xfrm>
        </p:spPr>
        <p:txBody>
          <a:bodyPr>
            <a:normAutofit/>
          </a:bodyPr>
          <a:lstStyle/>
          <a:p>
            <a:r>
              <a:rPr lang="pl-PL" sz="2000" dirty="0"/>
              <a:t>Działanie 6.9 Infrastruktura zdrowia - ZIT poza terenem obszaru metropolitalnego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CBF5C7C5-C491-2FA2-BF46-BB4348CA1D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1890" y="395461"/>
            <a:ext cx="2486372" cy="1438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682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0691813" cy="265176"/>
          </a:xfrm>
          <a:prstGeom prst="rect">
            <a:avLst/>
          </a:prstGeom>
          <a:solidFill>
            <a:srgbClr val="0941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0" y="265176"/>
            <a:ext cx="10691813" cy="493776"/>
          </a:xfrm>
          <a:prstGeom prst="rect">
            <a:avLst/>
          </a:prstGeom>
          <a:solidFill>
            <a:srgbClr val="EC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92608" y="393192"/>
            <a:ext cx="10058400" cy="274320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400" b="1">
                <a:solidFill>
                  <a:srgbClr val="05317F"/>
                </a:solidFill>
                <a:latin typeface="Arial"/>
              </a:defRPr>
            </a:pPr>
            <a:r>
              <a:t>Działanie 6.9 Infrastruktura zdrowia  |  ZIT poza obszarem metropolitalnym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8912" y="932688"/>
            <a:ext cx="9784080" cy="411480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800" b="1">
                <a:solidFill>
                  <a:srgbClr val="05317F"/>
                </a:solidFill>
                <a:latin typeface="Arial"/>
              </a:defRPr>
            </a:pPr>
            <a:r>
              <a:rPr dirty="0" err="1"/>
              <a:t>Wnioskodawca</a:t>
            </a:r>
            <a:r>
              <a:rPr dirty="0"/>
              <a:t>:  </a:t>
            </a:r>
            <a:r>
              <a:rPr dirty="0" err="1"/>
              <a:t>Gmina</a:t>
            </a:r>
            <a:r>
              <a:rPr dirty="0"/>
              <a:t> Damnica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1463040"/>
            <a:ext cx="10691813" cy="950976"/>
          </a:xfrm>
          <a:prstGeom prst="rect">
            <a:avLst/>
          </a:prstGeom>
          <a:solidFill>
            <a:srgbClr val="003C9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20624" y="1618488"/>
            <a:ext cx="9875520" cy="630936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 algn="ctr">
              <a:spcAft>
                <a:spcPts val="100"/>
              </a:spcAft>
              <a:defRPr sz="2100" b="1">
                <a:solidFill>
                  <a:srgbClr val="FFFFFF"/>
                </a:solidFill>
                <a:latin typeface="Arial"/>
              </a:defRPr>
            </a:pPr>
            <a:r>
              <a:t>MODERNIZACJA I DOPOSAŻENIE OŚRODKA ZDROWIA W STAREJ DĄBROWIE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4632" y="2724912"/>
            <a:ext cx="2944368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1">
                <a:solidFill>
                  <a:srgbClr val="05317F"/>
                </a:solidFill>
                <a:latin typeface="Arial"/>
              </a:defRPr>
            </a:pPr>
            <a:r>
              <a:t>Wartość ogółem projektu: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46120" y="2724912"/>
            <a:ext cx="2999232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0">
                <a:solidFill>
                  <a:srgbClr val="182D4B"/>
                </a:solidFill>
                <a:latin typeface="Arial"/>
              </a:defRPr>
            </a:pPr>
            <a:r>
              <a:t>416 143,20 zł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4632" y="3136392"/>
            <a:ext cx="2944368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1">
                <a:solidFill>
                  <a:srgbClr val="05317F"/>
                </a:solidFill>
                <a:latin typeface="Arial"/>
              </a:defRPr>
            </a:pPr>
            <a:r>
              <a:t>Wydatki kwalifikowalne: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46120" y="3136392"/>
            <a:ext cx="2999232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0">
                <a:solidFill>
                  <a:srgbClr val="182D4B"/>
                </a:solidFill>
                <a:latin typeface="Arial"/>
              </a:defRPr>
            </a:pPr>
            <a:r>
              <a:t>339 262,76 zł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4632" y="3547872"/>
            <a:ext cx="2944368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1">
                <a:solidFill>
                  <a:srgbClr val="05317F"/>
                </a:solidFill>
                <a:latin typeface="Arial"/>
              </a:defRPr>
            </a:pPr>
            <a:r>
              <a:t>Kwota dofinansowania: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246120" y="3547872"/>
            <a:ext cx="2999232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0">
                <a:solidFill>
                  <a:srgbClr val="182D4B"/>
                </a:solidFill>
                <a:latin typeface="Arial"/>
              </a:defRPr>
            </a:pPr>
            <a:r>
              <a:t>288 373,33 zł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4632" y="3959352"/>
            <a:ext cx="2944368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1">
                <a:solidFill>
                  <a:srgbClr val="05317F"/>
                </a:solidFill>
                <a:latin typeface="Arial"/>
              </a:defRPr>
            </a:pPr>
            <a:r>
              <a:t>Poziom dofinansowania: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246120" y="3959352"/>
            <a:ext cx="2999232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0">
                <a:solidFill>
                  <a:srgbClr val="182D4B"/>
                </a:solidFill>
                <a:latin typeface="Arial"/>
              </a:defRPr>
            </a:pPr>
            <a:r>
              <a:t>85,00 %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84632" y="4370832"/>
            <a:ext cx="2944368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1">
                <a:solidFill>
                  <a:srgbClr val="05317F"/>
                </a:solidFill>
                <a:latin typeface="Arial"/>
              </a:defRPr>
            </a:pPr>
            <a:r>
              <a:t>Okres realizacji: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246120" y="4370832"/>
            <a:ext cx="2999232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0">
                <a:solidFill>
                  <a:srgbClr val="182D4B"/>
                </a:solidFill>
                <a:latin typeface="Arial"/>
              </a:defRPr>
            </a:pPr>
            <a:r>
              <a:t>01.10.2026 – 01.06.2027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12064" y="5102352"/>
            <a:ext cx="6035040" cy="828945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700" b="0">
                <a:solidFill>
                  <a:srgbClr val="182D4B"/>
                </a:solidFill>
                <a:latin typeface="Arial"/>
              </a:defRPr>
            </a:pPr>
            <a:r>
              <a:rPr dirty="0"/>
              <a:t>Remont </a:t>
            </a:r>
            <a:r>
              <a:rPr dirty="0" err="1"/>
              <a:t>ośrodka</a:t>
            </a:r>
            <a:r>
              <a:rPr dirty="0"/>
              <a:t> POZ, </a:t>
            </a:r>
            <a:r>
              <a:rPr dirty="0" err="1"/>
              <a:t>poprawa</a:t>
            </a:r>
            <a:r>
              <a:rPr dirty="0"/>
              <a:t> </a:t>
            </a:r>
            <a:r>
              <a:rPr dirty="0" err="1"/>
              <a:t>dostępności</a:t>
            </a:r>
            <a:r>
              <a:rPr dirty="0"/>
              <a:t>, </a:t>
            </a:r>
            <a:r>
              <a:rPr dirty="0" err="1"/>
              <a:t>modernizacja</a:t>
            </a:r>
            <a:endParaRPr lang="pl-PL" dirty="0"/>
          </a:p>
          <a:p>
            <a:pPr>
              <a:spcAft>
                <a:spcPts val="100"/>
              </a:spcAft>
              <a:defRPr sz="1700" b="0">
                <a:solidFill>
                  <a:srgbClr val="182D4B"/>
                </a:solidFill>
                <a:latin typeface="Arial"/>
              </a:defRPr>
            </a:pPr>
            <a:r>
              <a:rPr dirty="0" err="1"/>
              <a:t>ogrzewania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oświetlenia</a:t>
            </a:r>
            <a:r>
              <a:rPr dirty="0"/>
              <a:t> LED </a:t>
            </a:r>
            <a:r>
              <a:rPr dirty="0" err="1"/>
              <a:t>oraz</a:t>
            </a:r>
            <a:r>
              <a:rPr dirty="0"/>
              <a:t> </a:t>
            </a:r>
            <a:r>
              <a:rPr dirty="0" err="1"/>
              <a:t>zakup</a:t>
            </a:r>
            <a:r>
              <a:rPr dirty="0"/>
              <a:t> </a:t>
            </a:r>
            <a:r>
              <a:rPr dirty="0" err="1"/>
              <a:t>sprzętu</a:t>
            </a:r>
            <a:endParaRPr lang="pl-PL" dirty="0"/>
          </a:p>
          <a:p>
            <a:pPr>
              <a:spcAft>
                <a:spcPts val="100"/>
              </a:spcAft>
              <a:defRPr sz="1700" b="0">
                <a:solidFill>
                  <a:srgbClr val="182D4B"/>
                </a:solidFill>
                <a:latin typeface="Arial"/>
              </a:defRPr>
            </a:pPr>
            <a:r>
              <a:rPr dirty="0" err="1"/>
              <a:t>diagnostycznego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ratowniczego</a:t>
            </a:r>
            <a:r>
              <a:rPr dirty="0"/>
              <a:t>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75488" y="6867144"/>
            <a:ext cx="9738360" cy="22860"/>
          </a:xfrm>
          <a:prstGeom prst="rect">
            <a:avLst/>
          </a:prstGeom>
          <a:solidFill>
            <a:srgbClr val="BCDF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493776" y="6986016"/>
            <a:ext cx="6949440" cy="24688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000" b="1">
                <a:solidFill>
                  <a:srgbClr val="05317F"/>
                </a:solidFill>
                <a:latin typeface="Arial"/>
              </a:defRPr>
            </a:pPr>
            <a:r>
              <a:t>FUNDUSZE EUROPEJSKIE DLA POMORZA 2021–2027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418320" y="6986016"/>
            <a:ext cx="694944" cy="256032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 algn="r">
              <a:spcAft>
                <a:spcPts val="100"/>
              </a:spcAft>
              <a:defRPr sz="1000" b="1">
                <a:solidFill>
                  <a:srgbClr val="05317F"/>
                </a:solidFill>
                <a:latin typeface="Arial"/>
              </a:defRPr>
            </a:pPr>
            <a:r>
              <a:t>01 / 15</a:t>
            </a:r>
          </a:p>
        </p:txBody>
      </p:sp>
      <p:pic>
        <p:nvPicPr>
          <p:cNvPr id="26" name="Obraz 25">
            <a:extLst>
              <a:ext uri="{FF2B5EF4-FFF2-40B4-BE49-F238E27FC236}">
                <a16:creationId xmlns:a16="http://schemas.microsoft.com/office/drawing/2014/main" id="{F90E6697-2522-84CE-6D86-2F6013CEC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4496" y="2491740"/>
            <a:ext cx="4210812" cy="421081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0691813" cy="265176"/>
          </a:xfrm>
          <a:prstGeom prst="rect">
            <a:avLst/>
          </a:prstGeom>
          <a:solidFill>
            <a:srgbClr val="0941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0" y="265176"/>
            <a:ext cx="10691813" cy="493776"/>
          </a:xfrm>
          <a:prstGeom prst="rect">
            <a:avLst/>
          </a:prstGeom>
          <a:solidFill>
            <a:srgbClr val="EC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92608" y="393192"/>
            <a:ext cx="10058400" cy="274320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400" b="1">
                <a:solidFill>
                  <a:srgbClr val="05317F"/>
                </a:solidFill>
                <a:latin typeface="Arial"/>
              </a:defRPr>
            </a:pPr>
            <a:r>
              <a:t>Działanie 6.9 Infrastruktura zdrowia  |  ZIT poza obszarem metropolitalnym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8912" y="932688"/>
            <a:ext cx="9784080" cy="411480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800" b="1">
                <a:solidFill>
                  <a:srgbClr val="05317F"/>
                </a:solidFill>
                <a:latin typeface="Arial"/>
              </a:defRPr>
            </a:pPr>
            <a:r>
              <a:rPr dirty="0" err="1"/>
              <a:t>Wnioskodawca</a:t>
            </a:r>
            <a:r>
              <a:rPr dirty="0"/>
              <a:t>:  </a:t>
            </a:r>
            <a:r>
              <a:rPr dirty="0" err="1"/>
              <a:t>Gmina</a:t>
            </a:r>
            <a:r>
              <a:rPr dirty="0"/>
              <a:t> </a:t>
            </a:r>
            <a:r>
              <a:rPr dirty="0" err="1"/>
              <a:t>Miasta</a:t>
            </a:r>
            <a:r>
              <a:rPr dirty="0"/>
              <a:t> </a:t>
            </a:r>
            <a:r>
              <a:rPr dirty="0" err="1"/>
              <a:t>Ustka</a:t>
            </a:r>
            <a:endParaRPr dirty="0"/>
          </a:p>
        </p:txBody>
      </p:sp>
      <p:sp>
        <p:nvSpPr>
          <p:cNvPr id="9" name="Rectangle 8"/>
          <p:cNvSpPr/>
          <p:nvPr/>
        </p:nvSpPr>
        <p:spPr>
          <a:xfrm>
            <a:off x="0" y="1225296"/>
            <a:ext cx="10691813" cy="1344168"/>
          </a:xfrm>
          <a:prstGeom prst="rect">
            <a:avLst/>
          </a:prstGeom>
          <a:solidFill>
            <a:srgbClr val="003C9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75488" y="1299484"/>
            <a:ext cx="9875520" cy="1249573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 algn="ctr">
              <a:spcAft>
                <a:spcPts val="100"/>
              </a:spcAft>
              <a:defRPr sz="2100" b="1">
                <a:solidFill>
                  <a:srgbClr val="FFFFFF"/>
                </a:solidFill>
                <a:latin typeface="Arial"/>
              </a:defRPr>
            </a:pPr>
            <a:r>
              <a:rPr lang="pl-PL" sz="2000" dirty="0"/>
              <a:t>PODNIESIENIE JAKOŚCI USŁUG ZDROWOTNYCH I DOSTĘPU DO OPIEKI ZDROWOTNEJ MIESZKAŃCÓW POPRZEZ UTWORZENIE GABINETU STOMATOLOGICZNEGO W JEDNEJ Z USTECKICH SZKÓŁ PODSTAWOWYCH W RAMACH MOF SŁUPSK - USTKA</a:t>
            </a:r>
            <a:endParaRPr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484632" y="2724912"/>
            <a:ext cx="2944368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1">
                <a:solidFill>
                  <a:srgbClr val="05317F"/>
                </a:solidFill>
                <a:latin typeface="Arial"/>
              </a:defRPr>
            </a:pPr>
            <a:r>
              <a:t>Wartość ogółem projektu: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46120" y="2724912"/>
            <a:ext cx="2999232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0">
                <a:solidFill>
                  <a:srgbClr val="182D4B"/>
                </a:solidFill>
                <a:latin typeface="Arial"/>
              </a:defRPr>
            </a:pPr>
            <a:r>
              <a:t>1 147 210,47 zł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4632" y="3136392"/>
            <a:ext cx="2944368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1">
                <a:solidFill>
                  <a:srgbClr val="05317F"/>
                </a:solidFill>
                <a:latin typeface="Arial"/>
              </a:defRPr>
            </a:pPr>
            <a:r>
              <a:t>Wydatki kwalifikowalne: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46120" y="3136392"/>
            <a:ext cx="2999232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0">
                <a:solidFill>
                  <a:srgbClr val="182D4B"/>
                </a:solidFill>
                <a:latin typeface="Arial"/>
              </a:defRPr>
            </a:pPr>
            <a:r>
              <a:t>932 691,43 zł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4632" y="3547872"/>
            <a:ext cx="2944368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1">
                <a:solidFill>
                  <a:srgbClr val="05317F"/>
                </a:solidFill>
                <a:latin typeface="Arial"/>
              </a:defRPr>
            </a:pPr>
            <a:r>
              <a:t>Kwota dofinansowania: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246120" y="3547872"/>
            <a:ext cx="2999232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0">
                <a:solidFill>
                  <a:srgbClr val="182D4B"/>
                </a:solidFill>
                <a:latin typeface="Arial"/>
              </a:defRPr>
            </a:pPr>
            <a:r>
              <a:t>792 787,70 zł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4632" y="3959352"/>
            <a:ext cx="2944368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1">
                <a:solidFill>
                  <a:srgbClr val="05317F"/>
                </a:solidFill>
                <a:latin typeface="Arial"/>
              </a:defRPr>
            </a:pPr>
            <a:r>
              <a:t>Poziom dofinansowania: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246120" y="3959352"/>
            <a:ext cx="2999232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0">
                <a:solidFill>
                  <a:srgbClr val="182D4B"/>
                </a:solidFill>
                <a:latin typeface="Arial"/>
              </a:defRPr>
            </a:pPr>
            <a:r>
              <a:t>85,00 %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84632" y="4370832"/>
            <a:ext cx="2944368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1">
                <a:solidFill>
                  <a:srgbClr val="05317F"/>
                </a:solidFill>
                <a:latin typeface="Arial"/>
              </a:defRPr>
            </a:pPr>
            <a:r>
              <a:t>Okres realizacji: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246120" y="4370832"/>
            <a:ext cx="2999232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0">
                <a:solidFill>
                  <a:srgbClr val="182D4B"/>
                </a:solidFill>
                <a:latin typeface="Arial"/>
              </a:defRPr>
            </a:pPr>
            <a:r>
              <a:t>01.09.2026 – 30.06.2027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12064" y="5102352"/>
            <a:ext cx="6035040" cy="1536192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700" b="0">
                <a:solidFill>
                  <a:srgbClr val="182D4B"/>
                </a:solidFill>
                <a:latin typeface="Arial"/>
              </a:defRPr>
            </a:pPr>
            <a:r>
              <a:rPr dirty="0" err="1"/>
              <a:t>Adaptacja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wyposażenie</a:t>
            </a:r>
            <a:r>
              <a:rPr dirty="0"/>
              <a:t> </a:t>
            </a:r>
            <a:r>
              <a:rPr dirty="0" err="1"/>
              <a:t>szkolnego</a:t>
            </a:r>
            <a:r>
              <a:rPr dirty="0"/>
              <a:t> </a:t>
            </a:r>
            <a:r>
              <a:rPr dirty="0" err="1"/>
              <a:t>gabinetu</a:t>
            </a:r>
            <a:r>
              <a:rPr dirty="0"/>
              <a:t> </a:t>
            </a:r>
            <a:r>
              <a:rPr dirty="0" err="1"/>
              <a:t>stomatologicznego</a:t>
            </a:r>
            <a:r>
              <a:rPr dirty="0"/>
              <a:t>, w </a:t>
            </a:r>
            <a:r>
              <a:rPr dirty="0" err="1"/>
              <a:t>tym</a:t>
            </a:r>
            <a:r>
              <a:rPr dirty="0"/>
              <a:t> </a:t>
            </a:r>
            <a:r>
              <a:rPr dirty="0" err="1"/>
              <a:t>zakup</a:t>
            </a:r>
            <a:r>
              <a:rPr dirty="0"/>
              <a:t> </a:t>
            </a:r>
            <a:r>
              <a:rPr dirty="0" err="1"/>
              <a:t>aparatury</a:t>
            </a:r>
            <a:r>
              <a:rPr dirty="0"/>
              <a:t> </a:t>
            </a:r>
            <a:r>
              <a:rPr dirty="0" err="1"/>
              <a:t>diagnostycznej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radiologicznej</a:t>
            </a:r>
            <a:r>
              <a:rPr dirty="0"/>
              <a:t>. </a:t>
            </a:r>
            <a:r>
              <a:rPr dirty="0" err="1"/>
              <a:t>Łatwiejszy</a:t>
            </a:r>
            <a:r>
              <a:rPr dirty="0"/>
              <a:t> </a:t>
            </a:r>
            <a:r>
              <a:rPr dirty="0" err="1"/>
              <a:t>dostęp</a:t>
            </a:r>
            <a:r>
              <a:rPr dirty="0"/>
              <a:t> </a:t>
            </a:r>
            <a:r>
              <a:rPr dirty="0" err="1"/>
              <a:t>dzieci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młodzieży</a:t>
            </a:r>
            <a:r>
              <a:rPr dirty="0"/>
              <a:t> do </a:t>
            </a:r>
            <a:r>
              <a:rPr dirty="0" err="1"/>
              <a:t>profilaktyki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leczenia</a:t>
            </a:r>
            <a:r>
              <a:rPr dirty="0"/>
              <a:t>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75488" y="6867144"/>
            <a:ext cx="9738360" cy="22860"/>
          </a:xfrm>
          <a:prstGeom prst="rect">
            <a:avLst/>
          </a:prstGeom>
          <a:solidFill>
            <a:srgbClr val="BCDF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493776" y="6986016"/>
            <a:ext cx="6949440" cy="24688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000" b="1">
                <a:solidFill>
                  <a:srgbClr val="05317F"/>
                </a:solidFill>
                <a:latin typeface="Arial"/>
              </a:defRPr>
            </a:pPr>
            <a:r>
              <a:t>FUNDUSZE EUROPEJSKIE DLA POMORZA 2021–2027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418320" y="6986016"/>
            <a:ext cx="694944" cy="256032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 algn="r">
              <a:spcAft>
                <a:spcPts val="100"/>
              </a:spcAft>
              <a:defRPr sz="1000" b="1">
                <a:solidFill>
                  <a:srgbClr val="05317F"/>
                </a:solidFill>
                <a:latin typeface="Arial"/>
              </a:defRPr>
            </a:pPr>
            <a:r>
              <a:t>02 / 15</a:t>
            </a:r>
          </a:p>
        </p:txBody>
      </p:sp>
      <p:pic>
        <p:nvPicPr>
          <p:cNvPr id="26" name="Obraz 25">
            <a:extLst>
              <a:ext uri="{FF2B5EF4-FFF2-40B4-BE49-F238E27FC236}">
                <a16:creationId xmlns:a16="http://schemas.microsoft.com/office/drawing/2014/main" id="{FD925910-60C4-5E15-4388-70366D9258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5352" y="2569464"/>
            <a:ext cx="4258691" cy="425869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0691813" cy="265176"/>
          </a:xfrm>
          <a:prstGeom prst="rect">
            <a:avLst/>
          </a:prstGeom>
          <a:solidFill>
            <a:srgbClr val="0941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0" y="265176"/>
            <a:ext cx="10691813" cy="493776"/>
          </a:xfrm>
          <a:prstGeom prst="rect">
            <a:avLst/>
          </a:prstGeom>
          <a:solidFill>
            <a:srgbClr val="EC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92608" y="393192"/>
            <a:ext cx="10058400" cy="274320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400" b="1">
                <a:solidFill>
                  <a:srgbClr val="05317F"/>
                </a:solidFill>
                <a:latin typeface="Arial"/>
              </a:defRPr>
            </a:pPr>
            <a:r>
              <a:t>Działanie 6.9 Infrastruktura zdrowia  |  ZIT poza obszarem metropolitalnym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8912" y="932688"/>
            <a:ext cx="9784080" cy="411480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800" b="1">
                <a:solidFill>
                  <a:srgbClr val="05317F"/>
                </a:solidFill>
                <a:latin typeface="Arial"/>
              </a:defRPr>
            </a:pPr>
            <a:r>
              <a:t>Wnioskodawca:  Gmina Redzikowo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1463040"/>
            <a:ext cx="10691813" cy="950976"/>
          </a:xfrm>
          <a:prstGeom prst="rect">
            <a:avLst/>
          </a:prstGeom>
          <a:solidFill>
            <a:srgbClr val="003C9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20624" y="1618488"/>
            <a:ext cx="9875520" cy="664797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 algn="ctr">
              <a:spcAft>
                <a:spcPts val="100"/>
              </a:spcAft>
              <a:defRPr sz="2100" b="1">
                <a:solidFill>
                  <a:srgbClr val="FFFFFF"/>
                </a:solidFill>
                <a:latin typeface="Arial"/>
              </a:defRPr>
            </a:pPr>
            <a:r>
              <a:rPr lang="pl-PL" dirty="0"/>
              <a:t>WSPARCIE PODSTAWOWEJ OPIEKI ZDROWOTNEJ POPRZEZ BUDOWĘ PRZYCHODNI W MIEJSCOWOŚCI REDZIKOWO</a:t>
            </a:r>
            <a:endParaRPr dirty="0"/>
          </a:p>
        </p:txBody>
      </p:sp>
      <p:sp>
        <p:nvSpPr>
          <p:cNvPr id="11" name="TextBox 10"/>
          <p:cNvSpPr txBox="1"/>
          <p:nvPr/>
        </p:nvSpPr>
        <p:spPr>
          <a:xfrm>
            <a:off x="484632" y="2724912"/>
            <a:ext cx="2944368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1">
                <a:solidFill>
                  <a:srgbClr val="05317F"/>
                </a:solidFill>
                <a:latin typeface="Arial"/>
              </a:defRPr>
            </a:pPr>
            <a:r>
              <a:t>Wartość ogółem projektu: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46120" y="2724912"/>
            <a:ext cx="2999232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0">
                <a:solidFill>
                  <a:srgbClr val="182D4B"/>
                </a:solidFill>
                <a:latin typeface="Arial"/>
              </a:defRPr>
            </a:pPr>
            <a:r>
              <a:t>5 191 325,00 zł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4632" y="3136392"/>
            <a:ext cx="2944368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1">
                <a:solidFill>
                  <a:srgbClr val="05317F"/>
                </a:solidFill>
                <a:latin typeface="Arial"/>
              </a:defRPr>
            </a:pPr>
            <a:r>
              <a:t>Wydatki kwalifikowalne: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46120" y="3136392"/>
            <a:ext cx="2999232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0">
                <a:solidFill>
                  <a:srgbClr val="182D4B"/>
                </a:solidFill>
                <a:latin typeface="Arial"/>
              </a:defRPr>
            </a:pPr>
            <a:r>
              <a:t>3 989 041,10 zł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4632" y="3547872"/>
            <a:ext cx="2944368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1">
                <a:solidFill>
                  <a:srgbClr val="05317F"/>
                </a:solidFill>
                <a:latin typeface="Arial"/>
              </a:defRPr>
            </a:pPr>
            <a:r>
              <a:t>Kwota dofinansowania: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246120" y="3547872"/>
            <a:ext cx="2999232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0">
                <a:solidFill>
                  <a:srgbClr val="182D4B"/>
                </a:solidFill>
                <a:latin typeface="Arial"/>
              </a:defRPr>
            </a:pPr>
            <a:r>
              <a:t>1 661 386,58 zł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4632" y="3959352"/>
            <a:ext cx="2944368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1">
                <a:solidFill>
                  <a:srgbClr val="05317F"/>
                </a:solidFill>
                <a:latin typeface="Arial"/>
              </a:defRPr>
            </a:pPr>
            <a:r>
              <a:t>Poziom dofinansowania: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246120" y="3959352"/>
            <a:ext cx="2999232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0">
                <a:solidFill>
                  <a:srgbClr val="182D4B"/>
                </a:solidFill>
                <a:latin typeface="Arial"/>
              </a:defRPr>
            </a:pPr>
            <a:r>
              <a:t>41,65 %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84632" y="4370832"/>
            <a:ext cx="2944368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1">
                <a:solidFill>
                  <a:srgbClr val="05317F"/>
                </a:solidFill>
                <a:latin typeface="Arial"/>
              </a:defRPr>
            </a:pPr>
            <a:r>
              <a:t>Okres realizacji: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246120" y="4370832"/>
            <a:ext cx="2999232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0">
                <a:solidFill>
                  <a:srgbClr val="182D4B"/>
                </a:solidFill>
                <a:latin typeface="Arial"/>
              </a:defRPr>
            </a:pPr>
            <a:r>
              <a:t>04.01.2027 – 30.06.2028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12064" y="5102352"/>
            <a:ext cx="6035040" cy="1536192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700" b="0">
                <a:solidFill>
                  <a:srgbClr val="182D4B"/>
                </a:solidFill>
                <a:latin typeface="Arial"/>
              </a:defRPr>
            </a:pPr>
            <a:r>
              <a:t>Budowa nowej przychodni POZ z infrastrukturą i zagospodarowaniem terenu. Dostępny obiekt zwiększy możliwości diagnostyki, leczenia i profilaktyki.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75488" y="6867144"/>
            <a:ext cx="9738360" cy="22860"/>
          </a:xfrm>
          <a:prstGeom prst="rect">
            <a:avLst/>
          </a:prstGeom>
          <a:solidFill>
            <a:srgbClr val="BCDF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493776" y="6986016"/>
            <a:ext cx="6949440" cy="24688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000" b="1">
                <a:solidFill>
                  <a:srgbClr val="05317F"/>
                </a:solidFill>
                <a:latin typeface="Arial"/>
              </a:defRPr>
            </a:pPr>
            <a:r>
              <a:t>FUNDUSZE EUROPEJSKIE DLA POMORZA 2021–2027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418320" y="6986016"/>
            <a:ext cx="694944" cy="256032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 algn="r">
              <a:spcAft>
                <a:spcPts val="100"/>
              </a:spcAft>
              <a:defRPr sz="1000" b="1">
                <a:solidFill>
                  <a:srgbClr val="05317F"/>
                </a:solidFill>
                <a:latin typeface="Arial"/>
              </a:defRPr>
            </a:pPr>
            <a:r>
              <a:t>03 / 15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2800F0ED-58C9-EFDA-18B8-2E6270B62D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2289" y="2438733"/>
            <a:ext cx="4278719" cy="427871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0691813" cy="265176"/>
          </a:xfrm>
          <a:prstGeom prst="rect">
            <a:avLst/>
          </a:prstGeom>
          <a:solidFill>
            <a:srgbClr val="0941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0" y="265176"/>
            <a:ext cx="10691813" cy="493776"/>
          </a:xfrm>
          <a:prstGeom prst="rect">
            <a:avLst/>
          </a:prstGeom>
          <a:solidFill>
            <a:srgbClr val="EC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92608" y="393192"/>
            <a:ext cx="10058400" cy="274320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400" b="1">
                <a:solidFill>
                  <a:srgbClr val="05317F"/>
                </a:solidFill>
                <a:latin typeface="Arial"/>
              </a:defRPr>
            </a:pPr>
            <a:r>
              <a:t>Działanie 6.9 Infrastruktura zdrowia  |  ZIT poza obszarem metropolitalnym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8912" y="932688"/>
            <a:ext cx="9784080" cy="411480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800" b="1">
                <a:solidFill>
                  <a:srgbClr val="05317F"/>
                </a:solidFill>
                <a:latin typeface="Arial"/>
              </a:defRPr>
            </a:pPr>
            <a:r>
              <a:t>Wnioskodawca:  AVENIR Sp. z o.o.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1463040"/>
            <a:ext cx="10691813" cy="950976"/>
          </a:xfrm>
          <a:prstGeom prst="rect">
            <a:avLst/>
          </a:prstGeom>
          <a:solidFill>
            <a:srgbClr val="003C9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20624" y="1618488"/>
            <a:ext cx="9875520" cy="726353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 algn="ctr">
              <a:spcAft>
                <a:spcPts val="100"/>
              </a:spcAft>
              <a:defRPr sz="2300" b="1">
                <a:solidFill>
                  <a:srgbClr val="FFFFFF"/>
                </a:solidFill>
                <a:latin typeface="Arial"/>
              </a:defRPr>
            </a:pPr>
            <a:r>
              <a:rPr lang="pl-PL" dirty="0"/>
              <a:t>NOWOCZESNA REHABILITACJA LECZNICZA DLA MIESZKAŃCÓW SŁUPSKA I POWIATU SŁUPSKIEGO</a:t>
            </a:r>
            <a:endParaRPr dirty="0"/>
          </a:p>
        </p:txBody>
      </p:sp>
      <p:sp>
        <p:nvSpPr>
          <p:cNvPr id="11" name="TextBox 10"/>
          <p:cNvSpPr txBox="1"/>
          <p:nvPr/>
        </p:nvSpPr>
        <p:spPr>
          <a:xfrm>
            <a:off x="484632" y="2724912"/>
            <a:ext cx="2944368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1">
                <a:solidFill>
                  <a:srgbClr val="05317F"/>
                </a:solidFill>
                <a:latin typeface="Arial"/>
              </a:defRPr>
            </a:pPr>
            <a:r>
              <a:t>Wartość ogółem projektu: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46120" y="2724912"/>
            <a:ext cx="2999232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0">
                <a:solidFill>
                  <a:srgbClr val="182D4B"/>
                </a:solidFill>
                <a:latin typeface="Arial"/>
              </a:defRPr>
            </a:pPr>
            <a:r>
              <a:t>1 314 855,24 zł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4632" y="3136392"/>
            <a:ext cx="2944368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1">
                <a:solidFill>
                  <a:srgbClr val="05317F"/>
                </a:solidFill>
                <a:latin typeface="Arial"/>
              </a:defRPr>
            </a:pPr>
            <a:r>
              <a:t>Wydatki kwalifikowalne: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46120" y="3136392"/>
            <a:ext cx="2999232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0">
                <a:solidFill>
                  <a:srgbClr val="182D4B"/>
                </a:solidFill>
                <a:latin typeface="Arial"/>
              </a:defRPr>
            </a:pPr>
            <a:r>
              <a:t>1 068 988,00 zł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4632" y="3547872"/>
            <a:ext cx="2944368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1">
                <a:solidFill>
                  <a:srgbClr val="05317F"/>
                </a:solidFill>
                <a:latin typeface="Arial"/>
              </a:defRPr>
            </a:pPr>
            <a:r>
              <a:t>Kwota dofinansowania: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246120" y="3547872"/>
            <a:ext cx="2999232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0">
                <a:solidFill>
                  <a:srgbClr val="182D4B"/>
                </a:solidFill>
                <a:latin typeface="Arial"/>
              </a:defRPr>
            </a:pPr>
            <a:r>
              <a:t>908 639,27 zł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4632" y="3959352"/>
            <a:ext cx="2944368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1">
                <a:solidFill>
                  <a:srgbClr val="05317F"/>
                </a:solidFill>
                <a:latin typeface="Arial"/>
              </a:defRPr>
            </a:pPr>
            <a:r>
              <a:t>Poziom dofinansowania: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246120" y="3959352"/>
            <a:ext cx="2999232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0">
                <a:solidFill>
                  <a:srgbClr val="182D4B"/>
                </a:solidFill>
                <a:latin typeface="Arial"/>
              </a:defRPr>
            </a:pPr>
            <a:r>
              <a:t>85,00 %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84632" y="4370832"/>
            <a:ext cx="2944368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1">
                <a:solidFill>
                  <a:srgbClr val="05317F"/>
                </a:solidFill>
                <a:latin typeface="Arial"/>
              </a:defRPr>
            </a:pPr>
            <a:r>
              <a:t>Okres realizacji: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246120" y="4370832"/>
            <a:ext cx="2999232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0">
                <a:solidFill>
                  <a:srgbClr val="182D4B"/>
                </a:solidFill>
                <a:latin typeface="Arial"/>
              </a:defRPr>
            </a:pPr>
            <a:r>
              <a:t>01.10.2026 – 31.12.2026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12064" y="5102352"/>
            <a:ext cx="6035040" cy="1536192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700" b="0">
                <a:solidFill>
                  <a:srgbClr val="182D4B"/>
                </a:solidFill>
                <a:latin typeface="Arial"/>
              </a:defRPr>
            </a:pPr>
            <a:r>
              <a:t>Doposażenie dwóch placówek w sprzęt do rehabilitacji ruchowej, analizy postawy i diagnostyki. Rozszerzenie zakresu terapii ambulatoryjnej.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75488" y="6867144"/>
            <a:ext cx="9738360" cy="22860"/>
          </a:xfrm>
          <a:prstGeom prst="rect">
            <a:avLst/>
          </a:prstGeom>
          <a:solidFill>
            <a:srgbClr val="BCDF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493776" y="6986016"/>
            <a:ext cx="6949440" cy="24688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000" b="1">
                <a:solidFill>
                  <a:srgbClr val="05317F"/>
                </a:solidFill>
                <a:latin typeface="Arial"/>
              </a:defRPr>
            </a:pPr>
            <a:r>
              <a:t>FUNDUSZE EUROPEJSKIE DLA POMORZA 2021–2027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418320" y="6986016"/>
            <a:ext cx="694944" cy="256032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 algn="r">
              <a:spcAft>
                <a:spcPts val="100"/>
              </a:spcAft>
              <a:defRPr sz="1000" b="1">
                <a:solidFill>
                  <a:srgbClr val="05317F"/>
                </a:solidFill>
                <a:latin typeface="Arial"/>
              </a:defRPr>
            </a:pPr>
            <a:r>
              <a:t>04 / 15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6C3FAB78-E2D4-8514-76B7-46A0673A7A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7396" y="2580767"/>
            <a:ext cx="4005094" cy="400509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0691813" cy="265176"/>
          </a:xfrm>
          <a:prstGeom prst="rect">
            <a:avLst/>
          </a:prstGeom>
          <a:solidFill>
            <a:srgbClr val="0941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0" y="265176"/>
            <a:ext cx="10691813" cy="493776"/>
          </a:xfrm>
          <a:prstGeom prst="rect">
            <a:avLst/>
          </a:prstGeom>
          <a:solidFill>
            <a:srgbClr val="EC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92608" y="393192"/>
            <a:ext cx="10058400" cy="274320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400" b="1">
                <a:solidFill>
                  <a:srgbClr val="05317F"/>
                </a:solidFill>
                <a:latin typeface="Arial"/>
              </a:defRPr>
            </a:pPr>
            <a:r>
              <a:t>Działanie 6.9 Infrastruktura zdrowia  |  ZIT poza obszarem metropolitalnym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8912" y="932688"/>
            <a:ext cx="9784080" cy="411480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800" b="1">
                <a:solidFill>
                  <a:srgbClr val="05317F"/>
                </a:solidFill>
                <a:latin typeface="Arial"/>
              </a:defRPr>
            </a:pPr>
            <a:r>
              <a:t>Wnioskodawca:  Gmina Ustka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1463040"/>
            <a:ext cx="10691813" cy="950976"/>
          </a:xfrm>
          <a:prstGeom prst="rect">
            <a:avLst/>
          </a:prstGeom>
          <a:solidFill>
            <a:srgbClr val="003C9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20624" y="1618488"/>
            <a:ext cx="9875520" cy="630936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 algn="ctr">
              <a:spcAft>
                <a:spcPts val="100"/>
              </a:spcAft>
              <a:defRPr sz="2300" b="1">
                <a:solidFill>
                  <a:srgbClr val="FFFFFF"/>
                </a:solidFill>
                <a:latin typeface="Arial"/>
              </a:defRPr>
            </a:pPr>
            <a:r>
              <a:t>PRZEBUDOWA I MODERNIZACJA OBIEKTÓW POZ W GMINIE USTKA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4632" y="2724912"/>
            <a:ext cx="2944368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1">
                <a:solidFill>
                  <a:srgbClr val="05317F"/>
                </a:solidFill>
                <a:latin typeface="Arial"/>
              </a:defRPr>
            </a:pPr>
            <a:r>
              <a:t>Wartość ogółem projektu: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46120" y="2724912"/>
            <a:ext cx="2999232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0">
                <a:solidFill>
                  <a:srgbClr val="182D4B"/>
                </a:solidFill>
                <a:latin typeface="Arial"/>
              </a:defRPr>
            </a:pPr>
            <a:r>
              <a:t>1 127 683,31 zł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4632" y="3136392"/>
            <a:ext cx="2944368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1">
                <a:solidFill>
                  <a:srgbClr val="05317F"/>
                </a:solidFill>
                <a:latin typeface="Arial"/>
              </a:defRPr>
            </a:pPr>
            <a:r>
              <a:t>Wydatki kwalifikowalne: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46120" y="3136392"/>
            <a:ext cx="2999232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0">
                <a:solidFill>
                  <a:srgbClr val="182D4B"/>
                </a:solidFill>
                <a:latin typeface="Arial"/>
              </a:defRPr>
            </a:pPr>
            <a:r>
              <a:t>916 815,70 zł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4632" y="3547872"/>
            <a:ext cx="2944368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1">
                <a:solidFill>
                  <a:srgbClr val="05317F"/>
                </a:solidFill>
                <a:latin typeface="Arial"/>
              </a:defRPr>
            </a:pPr>
            <a:r>
              <a:t>Kwota dofinansowania: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246120" y="3547872"/>
            <a:ext cx="2999232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0">
                <a:solidFill>
                  <a:srgbClr val="182D4B"/>
                </a:solidFill>
                <a:latin typeface="Arial"/>
              </a:defRPr>
            </a:pPr>
            <a:r>
              <a:t>743 790,70 zł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4632" y="3959352"/>
            <a:ext cx="2944368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1">
                <a:solidFill>
                  <a:srgbClr val="05317F"/>
                </a:solidFill>
                <a:latin typeface="Arial"/>
              </a:defRPr>
            </a:pPr>
            <a:r>
              <a:t>Poziom dofinansowania: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246120" y="3959352"/>
            <a:ext cx="2999232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0">
                <a:solidFill>
                  <a:srgbClr val="182D4B"/>
                </a:solidFill>
                <a:latin typeface="Arial"/>
              </a:defRPr>
            </a:pPr>
            <a:r>
              <a:t>81,13 %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84632" y="4370832"/>
            <a:ext cx="2944368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1">
                <a:solidFill>
                  <a:srgbClr val="05317F"/>
                </a:solidFill>
                <a:latin typeface="Arial"/>
              </a:defRPr>
            </a:pPr>
            <a:r>
              <a:t>Okres realizacji: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246120" y="4370832"/>
            <a:ext cx="2999232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0">
                <a:solidFill>
                  <a:srgbClr val="182D4B"/>
                </a:solidFill>
                <a:latin typeface="Arial"/>
              </a:defRPr>
            </a:pPr>
            <a:r>
              <a:t>19.03.2026 – 31.12.2026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12064" y="5102352"/>
            <a:ext cx="6035040" cy="1536192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700" b="0">
                <a:solidFill>
                  <a:srgbClr val="182D4B"/>
                </a:solidFill>
                <a:latin typeface="Arial"/>
              </a:defRPr>
            </a:pPr>
            <a:r>
              <a:t>Modernizacja dwóch placówek POZ w Zaleskich i Bałamątku: przebudowa pomieszczeń, unowocześnienie instalacji oraz likwidacja barier architektonicznych. Poprawa dostępności i komfortu pacjentów.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75488" y="6867144"/>
            <a:ext cx="9738360" cy="22860"/>
          </a:xfrm>
          <a:prstGeom prst="rect">
            <a:avLst/>
          </a:prstGeom>
          <a:solidFill>
            <a:srgbClr val="BCDF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493776" y="6986016"/>
            <a:ext cx="6949440" cy="24688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000" b="1">
                <a:solidFill>
                  <a:srgbClr val="05317F"/>
                </a:solidFill>
                <a:latin typeface="Arial"/>
              </a:defRPr>
            </a:pPr>
            <a:r>
              <a:t>FUNDUSZE EUROPEJSKIE DLA POMORZA 2021–2027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418320" y="6986016"/>
            <a:ext cx="694944" cy="256032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 algn="r">
              <a:spcAft>
                <a:spcPts val="100"/>
              </a:spcAft>
              <a:defRPr sz="1000" b="1">
                <a:solidFill>
                  <a:srgbClr val="05317F"/>
                </a:solidFill>
                <a:latin typeface="Arial"/>
              </a:defRPr>
            </a:pPr>
            <a:r>
              <a:t>05 / 15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BD9C08D6-A891-0192-E69C-233B618071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741" y="2532888"/>
            <a:ext cx="3983253" cy="398325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0691813" cy="265176"/>
          </a:xfrm>
          <a:prstGeom prst="rect">
            <a:avLst/>
          </a:prstGeom>
          <a:solidFill>
            <a:srgbClr val="0941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0" y="265176"/>
            <a:ext cx="10691813" cy="493776"/>
          </a:xfrm>
          <a:prstGeom prst="rect">
            <a:avLst/>
          </a:prstGeom>
          <a:solidFill>
            <a:srgbClr val="EC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92608" y="393192"/>
            <a:ext cx="10058400" cy="274320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400" b="1">
                <a:solidFill>
                  <a:srgbClr val="05317F"/>
                </a:solidFill>
                <a:latin typeface="Arial"/>
              </a:defRPr>
            </a:pPr>
            <a:r>
              <a:t>Działanie 6.9 Infrastruktura zdrowia  |  ZIT poza obszarem metropolitalnym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8912" y="932688"/>
            <a:ext cx="9784080" cy="411480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800" b="1">
                <a:solidFill>
                  <a:srgbClr val="05317F"/>
                </a:solidFill>
                <a:latin typeface="Arial"/>
              </a:defRPr>
            </a:pPr>
            <a:r>
              <a:rPr dirty="0" err="1"/>
              <a:t>Wnioskodawca</a:t>
            </a:r>
            <a:r>
              <a:rPr dirty="0"/>
              <a:t>:  </a:t>
            </a:r>
            <a:r>
              <a:rPr dirty="0" err="1"/>
              <a:t>Powiatowe</a:t>
            </a:r>
            <a:r>
              <a:rPr dirty="0"/>
              <a:t> Centrum </a:t>
            </a:r>
            <a:r>
              <a:rPr dirty="0" err="1"/>
              <a:t>Zdrowia</a:t>
            </a:r>
            <a:r>
              <a:rPr dirty="0"/>
              <a:t> Sp. z </a:t>
            </a:r>
            <a:r>
              <a:rPr dirty="0" err="1"/>
              <a:t>o.o.</a:t>
            </a:r>
            <a:endParaRPr dirty="0"/>
          </a:p>
        </p:txBody>
      </p:sp>
      <p:sp>
        <p:nvSpPr>
          <p:cNvPr id="9" name="Rectangle 8"/>
          <p:cNvSpPr/>
          <p:nvPr/>
        </p:nvSpPr>
        <p:spPr>
          <a:xfrm>
            <a:off x="0" y="1463040"/>
            <a:ext cx="10691813" cy="950976"/>
          </a:xfrm>
          <a:prstGeom prst="rect">
            <a:avLst/>
          </a:prstGeom>
          <a:solidFill>
            <a:srgbClr val="003C9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20624" y="1618488"/>
            <a:ext cx="9875520" cy="664797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 algn="ctr">
              <a:spcAft>
                <a:spcPts val="100"/>
              </a:spcAft>
              <a:defRPr sz="2100" b="1">
                <a:solidFill>
                  <a:srgbClr val="FFFFFF"/>
                </a:solidFill>
                <a:latin typeface="Arial"/>
              </a:defRPr>
            </a:pPr>
            <a:r>
              <a:rPr lang="pl-PL" dirty="0"/>
              <a:t>ZAKUP SPRZĘTU MEDYCZNEGO NA POTRZEBY PORADNI SPECJALISTYCZNYCH I POZ W MALBORKU</a:t>
            </a:r>
            <a:endParaRPr dirty="0"/>
          </a:p>
        </p:txBody>
      </p:sp>
      <p:sp>
        <p:nvSpPr>
          <p:cNvPr id="11" name="TextBox 10"/>
          <p:cNvSpPr txBox="1"/>
          <p:nvPr/>
        </p:nvSpPr>
        <p:spPr>
          <a:xfrm>
            <a:off x="484632" y="2724912"/>
            <a:ext cx="2944368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1">
                <a:solidFill>
                  <a:srgbClr val="05317F"/>
                </a:solidFill>
                <a:latin typeface="Arial"/>
              </a:defRPr>
            </a:pPr>
            <a:r>
              <a:t>Wartość ogółem projektu: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46120" y="2724912"/>
            <a:ext cx="2999232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0">
                <a:solidFill>
                  <a:srgbClr val="182D4B"/>
                </a:solidFill>
                <a:latin typeface="Arial"/>
              </a:defRPr>
            </a:pPr>
            <a:r>
              <a:t>4 940 347,93 zł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4632" y="3136392"/>
            <a:ext cx="2944368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1">
                <a:solidFill>
                  <a:srgbClr val="05317F"/>
                </a:solidFill>
                <a:latin typeface="Arial"/>
              </a:defRPr>
            </a:pPr>
            <a:r>
              <a:t>Wydatki kwalifikowalne: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46120" y="3136392"/>
            <a:ext cx="2999232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0">
                <a:solidFill>
                  <a:srgbClr val="182D4B"/>
                </a:solidFill>
                <a:latin typeface="Arial"/>
              </a:defRPr>
            </a:pPr>
            <a:r>
              <a:t>4 458 277,45 zł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4632" y="3547872"/>
            <a:ext cx="2944368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1">
                <a:solidFill>
                  <a:srgbClr val="05317F"/>
                </a:solidFill>
                <a:latin typeface="Arial"/>
              </a:defRPr>
            </a:pPr>
            <a:r>
              <a:t>Kwota dofinansowania: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246120" y="3547872"/>
            <a:ext cx="2999232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0">
                <a:solidFill>
                  <a:srgbClr val="182D4B"/>
                </a:solidFill>
                <a:latin typeface="Arial"/>
              </a:defRPr>
            </a:pPr>
            <a:r>
              <a:t>3 789 535,83 zł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4632" y="3959352"/>
            <a:ext cx="2944368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1">
                <a:solidFill>
                  <a:srgbClr val="05317F"/>
                </a:solidFill>
                <a:latin typeface="Arial"/>
              </a:defRPr>
            </a:pPr>
            <a:r>
              <a:t>Poziom dofinansowania: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246120" y="3959352"/>
            <a:ext cx="2999232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0">
                <a:solidFill>
                  <a:srgbClr val="182D4B"/>
                </a:solidFill>
                <a:latin typeface="Arial"/>
              </a:defRPr>
            </a:pPr>
            <a:r>
              <a:t>85,00 %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84632" y="4370832"/>
            <a:ext cx="2944368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1">
                <a:solidFill>
                  <a:srgbClr val="05317F"/>
                </a:solidFill>
                <a:latin typeface="Arial"/>
              </a:defRPr>
            </a:pPr>
            <a:r>
              <a:t>Okres realizacji: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246120" y="4370832"/>
            <a:ext cx="2999232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0">
                <a:solidFill>
                  <a:srgbClr val="182D4B"/>
                </a:solidFill>
                <a:latin typeface="Arial"/>
              </a:defRPr>
            </a:pPr>
            <a:r>
              <a:t>15.05.2026 – 30.06.2027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12064" y="5102352"/>
            <a:ext cx="6035040" cy="1536192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700" b="0">
                <a:solidFill>
                  <a:srgbClr val="182D4B"/>
                </a:solidFill>
                <a:latin typeface="Arial"/>
              </a:defRPr>
            </a:pPr>
            <a:r>
              <a:t>Zakup m.in. USG, EKG, holterów i endoskopów oraz wymiana dźwigu. Szersza diagnostyka i lepsza dostępność pracowni dla pacjentów.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75488" y="6867144"/>
            <a:ext cx="9738360" cy="22860"/>
          </a:xfrm>
          <a:prstGeom prst="rect">
            <a:avLst/>
          </a:prstGeom>
          <a:solidFill>
            <a:srgbClr val="BCDF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493776" y="6986016"/>
            <a:ext cx="6949440" cy="24688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000" b="1">
                <a:solidFill>
                  <a:srgbClr val="05317F"/>
                </a:solidFill>
                <a:latin typeface="Arial"/>
              </a:defRPr>
            </a:pPr>
            <a:r>
              <a:t>FUNDUSZE EUROPEJSKIE DLA POMORZA 2021–2027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418320" y="6986016"/>
            <a:ext cx="694944" cy="256032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 algn="r">
              <a:spcAft>
                <a:spcPts val="100"/>
              </a:spcAft>
              <a:defRPr sz="1000" b="1">
                <a:solidFill>
                  <a:srgbClr val="05317F"/>
                </a:solidFill>
                <a:latin typeface="Arial"/>
              </a:defRPr>
            </a:pPr>
            <a:r>
              <a:t>06 / 15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E195CBC4-765E-C1AD-8C8B-039BCED378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9985" y="2569464"/>
            <a:ext cx="3923853" cy="392385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0691813" cy="265176"/>
          </a:xfrm>
          <a:prstGeom prst="rect">
            <a:avLst/>
          </a:prstGeom>
          <a:solidFill>
            <a:srgbClr val="0941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0" y="265176"/>
            <a:ext cx="10691813" cy="493776"/>
          </a:xfrm>
          <a:prstGeom prst="rect">
            <a:avLst/>
          </a:prstGeom>
          <a:solidFill>
            <a:srgbClr val="EC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92608" y="393192"/>
            <a:ext cx="10058400" cy="274320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400" b="1">
                <a:solidFill>
                  <a:srgbClr val="05317F"/>
                </a:solidFill>
                <a:latin typeface="Arial"/>
              </a:defRPr>
            </a:pPr>
            <a:r>
              <a:t>Działanie 6.9 Infrastruktura zdrowia  |  ZIT poza obszarem metropolitalnym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8912" y="932688"/>
            <a:ext cx="9784080" cy="411480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800" b="1">
                <a:solidFill>
                  <a:srgbClr val="05317F"/>
                </a:solidFill>
                <a:latin typeface="Arial"/>
              </a:defRPr>
            </a:pPr>
            <a:r>
              <a:rPr dirty="0" err="1"/>
              <a:t>Wnioskodawca</a:t>
            </a:r>
            <a:r>
              <a:rPr dirty="0"/>
              <a:t>:  </a:t>
            </a:r>
            <a:r>
              <a:rPr dirty="0" err="1"/>
              <a:t>Fundacja</a:t>
            </a:r>
            <a:r>
              <a:rPr dirty="0"/>
              <a:t> „AS” Centrum Rozwoju </a:t>
            </a:r>
            <a:r>
              <a:rPr dirty="0" err="1"/>
              <a:t>Dzieci</a:t>
            </a:r>
            <a:endParaRPr dirty="0"/>
          </a:p>
        </p:txBody>
      </p:sp>
      <p:sp>
        <p:nvSpPr>
          <p:cNvPr id="9" name="Rectangle 8"/>
          <p:cNvSpPr/>
          <p:nvPr/>
        </p:nvSpPr>
        <p:spPr>
          <a:xfrm>
            <a:off x="12477" y="1522476"/>
            <a:ext cx="10691813" cy="1106424"/>
          </a:xfrm>
          <a:prstGeom prst="rect">
            <a:avLst/>
          </a:prstGeom>
          <a:solidFill>
            <a:srgbClr val="003C9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06908" y="1571464"/>
            <a:ext cx="9875520" cy="1080296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 algn="ctr">
              <a:spcAft>
                <a:spcPts val="100"/>
              </a:spcAft>
              <a:defRPr sz="2300" b="1">
                <a:solidFill>
                  <a:srgbClr val="FFFFFF"/>
                </a:solidFill>
                <a:latin typeface="Arial"/>
              </a:defRPr>
            </a:pPr>
            <a:r>
              <a:rPr lang="pl-PL" dirty="0"/>
              <a:t>ZWIĘKSZENIE DOSTĘPU DO OPIEKI ZDROWOTNEJ I WSPIERANIE OPIEKI ŚRODOWISKOWEJ W OŚRODKU WCZESNEJ INTERWENCJI „AS” W MALBORKU</a:t>
            </a:r>
            <a:endParaRPr dirty="0"/>
          </a:p>
        </p:txBody>
      </p:sp>
      <p:sp>
        <p:nvSpPr>
          <p:cNvPr id="11" name="TextBox 10"/>
          <p:cNvSpPr txBox="1"/>
          <p:nvPr/>
        </p:nvSpPr>
        <p:spPr>
          <a:xfrm>
            <a:off x="484632" y="2724912"/>
            <a:ext cx="2944368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1">
                <a:solidFill>
                  <a:srgbClr val="05317F"/>
                </a:solidFill>
                <a:latin typeface="Arial"/>
              </a:defRPr>
            </a:pPr>
            <a:r>
              <a:t>Wartość ogółem projektu: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46120" y="2724912"/>
            <a:ext cx="2999232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0">
                <a:solidFill>
                  <a:srgbClr val="182D4B"/>
                </a:solidFill>
                <a:latin typeface="Arial"/>
              </a:defRPr>
            </a:pPr>
            <a:r>
              <a:t>1 481 879,06 zł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4632" y="3136392"/>
            <a:ext cx="2944368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1">
                <a:solidFill>
                  <a:srgbClr val="05317F"/>
                </a:solidFill>
                <a:latin typeface="Arial"/>
              </a:defRPr>
            </a:pPr>
            <a:r>
              <a:t>Wydatki kwalifikowalne: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46120" y="3136392"/>
            <a:ext cx="2999232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0">
                <a:solidFill>
                  <a:srgbClr val="182D4B"/>
                </a:solidFill>
                <a:latin typeface="Arial"/>
              </a:defRPr>
            </a:pPr>
            <a:r>
              <a:t>897 281,25 zł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4632" y="3547872"/>
            <a:ext cx="2944368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1">
                <a:solidFill>
                  <a:srgbClr val="05317F"/>
                </a:solidFill>
                <a:latin typeface="Arial"/>
              </a:defRPr>
            </a:pPr>
            <a:r>
              <a:t>Kwota dofinansowania: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246120" y="3547872"/>
            <a:ext cx="2999232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0">
                <a:solidFill>
                  <a:srgbClr val="182D4B"/>
                </a:solidFill>
                <a:latin typeface="Arial"/>
              </a:defRPr>
            </a:pPr>
            <a:r>
              <a:t>717 825,00 zł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4632" y="3959352"/>
            <a:ext cx="2944368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1">
                <a:solidFill>
                  <a:srgbClr val="05317F"/>
                </a:solidFill>
                <a:latin typeface="Arial"/>
              </a:defRPr>
            </a:pPr>
            <a:r>
              <a:t>Poziom dofinansowania: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246120" y="3959352"/>
            <a:ext cx="2999232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0">
                <a:solidFill>
                  <a:srgbClr val="182D4B"/>
                </a:solidFill>
                <a:latin typeface="Arial"/>
              </a:defRPr>
            </a:pPr>
            <a:r>
              <a:t>80,00 %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84632" y="4370832"/>
            <a:ext cx="2944368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1">
                <a:solidFill>
                  <a:srgbClr val="05317F"/>
                </a:solidFill>
                <a:latin typeface="Arial"/>
              </a:defRPr>
            </a:pPr>
            <a:r>
              <a:t>Okres realizacji: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246120" y="4370832"/>
            <a:ext cx="2999232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0">
                <a:solidFill>
                  <a:srgbClr val="182D4B"/>
                </a:solidFill>
                <a:latin typeface="Arial"/>
              </a:defRPr>
            </a:pPr>
            <a:r>
              <a:t>01.09.2026 – 30.11.2027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12064" y="5102352"/>
            <a:ext cx="6035040" cy="1536192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700" b="0">
                <a:solidFill>
                  <a:srgbClr val="182D4B"/>
                </a:solidFill>
                <a:latin typeface="Arial"/>
              </a:defRPr>
            </a:pPr>
            <a:r>
              <a:t>Zakup i modernizacja lokalu, doposażenie gabinetów terapeutycznych, technologie VR, usługi cyfrowe i pojazd do wizyt środowiskowych.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75488" y="6867144"/>
            <a:ext cx="9738360" cy="22860"/>
          </a:xfrm>
          <a:prstGeom prst="rect">
            <a:avLst/>
          </a:prstGeom>
          <a:solidFill>
            <a:srgbClr val="BCDF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493776" y="6986016"/>
            <a:ext cx="6949440" cy="24688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000" b="1">
                <a:solidFill>
                  <a:srgbClr val="05317F"/>
                </a:solidFill>
                <a:latin typeface="Arial"/>
              </a:defRPr>
            </a:pPr>
            <a:r>
              <a:t>FUNDUSZE EUROPEJSKIE DLA POMORZA 2021–2027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418320" y="6986016"/>
            <a:ext cx="694944" cy="256032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 algn="r">
              <a:spcAft>
                <a:spcPts val="100"/>
              </a:spcAft>
              <a:defRPr sz="1000" b="1">
                <a:solidFill>
                  <a:srgbClr val="05317F"/>
                </a:solidFill>
                <a:latin typeface="Arial"/>
              </a:defRPr>
            </a:pPr>
            <a:r>
              <a:t>07 / 15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D1D66ADE-5A64-DB94-137E-9709C6BD95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8542" y="2724912"/>
            <a:ext cx="3984425" cy="398442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0691813" cy="265176"/>
          </a:xfrm>
          <a:prstGeom prst="rect">
            <a:avLst/>
          </a:prstGeom>
          <a:solidFill>
            <a:srgbClr val="0941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0" y="265176"/>
            <a:ext cx="10691813" cy="493776"/>
          </a:xfrm>
          <a:prstGeom prst="rect">
            <a:avLst/>
          </a:prstGeom>
          <a:solidFill>
            <a:srgbClr val="EC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92608" y="393192"/>
            <a:ext cx="10058400" cy="274320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400" b="1">
                <a:solidFill>
                  <a:srgbClr val="05317F"/>
                </a:solidFill>
                <a:latin typeface="Arial"/>
              </a:defRPr>
            </a:pPr>
            <a:r>
              <a:t>Działanie 6.9 Infrastruktura zdrowia  |  ZIT poza obszarem metropolitalnym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8912" y="932688"/>
            <a:ext cx="9784080" cy="411480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800" b="1">
                <a:solidFill>
                  <a:srgbClr val="05317F"/>
                </a:solidFill>
                <a:latin typeface="Arial"/>
              </a:defRPr>
            </a:pPr>
            <a:r>
              <a:rPr dirty="0" err="1"/>
              <a:t>Wnioskodawca</a:t>
            </a:r>
            <a:r>
              <a:rPr dirty="0"/>
              <a:t>:  American Heart of Poland S.A.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1344168"/>
            <a:ext cx="10691813" cy="1069848"/>
          </a:xfrm>
          <a:prstGeom prst="rect">
            <a:avLst/>
          </a:prstGeom>
          <a:solidFill>
            <a:srgbClr val="003C9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38912" y="1435196"/>
            <a:ext cx="9875520" cy="987963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 algn="ctr">
              <a:spcAft>
                <a:spcPts val="100"/>
              </a:spcAft>
              <a:defRPr sz="2100" b="1">
                <a:solidFill>
                  <a:srgbClr val="FFFFFF"/>
                </a:solidFill>
                <a:latin typeface="Arial"/>
              </a:defRPr>
            </a:pPr>
            <a:r>
              <a:rPr lang="pl-PL" dirty="0"/>
              <a:t>WSPARCIE SZPITALA W SZTUMIE W CELU PROWADZENIA REHABILITACJI W TRYBIE DZIENNYM WRAZ Z ROZSZERZENIEM DZIAŁALNOŚCI PRZYCHODNI SPECJALISTYCZNEJ</a:t>
            </a:r>
            <a:endParaRPr dirty="0"/>
          </a:p>
        </p:txBody>
      </p:sp>
      <p:sp>
        <p:nvSpPr>
          <p:cNvPr id="11" name="TextBox 10"/>
          <p:cNvSpPr txBox="1"/>
          <p:nvPr/>
        </p:nvSpPr>
        <p:spPr>
          <a:xfrm>
            <a:off x="484632" y="2724912"/>
            <a:ext cx="2944368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1">
                <a:solidFill>
                  <a:srgbClr val="05317F"/>
                </a:solidFill>
                <a:latin typeface="Arial"/>
              </a:defRPr>
            </a:pPr>
            <a:r>
              <a:t>Wartość ogółem projektu: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46120" y="2724912"/>
            <a:ext cx="2999232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0">
                <a:solidFill>
                  <a:srgbClr val="182D4B"/>
                </a:solidFill>
                <a:latin typeface="Arial"/>
              </a:defRPr>
            </a:pPr>
            <a:r>
              <a:t>3 111 685,25 zł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4632" y="3136392"/>
            <a:ext cx="2944368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1">
                <a:solidFill>
                  <a:srgbClr val="05317F"/>
                </a:solidFill>
                <a:latin typeface="Arial"/>
              </a:defRPr>
            </a:pPr>
            <a:r>
              <a:t>Wydatki kwalifikowalne: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46120" y="3136392"/>
            <a:ext cx="2999232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0">
                <a:solidFill>
                  <a:srgbClr val="182D4B"/>
                </a:solidFill>
                <a:latin typeface="Arial"/>
              </a:defRPr>
            </a:pPr>
            <a:r>
              <a:t>2 588 260,41 zł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4632" y="3547872"/>
            <a:ext cx="2944368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1">
                <a:solidFill>
                  <a:srgbClr val="05317F"/>
                </a:solidFill>
                <a:latin typeface="Arial"/>
              </a:defRPr>
            </a:pPr>
            <a:r>
              <a:t>Kwota dofinansowania: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246120" y="3547872"/>
            <a:ext cx="2999232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0">
                <a:solidFill>
                  <a:srgbClr val="182D4B"/>
                </a:solidFill>
                <a:latin typeface="Arial"/>
              </a:defRPr>
            </a:pPr>
            <a:r>
              <a:t>2 200 021,34 zł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4632" y="3959352"/>
            <a:ext cx="2944368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1">
                <a:solidFill>
                  <a:srgbClr val="05317F"/>
                </a:solidFill>
                <a:latin typeface="Arial"/>
              </a:defRPr>
            </a:pPr>
            <a:r>
              <a:t>Poziom dofinansowania: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246120" y="3959352"/>
            <a:ext cx="2999232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0">
                <a:solidFill>
                  <a:srgbClr val="182D4B"/>
                </a:solidFill>
                <a:latin typeface="Arial"/>
              </a:defRPr>
            </a:pPr>
            <a:r>
              <a:t>85,00 %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84632" y="4370832"/>
            <a:ext cx="2944368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1">
                <a:solidFill>
                  <a:srgbClr val="05317F"/>
                </a:solidFill>
                <a:latin typeface="Arial"/>
              </a:defRPr>
            </a:pPr>
            <a:r>
              <a:t>Okres realizacji: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246120" y="4370832"/>
            <a:ext cx="2999232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0">
                <a:solidFill>
                  <a:srgbClr val="182D4B"/>
                </a:solidFill>
                <a:latin typeface="Arial"/>
              </a:defRPr>
            </a:pPr>
            <a:r>
              <a:t>03.08.2026 – 31.07.2027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12064" y="5102352"/>
            <a:ext cx="6035040" cy="1536192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700" b="0">
                <a:solidFill>
                  <a:srgbClr val="182D4B"/>
                </a:solidFill>
                <a:latin typeface="Arial"/>
              </a:defRPr>
            </a:pPr>
            <a:r>
              <a:t>Adaptacja pomieszczeń na rehabilitację dzienną, poszerzenie oferty poradni rehabilitacyjnej i ortopedycznej oraz zakup dwóch aparatów USG.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75488" y="6867144"/>
            <a:ext cx="9738360" cy="22860"/>
          </a:xfrm>
          <a:prstGeom prst="rect">
            <a:avLst/>
          </a:prstGeom>
          <a:solidFill>
            <a:srgbClr val="BCDF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493776" y="6986016"/>
            <a:ext cx="6949440" cy="24688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000" b="1">
                <a:solidFill>
                  <a:srgbClr val="05317F"/>
                </a:solidFill>
                <a:latin typeface="Arial"/>
              </a:defRPr>
            </a:pPr>
            <a:r>
              <a:t>FUNDUSZE EUROPEJSKIE DLA POMORZA 2021–2027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418320" y="6986016"/>
            <a:ext cx="694944" cy="256032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 algn="r">
              <a:spcAft>
                <a:spcPts val="100"/>
              </a:spcAft>
              <a:defRPr sz="1000" b="1">
                <a:solidFill>
                  <a:srgbClr val="05317F"/>
                </a:solidFill>
                <a:latin typeface="Arial"/>
              </a:defRPr>
            </a:pPr>
            <a:r>
              <a:t>08 / 15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E6C8B4B0-6D69-66B0-2D00-71FE088F70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6026" y="2622859"/>
            <a:ext cx="4032448" cy="403244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0691813" cy="265176"/>
          </a:xfrm>
          <a:prstGeom prst="rect">
            <a:avLst/>
          </a:prstGeom>
          <a:solidFill>
            <a:srgbClr val="0941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0" y="265176"/>
            <a:ext cx="10691813" cy="493776"/>
          </a:xfrm>
          <a:prstGeom prst="rect">
            <a:avLst/>
          </a:prstGeom>
          <a:solidFill>
            <a:srgbClr val="EC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92608" y="393192"/>
            <a:ext cx="10058400" cy="274320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400" b="1">
                <a:solidFill>
                  <a:srgbClr val="05317F"/>
                </a:solidFill>
                <a:latin typeface="Arial"/>
              </a:defRPr>
            </a:pPr>
            <a:r>
              <a:t>Działanie 6.9 Infrastruktura zdrowia  |  ZIT poza obszarem metropolitalnym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8912" y="932688"/>
            <a:ext cx="9784080" cy="411480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800" b="1">
                <a:solidFill>
                  <a:srgbClr val="05317F"/>
                </a:solidFill>
                <a:latin typeface="Arial"/>
              </a:defRPr>
            </a:pPr>
            <a:r>
              <a:rPr dirty="0" err="1"/>
              <a:t>Wnioskodawca</a:t>
            </a:r>
            <a:r>
              <a:rPr dirty="0"/>
              <a:t>:  </a:t>
            </a:r>
            <a:r>
              <a:rPr dirty="0" err="1"/>
              <a:t>Gmina</a:t>
            </a:r>
            <a:r>
              <a:rPr dirty="0"/>
              <a:t> </a:t>
            </a:r>
            <a:r>
              <a:rPr dirty="0" err="1"/>
              <a:t>Łęczyce</a:t>
            </a:r>
            <a:endParaRPr dirty="0"/>
          </a:p>
        </p:txBody>
      </p:sp>
      <p:sp>
        <p:nvSpPr>
          <p:cNvPr id="9" name="Rectangle 8"/>
          <p:cNvSpPr/>
          <p:nvPr/>
        </p:nvSpPr>
        <p:spPr>
          <a:xfrm>
            <a:off x="0" y="1370296"/>
            <a:ext cx="10691813" cy="1043720"/>
          </a:xfrm>
          <a:prstGeom prst="rect">
            <a:avLst/>
          </a:prstGeom>
          <a:solidFill>
            <a:srgbClr val="003C9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38912" y="1352008"/>
            <a:ext cx="9875520" cy="1080296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 algn="ctr">
              <a:spcAft>
                <a:spcPts val="100"/>
              </a:spcAft>
              <a:defRPr sz="2300" b="1">
                <a:solidFill>
                  <a:srgbClr val="FFFFFF"/>
                </a:solidFill>
                <a:latin typeface="Arial"/>
              </a:defRPr>
            </a:pPr>
            <a:r>
              <a:rPr lang="pl-PL" dirty="0"/>
              <a:t>PODNIESIENIE JAKOŚCI USŁUG MEDYCZNYCH POPRZEZ REMONT I DOPOSAŻENIE PORADNI PODSTAWOWEJ OPIEKI ZDROWOTNEJ W ŁĘCZYCACH</a:t>
            </a:r>
            <a:endParaRPr dirty="0"/>
          </a:p>
        </p:txBody>
      </p:sp>
      <p:sp>
        <p:nvSpPr>
          <p:cNvPr id="11" name="TextBox 10"/>
          <p:cNvSpPr txBox="1"/>
          <p:nvPr/>
        </p:nvSpPr>
        <p:spPr>
          <a:xfrm>
            <a:off x="484632" y="2724912"/>
            <a:ext cx="2944368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1">
                <a:solidFill>
                  <a:srgbClr val="05317F"/>
                </a:solidFill>
                <a:latin typeface="Arial"/>
              </a:defRPr>
            </a:pPr>
            <a:r>
              <a:t>Wartość ogółem projektu: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46120" y="2724912"/>
            <a:ext cx="2999232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0">
                <a:solidFill>
                  <a:srgbClr val="182D4B"/>
                </a:solidFill>
                <a:latin typeface="Arial"/>
              </a:defRPr>
            </a:pPr>
            <a:r>
              <a:t>529 074,70 zł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4632" y="3136392"/>
            <a:ext cx="2944368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1">
                <a:solidFill>
                  <a:srgbClr val="05317F"/>
                </a:solidFill>
                <a:latin typeface="Arial"/>
              </a:defRPr>
            </a:pPr>
            <a:r>
              <a:t>Wydatki kwalifikowalne: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46120" y="3136392"/>
            <a:ext cx="2999232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0">
                <a:solidFill>
                  <a:srgbClr val="182D4B"/>
                </a:solidFill>
                <a:latin typeface="Arial"/>
              </a:defRPr>
            </a:pPr>
            <a:r>
              <a:t>431 710,65 zł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4632" y="3547872"/>
            <a:ext cx="2944368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1">
                <a:solidFill>
                  <a:srgbClr val="05317F"/>
                </a:solidFill>
                <a:latin typeface="Arial"/>
              </a:defRPr>
            </a:pPr>
            <a:r>
              <a:t>Kwota dofinansowania: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246120" y="3547872"/>
            <a:ext cx="2999232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0">
                <a:solidFill>
                  <a:srgbClr val="182D4B"/>
                </a:solidFill>
                <a:latin typeface="Arial"/>
              </a:defRPr>
            </a:pPr>
            <a:r>
              <a:t>366 954,01 zł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4632" y="3959352"/>
            <a:ext cx="2944368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1">
                <a:solidFill>
                  <a:srgbClr val="05317F"/>
                </a:solidFill>
                <a:latin typeface="Arial"/>
              </a:defRPr>
            </a:pPr>
            <a:r>
              <a:t>Poziom dofinansowania: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246120" y="3959352"/>
            <a:ext cx="2999232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0">
                <a:solidFill>
                  <a:srgbClr val="182D4B"/>
                </a:solidFill>
                <a:latin typeface="Arial"/>
              </a:defRPr>
            </a:pPr>
            <a:r>
              <a:t>85,00 %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84632" y="4370832"/>
            <a:ext cx="2944368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1">
                <a:solidFill>
                  <a:srgbClr val="05317F"/>
                </a:solidFill>
                <a:latin typeface="Arial"/>
              </a:defRPr>
            </a:pPr>
            <a:r>
              <a:t>Okres realizacji: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246120" y="4370832"/>
            <a:ext cx="2999232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0">
                <a:solidFill>
                  <a:srgbClr val="182D4B"/>
                </a:solidFill>
                <a:latin typeface="Arial"/>
              </a:defRPr>
            </a:pPr>
            <a:r>
              <a:t>01.08.2026 – 31.05.2027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12064" y="5102352"/>
            <a:ext cx="6035040" cy="1536192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700" b="0">
                <a:solidFill>
                  <a:srgbClr val="182D4B"/>
                </a:solidFill>
                <a:latin typeface="Arial"/>
              </a:defRPr>
            </a:pPr>
            <a:r>
              <a:t>Remont gabinetów i instalacji, nowe wyposażenie medyczne i komputerowe, agregat prądotwórczy oraz dźwig poprawiający dostępność.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75488" y="6867144"/>
            <a:ext cx="9738360" cy="22860"/>
          </a:xfrm>
          <a:prstGeom prst="rect">
            <a:avLst/>
          </a:prstGeom>
          <a:solidFill>
            <a:srgbClr val="BCDF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493776" y="6986016"/>
            <a:ext cx="6949440" cy="24688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000" b="1">
                <a:solidFill>
                  <a:srgbClr val="05317F"/>
                </a:solidFill>
                <a:latin typeface="Arial"/>
              </a:defRPr>
            </a:pPr>
            <a:r>
              <a:t>FUNDUSZE EUROPEJSKIE DLA POMORZA 2021–2027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418320" y="6986016"/>
            <a:ext cx="694944" cy="256032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 algn="r">
              <a:spcAft>
                <a:spcPts val="100"/>
              </a:spcAft>
              <a:defRPr sz="1000" b="1">
                <a:solidFill>
                  <a:srgbClr val="05317F"/>
                </a:solidFill>
                <a:latin typeface="Arial"/>
              </a:defRPr>
            </a:pPr>
            <a:r>
              <a:t>09 / 15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C07B5A73-AFE1-C65F-34A6-84431CEF06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6026" y="2602904"/>
            <a:ext cx="4142232" cy="414223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0691813" cy="265176"/>
          </a:xfrm>
          <a:prstGeom prst="rect">
            <a:avLst/>
          </a:prstGeom>
          <a:solidFill>
            <a:srgbClr val="0941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0" y="265176"/>
            <a:ext cx="10691813" cy="493776"/>
          </a:xfrm>
          <a:prstGeom prst="rect">
            <a:avLst/>
          </a:prstGeom>
          <a:solidFill>
            <a:srgbClr val="EC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92608" y="393192"/>
            <a:ext cx="10058400" cy="274320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400" b="1">
                <a:solidFill>
                  <a:srgbClr val="05317F"/>
                </a:solidFill>
                <a:latin typeface="Arial"/>
              </a:defRPr>
            </a:pPr>
            <a:r>
              <a:t>Działanie 6.9 Infrastruktura zdrowia  |  ZIT poza obszarem metropolitalnym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8912" y="932688"/>
            <a:ext cx="9784080" cy="411480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800" b="1">
                <a:solidFill>
                  <a:srgbClr val="05317F"/>
                </a:solidFill>
                <a:latin typeface="Arial"/>
              </a:defRPr>
            </a:pPr>
            <a:r>
              <a:rPr dirty="0" err="1"/>
              <a:t>Wnioskodawca</a:t>
            </a:r>
            <a:r>
              <a:rPr dirty="0"/>
              <a:t>:  SPS ZOZ w </a:t>
            </a:r>
            <a:r>
              <a:rPr dirty="0" err="1"/>
              <a:t>Lęborku</a:t>
            </a:r>
            <a:endParaRPr dirty="0"/>
          </a:p>
        </p:txBody>
      </p:sp>
      <p:sp>
        <p:nvSpPr>
          <p:cNvPr id="9" name="Rectangle 8"/>
          <p:cNvSpPr/>
          <p:nvPr/>
        </p:nvSpPr>
        <p:spPr>
          <a:xfrm>
            <a:off x="0" y="1286822"/>
            <a:ext cx="10691813" cy="1364938"/>
          </a:xfrm>
          <a:prstGeom prst="rect">
            <a:avLst/>
          </a:prstGeom>
          <a:solidFill>
            <a:srgbClr val="003C9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9322" y="1314646"/>
            <a:ext cx="10602491" cy="13111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 algn="ctr">
              <a:spcAft>
                <a:spcPts val="100"/>
              </a:spcAft>
              <a:defRPr sz="2100" b="1">
                <a:solidFill>
                  <a:srgbClr val="FFFFFF"/>
                </a:solidFill>
                <a:latin typeface="Arial"/>
              </a:defRPr>
            </a:pPr>
            <a:r>
              <a:rPr lang="pl-PL" dirty="0"/>
              <a:t>POPRAWA DOSTĘPU DO WYSOKIEJ JAKOŚCI ŚWIADCZEŃ OPIEKI ZDROWOTNEJ W RAMACH POZ ORAZ AOS W SAMODZIELNYM PUBLICZNYM SPECJALISTYCZNYM ZAKŁADZIE OPIEKI ZDROWOTNEJ W LĘBORKU PRZEZ MODERNIZACJĘ INFRASTRUKTURY BUDOWLANEJ I WYPOSAŻENIE W SPRZĘT</a:t>
            </a:r>
            <a:endParaRPr dirty="0"/>
          </a:p>
        </p:txBody>
      </p:sp>
      <p:sp>
        <p:nvSpPr>
          <p:cNvPr id="11" name="TextBox 10"/>
          <p:cNvSpPr txBox="1"/>
          <p:nvPr/>
        </p:nvSpPr>
        <p:spPr>
          <a:xfrm>
            <a:off x="484632" y="2724912"/>
            <a:ext cx="2944368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1">
                <a:solidFill>
                  <a:srgbClr val="05317F"/>
                </a:solidFill>
                <a:latin typeface="Arial"/>
              </a:defRPr>
            </a:pPr>
            <a:r>
              <a:rPr dirty="0" err="1"/>
              <a:t>Wartość</a:t>
            </a:r>
            <a:r>
              <a:rPr dirty="0"/>
              <a:t> </a:t>
            </a:r>
            <a:r>
              <a:rPr dirty="0" err="1"/>
              <a:t>ogółem</a:t>
            </a:r>
            <a:r>
              <a:rPr dirty="0"/>
              <a:t> </a:t>
            </a:r>
            <a:r>
              <a:rPr dirty="0" err="1"/>
              <a:t>projektu</a:t>
            </a:r>
            <a:r>
              <a:rPr dirty="0"/>
              <a:t>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46120" y="2724912"/>
            <a:ext cx="2999232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0">
                <a:solidFill>
                  <a:srgbClr val="182D4B"/>
                </a:solidFill>
                <a:latin typeface="Arial"/>
              </a:defRPr>
            </a:pPr>
            <a:r>
              <a:t>7 391 388,00 zł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4632" y="3136392"/>
            <a:ext cx="2944368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1">
                <a:solidFill>
                  <a:srgbClr val="05317F"/>
                </a:solidFill>
                <a:latin typeface="Arial"/>
              </a:defRPr>
            </a:pPr>
            <a:r>
              <a:t>Wydatki kwalifikowalne: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46120" y="3136392"/>
            <a:ext cx="2999232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0">
                <a:solidFill>
                  <a:srgbClr val="182D4B"/>
                </a:solidFill>
                <a:latin typeface="Arial"/>
              </a:defRPr>
            </a:pPr>
            <a:r>
              <a:t>6 144 759,89 zł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4632" y="3547872"/>
            <a:ext cx="2944368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1">
                <a:solidFill>
                  <a:srgbClr val="05317F"/>
                </a:solidFill>
                <a:latin typeface="Arial"/>
              </a:defRPr>
            </a:pPr>
            <a:r>
              <a:t>Kwota dofinansowania: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246120" y="3547872"/>
            <a:ext cx="2999232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0">
                <a:solidFill>
                  <a:srgbClr val="182D4B"/>
                </a:solidFill>
                <a:latin typeface="Arial"/>
              </a:defRPr>
            </a:pPr>
            <a:r>
              <a:t>5 223 045,90 zł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4632" y="3959352"/>
            <a:ext cx="2944368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1">
                <a:solidFill>
                  <a:srgbClr val="05317F"/>
                </a:solidFill>
                <a:latin typeface="Arial"/>
              </a:defRPr>
            </a:pPr>
            <a:r>
              <a:t>Poziom dofinansowania: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246120" y="3959352"/>
            <a:ext cx="2999232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0">
                <a:solidFill>
                  <a:srgbClr val="182D4B"/>
                </a:solidFill>
                <a:latin typeface="Arial"/>
              </a:defRPr>
            </a:pPr>
            <a:r>
              <a:t>85,00 %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84632" y="4370832"/>
            <a:ext cx="2944368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1">
                <a:solidFill>
                  <a:srgbClr val="05317F"/>
                </a:solidFill>
                <a:latin typeface="Arial"/>
              </a:defRPr>
            </a:pPr>
            <a:r>
              <a:t>Okres realizacji: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246120" y="4370832"/>
            <a:ext cx="2999232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0">
                <a:solidFill>
                  <a:srgbClr val="182D4B"/>
                </a:solidFill>
                <a:latin typeface="Arial"/>
              </a:defRPr>
            </a:pPr>
            <a:r>
              <a:t>01.10.2026 – 31.12.2028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12064" y="5102352"/>
            <a:ext cx="6035040" cy="1536192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700" b="0">
                <a:solidFill>
                  <a:srgbClr val="182D4B"/>
                </a:solidFill>
                <a:latin typeface="Arial"/>
              </a:defRPr>
            </a:pPr>
            <a:r>
              <a:t>Rozbudowa i nadbudowa poradni, budowa windy oraz zakup RTG i aparatury endoskopowej. Integracja poradni i utworzenie poradni endokrynologicznej.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75488" y="6867144"/>
            <a:ext cx="9738360" cy="22860"/>
          </a:xfrm>
          <a:prstGeom prst="rect">
            <a:avLst/>
          </a:prstGeom>
          <a:solidFill>
            <a:srgbClr val="BCDF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493776" y="6986016"/>
            <a:ext cx="6949440" cy="24688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000" b="1">
                <a:solidFill>
                  <a:srgbClr val="05317F"/>
                </a:solidFill>
                <a:latin typeface="Arial"/>
              </a:defRPr>
            </a:pPr>
            <a:r>
              <a:t>FUNDUSZE EUROPEJSKIE DLA POMORZA 2021–2027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418320" y="6986016"/>
            <a:ext cx="694944" cy="256032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 algn="r">
              <a:spcAft>
                <a:spcPts val="100"/>
              </a:spcAft>
              <a:defRPr sz="1000" b="1">
                <a:solidFill>
                  <a:srgbClr val="05317F"/>
                </a:solidFill>
                <a:latin typeface="Arial"/>
              </a:defRPr>
            </a:pPr>
            <a:r>
              <a:t>10 / 15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549E5A7E-00F8-EE37-DACB-7DE51A2DAB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7104" y="2778852"/>
            <a:ext cx="3969420" cy="396942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0691813" cy="265176"/>
          </a:xfrm>
          <a:prstGeom prst="rect">
            <a:avLst/>
          </a:prstGeom>
          <a:solidFill>
            <a:srgbClr val="0941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0" y="265176"/>
            <a:ext cx="10691813" cy="493776"/>
          </a:xfrm>
          <a:prstGeom prst="rect">
            <a:avLst/>
          </a:prstGeom>
          <a:solidFill>
            <a:srgbClr val="EC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92608" y="393192"/>
            <a:ext cx="10058400" cy="274320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400" b="1">
                <a:solidFill>
                  <a:srgbClr val="05317F"/>
                </a:solidFill>
                <a:latin typeface="Arial"/>
              </a:defRPr>
            </a:pPr>
            <a:r>
              <a:t>Działanie 6.9 Infrastruktura zdrowia  |  ZIT poza obszarem metropolitalnym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8912" y="932688"/>
            <a:ext cx="9784080" cy="411480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800" b="1">
                <a:solidFill>
                  <a:srgbClr val="05317F"/>
                </a:solidFill>
                <a:latin typeface="Arial"/>
              </a:defRPr>
            </a:pPr>
            <a:r>
              <a:rPr dirty="0" err="1"/>
              <a:t>Wnioskodawca</a:t>
            </a:r>
            <a:r>
              <a:rPr dirty="0"/>
              <a:t>:  Powiat </a:t>
            </a:r>
            <a:r>
              <a:rPr dirty="0" err="1"/>
              <a:t>Człuchowski</a:t>
            </a:r>
            <a:endParaRPr dirty="0"/>
          </a:p>
        </p:txBody>
      </p:sp>
      <p:sp>
        <p:nvSpPr>
          <p:cNvPr id="9" name="Rectangle 8"/>
          <p:cNvSpPr/>
          <p:nvPr/>
        </p:nvSpPr>
        <p:spPr>
          <a:xfrm>
            <a:off x="0" y="1344168"/>
            <a:ext cx="10691813" cy="1069848"/>
          </a:xfrm>
          <a:prstGeom prst="rect">
            <a:avLst/>
          </a:prstGeom>
          <a:solidFill>
            <a:srgbClr val="003C9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38912" y="1398826"/>
            <a:ext cx="9875520" cy="987963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 algn="ctr">
              <a:spcAft>
                <a:spcPts val="100"/>
              </a:spcAft>
              <a:defRPr sz="2100" b="1">
                <a:solidFill>
                  <a:srgbClr val="FFFFFF"/>
                </a:solidFill>
                <a:latin typeface="Arial"/>
              </a:defRPr>
            </a:pPr>
            <a:r>
              <a:rPr lang="pl-PL" dirty="0"/>
              <a:t>ROZWÓJ OPIEKI URAZOWO-CHIRURGICZNEJ JEDNEGO DNIA I INFRASTRUKTURY PODSTAWOWEJ OPIEKI ZDROWOTNEJ, W TYM ROZWÓJ OPIEKI KOORDYNOWANEJ W SP ZOZ CZŁUCHÓW</a:t>
            </a:r>
            <a:endParaRPr dirty="0"/>
          </a:p>
        </p:txBody>
      </p:sp>
      <p:sp>
        <p:nvSpPr>
          <p:cNvPr id="11" name="TextBox 10"/>
          <p:cNvSpPr txBox="1"/>
          <p:nvPr/>
        </p:nvSpPr>
        <p:spPr>
          <a:xfrm>
            <a:off x="484632" y="2724912"/>
            <a:ext cx="2944368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1">
                <a:solidFill>
                  <a:srgbClr val="05317F"/>
                </a:solidFill>
                <a:latin typeface="Arial"/>
              </a:defRPr>
            </a:pPr>
            <a:r>
              <a:t>Wartość ogółem projektu: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46120" y="2724912"/>
            <a:ext cx="2999232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0">
                <a:solidFill>
                  <a:srgbClr val="182D4B"/>
                </a:solidFill>
                <a:latin typeface="Arial"/>
              </a:defRPr>
            </a:pPr>
            <a:r>
              <a:t>11 467 339,54 zł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4632" y="3136392"/>
            <a:ext cx="2944368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1">
                <a:solidFill>
                  <a:srgbClr val="05317F"/>
                </a:solidFill>
                <a:latin typeface="Arial"/>
              </a:defRPr>
            </a:pPr>
            <a:r>
              <a:t>Wydatki kwalifikowalne: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46120" y="3136392"/>
            <a:ext cx="2999232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0">
                <a:solidFill>
                  <a:srgbClr val="182D4B"/>
                </a:solidFill>
                <a:latin typeface="Arial"/>
              </a:defRPr>
            </a:pPr>
            <a:r>
              <a:t>4 771 823,84 zł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4632" y="3547872"/>
            <a:ext cx="2944368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1">
                <a:solidFill>
                  <a:srgbClr val="05317F"/>
                </a:solidFill>
                <a:latin typeface="Arial"/>
              </a:defRPr>
            </a:pPr>
            <a:r>
              <a:t>Kwota dofinansowania: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246120" y="3547872"/>
            <a:ext cx="2999232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0">
                <a:solidFill>
                  <a:srgbClr val="182D4B"/>
                </a:solidFill>
                <a:latin typeface="Arial"/>
              </a:defRPr>
            </a:pPr>
            <a:r>
              <a:t>1 999 563,56 zł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4632" y="3959352"/>
            <a:ext cx="2944368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1">
                <a:solidFill>
                  <a:srgbClr val="05317F"/>
                </a:solidFill>
                <a:latin typeface="Arial"/>
              </a:defRPr>
            </a:pPr>
            <a:r>
              <a:t>Poziom dofinansowania: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246120" y="3959352"/>
            <a:ext cx="2999232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0">
                <a:solidFill>
                  <a:srgbClr val="182D4B"/>
                </a:solidFill>
                <a:latin typeface="Arial"/>
              </a:defRPr>
            </a:pPr>
            <a:r>
              <a:t>41,90 %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84632" y="4370832"/>
            <a:ext cx="2944368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1">
                <a:solidFill>
                  <a:srgbClr val="05317F"/>
                </a:solidFill>
                <a:latin typeface="Arial"/>
              </a:defRPr>
            </a:pPr>
            <a:r>
              <a:t>Okres realizacji: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246120" y="4370832"/>
            <a:ext cx="2999232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0">
                <a:solidFill>
                  <a:srgbClr val="182D4B"/>
                </a:solidFill>
                <a:latin typeface="Arial"/>
              </a:defRPr>
            </a:pPr>
            <a:r>
              <a:t>01.11.2026 – 31.12.2027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12064" y="5102352"/>
            <a:ext cx="6035040" cy="1536192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700" b="0">
                <a:solidFill>
                  <a:srgbClr val="182D4B"/>
                </a:solidFill>
                <a:latin typeface="Arial"/>
              </a:defRPr>
            </a:pPr>
            <a:r>
              <a:t>Budowa nowego obiektu SP ZOZ, łącznika z istniejącym szpitalem i zewnętrznej windy. Rozwój diagnostyki, POZ i świadczeń jednodniowych.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75488" y="6867144"/>
            <a:ext cx="9738360" cy="22860"/>
          </a:xfrm>
          <a:prstGeom prst="rect">
            <a:avLst/>
          </a:prstGeom>
          <a:solidFill>
            <a:srgbClr val="BCDF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493776" y="6986016"/>
            <a:ext cx="6949440" cy="24688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000" b="1">
                <a:solidFill>
                  <a:srgbClr val="05317F"/>
                </a:solidFill>
                <a:latin typeface="Arial"/>
              </a:defRPr>
            </a:pPr>
            <a:r>
              <a:t>FUNDUSZE EUROPEJSKIE DLA POMORZA 2021–2027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418320" y="6986016"/>
            <a:ext cx="694944" cy="256032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 algn="r">
              <a:spcAft>
                <a:spcPts val="100"/>
              </a:spcAft>
              <a:defRPr sz="1000" b="1">
                <a:solidFill>
                  <a:srgbClr val="05317F"/>
                </a:solidFill>
                <a:latin typeface="Arial"/>
              </a:defRPr>
            </a:pPr>
            <a:r>
              <a:t>11 / 15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0D1F4508-A88E-4B63-141B-5FBCE2707E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6273" y="2702813"/>
            <a:ext cx="4012694" cy="401269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0691813" cy="265176"/>
          </a:xfrm>
          <a:prstGeom prst="rect">
            <a:avLst/>
          </a:prstGeom>
          <a:solidFill>
            <a:srgbClr val="0941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0" y="265176"/>
            <a:ext cx="10691813" cy="493776"/>
          </a:xfrm>
          <a:prstGeom prst="rect">
            <a:avLst/>
          </a:prstGeom>
          <a:solidFill>
            <a:srgbClr val="EC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92608" y="393192"/>
            <a:ext cx="10058400" cy="274320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400" b="1">
                <a:solidFill>
                  <a:srgbClr val="05317F"/>
                </a:solidFill>
                <a:latin typeface="Arial"/>
              </a:defRPr>
            </a:pPr>
            <a:r>
              <a:t>Działanie 6.9 Infrastruktura zdrowia  |  ZIT poza obszarem metropolitalnym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8912" y="857148"/>
            <a:ext cx="9784080" cy="411480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800" b="1">
                <a:solidFill>
                  <a:srgbClr val="05317F"/>
                </a:solidFill>
                <a:latin typeface="Arial"/>
              </a:defRPr>
            </a:pPr>
            <a:r>
              <a:rPr dirty="0" err="1"/>
              <a:t>Wnioskodawca</a:t>
            </a:r>
            <a:r>
              <a:rPr dirty="0"/>
              <a:t>:  OPUS Sp. z </a:t>
            </a:r>
            <a:r>
              <a:rPr dirty="0" err="1"/>
              <a:t>o.o.</a:t>
            </a:r>
            <a:endParaRPr dirty="0"/>
          </a:p>
        </p:txBody>
      </p:sp>
      <p:sp>
        <p:nvSpPr>
          <p:cNvPr id="9" name="Rectangle 8"/>
          <p:cNvSpPr/>
          <p:nvPr/>
        </p:nvSpPr>
        <p:spPr>
          <a:xfrm>
            <a:off x="0" y="1234440"/>
            <a:ext cx="10691813" cy="1371600"/>
          </a:xfrm>
          <a:prstGeom prst="rect">
            <a:avLst/>
          </a:prstGeom>
          <a:solidFill>
            <a:srgbClr val="003C9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0" y="1255698"/>
            <a:ext cx="10602490" cy="1249573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 algn="ctr">
              <a:spcAft>
                <a:spcPts val="100"/>
              </a:spcAft>
              <a:defRPr sz="2300" b="1">
                <a:solidFill>
                  <a:srgbClr val="FFFFFF"/>
                </a:solidFill>
                <a:latin typeface="Arial"/>
              </a:defRPr>
            </a:pPr>
            <a:r>
              <a:rPr lang="pl-PL" sz="2000" b="1" dirty="0">
                <a:solidFill>
                  <a:srgbClr val="FFFFFF"/>
                </a:solidFill>
                <a:latin typeface="Arial"/>
              </a:rPr>
              <a:t>Modernizacja i dostosowanie infrastruktury budynku Opus Centrum Medyczne Psychiatria Uzależnienia Psychoterapia w Chojnicach w celu zwiększenia dostępności i podniesienia jakości świadczonych usług zdrowotnych w zakresie zdrowia psychicznego</a:t>
            </a:r>
            <a:endParaRPr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484632" y="2724912"/>
            <a:ext cx="2944368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1">
                <a:solidFill>
                  <a:srgbClr val="05317F"/>
                </a:solidFill>
                <a:latin typeface="Arial"/>
              </a:defRPr>
            </a:pPr>
            <a:r>
              <a:t>Wartość ogółem projektu: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46120" y="2724912"/>
            <a:ext cx="2999232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0">
                <a:solidFill>
                  <a:srgbClr val="182D4B"/>
                </a:solidFill>
                <a:latin typeface="Arial"/>
              </a:defRPr>
            </a:pPr>
            <a:r>
              <a:t>327 673,94 zł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4632" y="3136392"/>
            <a:ext cx="2944368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1">
                <a:solidFill>
                  <a:srgbClr val="05317F"/>
                </a:solidFill>
                <a:latin typeface="Arial"/>
              </a:defRPr>
            </a:pPr>
            <a:r>
              <a:t>Wydatki kwalifikowalne: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46120" y="3136392"/>
            <a:ext cx="2999232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0">
                <a:solidFill>
                  <a:srgbClr val="182D4B"/>
                </a:solidFill>
                <a:latin typeface="Arial"/>
              </a:defRPr>
            </a:pPr>
            <a:r>
              <a:t>327 673,94 zł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4632" y="3547872"/>
            <a:ext cx="2944368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1">
                <a:solidFill>
                  <a:srgbClr val="05317F"/>
                </a:solidFill>
                <a:latin typeface="Arial"/>
              </a:defRPr>
            </a:pPr>
            <a:r>
              <a:t>Kwota dofinansowania: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246120" y="3547872"/>
            <a:ext cx="2999232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0">
                <a:solidFill>
                  <a:srgbClr val="182D4B"/>
                </a:solidFill>
                <a:latin typeface="Arial"/>
              </a:defRPr>
            </a:pPr>
            <a:r>
              <a:t>273 020,31 zł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4632" y="3959352"/>
            <a:ext cx="2944368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1">
                <a:solidFill>
                  <a:srgbClr val="05317F"/>
                </a:solidFill>
                <a:latin typeface="Arial"/>
              </a:defRPr>
            </a:pPr>
            <a:r>
              <a:t>Poziom dofinansowania: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246120" y="3959352"/>
            <a:ext cx="2999232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0">
                <a:solidFill>
                  <a:srgbClr val="182D4B"/>
                </a:solidFill>
                <a:latin typeface="Arial"/>
              </a:defRPr>
            </a:pPr>
            <a:r>
              <a:t>83,32 %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84632" y="4370832"/>
            <a:ext cx="2944368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1">
                <a:solidFill>
                  <a:srgbClr val="05317F"/>
                </a:solidFill>
                <a:latin typeface="Arial"/>
              </a:defRPr>
            </a:pPr>
            <a:r>
              <a:t>Okres realizacji: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246120" y="4370832"/>
            <a:ext cx="2999232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0">
                <a:solidFill>
                  <a:srgbClr val="182D4B"/>
                </a:solidFill>
                <a:latin typeface="Arial"/>
              </a:defRPr>
            </a:pPr>
            <a:r>
              <a:t>01.08.2026 – 31.03.2027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12064" y="5102352"/>
            <a:ext cx="6035040" cy="1536192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700" b="0">
                <a:solidFill>
                  <a:srgbClr val="182D4B"/>
                </a:solidFill>
                <a:latin typeface="Arial"/>
              </a:defRPr>
            </a:pPr>
            <a:r>
              <a:t>Remont 14 pomieszczeń poradni zdrowia psychicznego i oddziału dziennego: nowe instalacje, klimatyzacja i rozwiązania poprawiające dostępność.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75488" y="6867144"/>
            <a:ext cx="9738360" cy="22860"/>
          </a:xfrm>
          <a:prstGeom prst="rect">
            <a:avLst/>
          </a:prstGeom>
          <a:solidFill>
            <a:srgbClr val="BCDF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493776" y="6986016"/>
            <a:ext cx="6949440" cy="24688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000" b="1">
                <a:solidFill>
                  <a:srgbClr val="05317F"/>
                </a:solidFill>
                <a:latin typeface="Arial"/>
              </a:defRPr>
            </a:pPr>
            <a:r>
              <a:t>FUNDUSZE EUROPEJSKIE DLA POMORZA 2021–2027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418320" y="6986016"/>
            <a:ext cx="694944" cy="256032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 algn="r">
              <a:spcAft>
                <a:spcPts val="100"/>
              </a:spcAft>
              <a:defRPr sz="1000" b="1">
                <a:solidFill>
                  <a:srgbClr val="05317F"/>
                </a:solidFill>
                <a:latin typeface="Arial"/>
              </a:defRPr>
            </a:pPr>
            <a:r>
              <a:t>12 / 15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30DB6618-5394-BA59-8E1F-1C696A3AFB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0320" y="2775593"/>
            <a:ext cx="3976861" cy="397686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0691813" cy="265176"/>
          </a:xfrm>
          <a:prstGeom prst="rect">
            <a:avLst/>
          </a:prstGeom>
          <a:solidFill>
            <a:srgbClr val="0941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0" y="265176"/>
            <a:ext cx="10691813" cy="493776"/>
          </a:xfrm>
          <a:prstGeom prst="rect">
            <a:avLst/>
          </a:prstGeom>
          <a:solidFill>
            <a:srgbClr val="EC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92608" y="393192"/>
            <a:ext cx="10058400" cy="274320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400" b="1">
                <a:solidFill>
                  <a:srgbClr val="05317F"/>
                </a:solidFill>
                <a:latin typeface="Arial"/>
              </a:defRPr>
            </a:pPr>
            <a:r>
              <a:t>Działanie 6.9 Infrastruktura zdrowia  |  ZIT poza obszarem metropolitalnym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8912" y="932688"/>
            <a:ext cx="9784080" cy="411480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800" b="1">
                <a:solidFill>
                  <a:srgbClr val="05317F"/>
                </a:solidFill>
                <a:latin typeface="Arial"/>
              </a:defRPr>
            </a:pPr>
            <a:r>
              <a:rPr dirty="0" err="1"/>
              <a:t>Wnioskodawca</a:t>
            </a:r>
            <a:r>
              <a:rPr dirty="0"/>
              <a:t>:  </a:t>
            </a:r>
            <a:r>
              <a:rPr dirty="0" err="1"/>
              <a:t>Kwidzyńskie</a:t>
            </a:r>
            <a:r>
              <a:rPr dirty="0"/>
              <a:t> </a:t>
            </a:r>
            <a:r>
              <a:rPr dirty="0" err="1"/>
              <a:t>Towarzystwo</a:t>
            </a:r>
            <a:r>
              <a:rPr dirty="0"/>
              <a:t> </a:t>
            </a:r>
            <a:r>
              <a:rPr dirty="0" err="1"/>
              <a:t>Przyjaciół</a:t>
            </a:r>
            <a:r>
              <a:rPr dirty="0"/>
              <a:t> </a:t>
            </a:r>
            <a:r>
              <a:rPr dirty="0" err="1"/>
              <a:t>Chorych</a:t>
            </a:r>
            <a:endParaRPr dirty="0"/>
          </a:p>
        </p:txBody>
      </p:sp>
      <p:sp>
        <p:nvSpPr>
          <p:cNvPr id="9" name="Rectangle 8"/>
          <p:cNvSpPr/>
          <p:nvPr/>
        </p:nvSpPr>
        <p:spPr>
          <a:xfrm>
            <a:off x="12477" y="1444752"/>
            <a:ext cx="10691813" cy="1170432"/>
          </a:xfrm>
          <a:prstGeom prst="rect">
            <a:avLst/>
          </a:prstGeom>
          <a:solidFill>
            <a:srgbClr val="003C9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20623" y="1572768"/>
            <a:ext cx="9875520" cy="941796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 algn="ctr">
              <a:spcAft>
                <a:spcPts val="100"/>
              </a:spcAft>
              <a:defRPr sz="2300" b="1">
                <a:solidFill>
                  <a:srgbClr val="FFFFFF"/>
                </a:solidFill>
                <a:latin typeface="Arial"/>
              </a:defRPr>
            </a:pPr>
            <a:r>
              <a:rPr lang="pl-PL" sz="2000" b="1" dirty="0">
                <a:solidFill>
                  <a:srgbClr val="FFFFFF"/>
                </a:solidFill>
                <a:latin typeface="Arial"/>
              </a:rPr>
              <a:t>Poprawa jakości i dostępności usług świadczonych przez Hospicjum im. Św. Wojciecha w Kwidzynie poprzez zakup wyposażenia oraz specjalistycznego sprzętu medycznego</a:t>
            </a:r>
            <a:endParaRPr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484632" y="2724912"/>
            <a:ext cx="2944368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1">
                <a:solidFill>
                  <a:srgbClr val="05317F"/>
                </a:solidFill>
                <a:latin typeface="Arial"/>
              </a:defRPr>
            </a:pPr>
            <a:r>
              <a:t>Wartość ogółem projektu: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46120" y="2724912"/>
            <a:ext cx="2999232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0">
                <a:solidFill>
                  <a:srgbClr val="182D4B"/>
                </a:solidFill>
                <a:latin typeface="Arial"/>
              </a:defRPr>
            </a:pPr>
            <a:r>
              <a:t>413 164,19 zł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4632" y="3136392"/>
            <a:ext cx="2944368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1">
                <a:solidFill>
                  <a:srgbClr val="05317F"/>
                </a:solidFill>
                <a:latin typeface="Arial"/>
              </a:defRPr>
            </a:pPr>
            <a:r>
              <a:t>Wydatki kwalifikowalne: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46120" y="3136392"/>
            <a:ext cx="2999232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0">
                <a:solidFill>
                  <a:srgbClr val="182D4B"/>
                </a:solidFill>
                <a:latin typeface="Arial"/>
              </a:defRPr>
            </a:pPr>
            <a:r>
              <a:t>362 823,43 zł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4632" y="3547872"/>
            <a:ext cx="2944368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1">
                <a:solidFill>
                  <a:srgbClr val="05317F"/>
                </a:solidFill>
                <a:latin typeface="Arial"/>
              </a:defRPr>
            </a:pPr>
            <a:r>
              <a:t>Kwota dofinansowania: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246120" y="3547872"/>
            <a:ext cx="2999232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0">
                <a:solidFill>
                  <a:srgbClr val="182D4B"/>
                </a:solidFill>
                <a:latin typeface="Arial"/>
              </a:defRPr>
            </a:pPr>
            <a:r>
              <a:t>308 399,89 zł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4632" y="3959352"/>
            <a:ext cx="2944368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1">
                <a:solidFill>
                  <a:srgbClr val="05317F"/>
                </a:solidFill>
                <a:latin typeface="Arial"/>
              </a:defRPr>
            </a:pPr>
            <a:r>
              <a:t>Poziom dofinansowania: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246120" y="3959352"/>
            <a:ext cx="2999232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0">
                <a:solidFill>
                  <a:srgbClr val="182D4B"/>
                </a:solidFill>
                <a:latin typeface="Arial"/>
              </a:defRPr>
            </a:pPr>
            <a:r>
              <a:t>85,00 %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84632" y="4370832"/>
            <a:ext cx="2944368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1">
                <a:solidFill>
                  <a:srgbClr val="05317F"/>
                </a:solidFill>
                <a:latin typeface="Arial"/>
              </a:defRPr>
            </a:pPr>
            <a:r>
              <a:t>Okres realizacji: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246120" y="4370832"/>
            <a:ext cx="2999232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0">
                <a:solidFill>
                  <a:srgbClr val="182D4B"/>
                </a:solidFill>
                <a:latin typeface="Arial"/>
              </a:defRPr>
            </a:pPr>
            <a:r>
              <a:t>01.09.2026 – 30.06.2027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12064" y="5102352"/>
            <a:ext cx="6035040" cy="1536192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700" b="0">
                <a:solidFill>
                  <a:srgbClr val="182D4B"/>
                </a:solidFill>
                <a:latin typeface="Arial"/>
              </a:defRPr>
            </a:pPr>
            <a:r>
              <a:t>Zakup sprzętu do opieki paliatywnej w domu, m.in. koncentratorów tlenu, pomp i USG, oraz samochodu elektrycznego dla zespołów medycznych.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75488" y="6867144"/>
            <a:ext cx="9738360" cy="22860"/>
          </a:xfrm>
          <a:prstGeom prst="rect">
            <a:avLst/>
          </a:prstGeom>
          <a:solidFill>
            <a:srgbClr val="BCDF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493776" y="6986016"/>
            <a:ext cx="6949440" cy="24688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000" b="1">
                <a:solidFill>
                  <a:srgbClr val="05317F"/>
                </a:solidFill>
                <a:latin typeface="Arial"/>
              </a:defRPr>
            </a:pPr>
            <a:r>
              <a:t>FUNDUSZE EUROPEJSKIE DLA POMORZA 2021–2027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418320" y="6986016"/>
            <a:ext cx="694944" cy="256032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 algn="r">
              <a:spcAft>
                <a:spcPts val="100"/>
              </a:spcAft>
              <a:defRPr sz="1000" b="1">
                <a:solidFill>
                  <a:srgbClr val="05317F"/>
                </a:solidFill>
                <a:latin typeface="Arial"/>
              </a:defRPr>
            </a:pPr>
            <a:r>
              <a:t>13 / 15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5B16AA44-1BBE-1CC3-9703-328F70FCAB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5513" y="2642580"/>
            <a:ext cx="4174236" cy="417423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0691813" cy="265176"/>
          </a:xfrm>
          <a:prstGeom prst="rect">
            <a:avLst/>
          </a:prstGeom>
          <a:solidFill>
            <a:srgbClr val="0941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0" y="265176"/>
            <a:ext cx="10691813" cy="493776"/>
          </a:xfrm>
          <a:prstGeom prst="rect">
            <a:avLst/>
          </a:prstGeom>
          <a:solidFill>
            <a:srgbClr val="EC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92608" y="393192"/>
            <a:ext cx="10058400" cy="274320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400" b="1">
                <a:solidFill>
                  <a:srgbClr val="05317F"/>
                </a:solidFill>
                <a:latin typeface="Arial"/>
              </a:defRPr>
            </a:pPr>
            <a:r>
              <a:t>Działanie 6.9 Infrastruktura zdrowia  |  ZIT poza obszarem metropolitalnym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8912" y="932688"/>
            <a:ext cx="9784080" cy="411480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800" b="1">
                <a:solidFill>
                  <a:srgbClr val="05317F"/>
                </a:solidFill>
                <a:latin typeface="Arial"/>
              </a:defRPr>
            </a:pPr>
            <a:r>
              <a:rPr dirty="0" err="1"/>
              <a:t>Wnioskodawca</a:t>
            </a:r>
            <a:r>
              <a:rPr dirty="0"/>
              <a:t>:  </a:t>
            </a:r>
            <a:r>
              <a:rPr dirty="0" err="1"/>
              <a:t>Gmina</a:t>
            </a:r>
            <a:r>
              <a:rPr dirty="0"/>
              <a:t> </a:t>
            </a:r>
            <a:r>
              <a:rPr dirty="0" err="1"/>
              <a:t>Gardeja</a:t>
            </a:r>
            <a:endParaRPr dirty="0"/>
          </a:p>
        </p:txBody>
      </p:sp>
      <p:sp>
        <p:nvSpPr>
          <p:cNvPr id="9" name="Rectangle 8"/>
          <p:cNvSpPr/>
          <p:nvPr/>
        </p:nvSpPr>
        <p:spPr>
          <a:xfrm>
            <a:off x="0" y="1463040"/>
            <a:ext cx="10691813" cy="950976"/>
          </a:xfrm>
          <a:prstGeom prst="rect">
            <a:avLst/>
          </a:prstGeom>
          <a:solidFill>
            <a:srgbClr val="003C9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20624" y="1618488"/>
            <a:ext cx="9875520" cy="630936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 algn="ctr">
              <a:spcAft>
                <a:spcPts val="100"/>
              </a:spcAft>
              <a:defRPr sz="2300" b="1">
                <a:solidFill>
                  <a:srgbClr val="FFFFFF"/>
                </a:solidFill>
                <a:latin typeface="Arial"/>
              </a:defRPr>
            </a:pPr>
            <a:r>
              <a:t>MODERNIZACJA INFRASTRUKTURY ZDROWOTNEJ W GMINIE GARDEJA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4632" y="2724912"/>
            <a:ext cx="2944368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1">
                <a:solidFill>
                  <a:srgbClr val="05317F"/>
                </a:solidFill>
                <a:latin typeface="Arial"/>
              </a:defRPr>
            </a:pPr>
            <a:r>
              <a:t>Wartość ogółem projektu: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46120" y="2724912"/>
            <a:ext cx="2999232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0">
                <a:solidFill>
                  <a:srgbClr val="182D4B"/>
                </a:solidFill>
                <a:latin typeface="Arial"/>
              </a:defRPr>
            </a:pPr>
            <a:r>
              <a:t>920 556,07 zł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4632" y="3136392"/>
            <a:ext cx="2944368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1">
                <a:solidFill>
                  <a:srgbClr val="05317F"/>
                </a:solidFill>
                <a:latin typeface="Arial"/>
              </a:defRPr>
            </a:pPr>
            <a:r>
              <a:t>Wydatki kwalifikowalne: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46120" y="3136392"/>
            <a:ext cx="2999232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0">
                <a:solidFill>
                  <a:srgbClr val="182D4B"/>
                </a:solidFill>
                <a:latin typeface="Arial"/>
              </a:defRPr>
            </a:pPr>
            <a:r>
              <a:t>810 817,27 zł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4632" y="3547872"/>
            <a:ext cx="2944368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1">
                <a:solidFill>
                  <a:srgbClr val="05317F"/>
                </a:solidFill>
                <a:latin typeface="Arial"/>
              </a:defRPr>
            </a:pPr>
            <a:r>
              <a:t>Kwota dofinansowania: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246120" y="3547872"/>
            <a:ext cx="2999232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0">
                <a:solidFill>
                  <a:srgbClr val="182D4B"/>
                </a:solidFill>
                <a:latin typeface="Arial"/>
              </a:defRPr>
            </a:pPr>
            <a:r>
              <a:t>689 194,67 zł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4632" y="3959352"/>
            <a:ext cx="2944368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1">
                <a:solidFill>
                  <a:srgbClr val="05317F"/>
                </a:solidFill>
                <a:latin typeface="Arial"/>
              </a:defRPr>
            </a:pPr>
            <a:r>
              <a:t>Poziom dofinansowania: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246120" y="3959352"/>
            <a:ext cx="2999232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0">
                <a:solidFill>
                  <a:srgbClr val="182D4B"/>
                </a:solidFill>
                <a:latin typeface="Arial"/>
              </a:defRPr>
            </a:pPr>
            <a:r>
              <a:t>85,00 %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84632" y="4370832"/>
            <a:ext cx="2944368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1">
                <a:solidFill>
                  <a:srgbClr val="05317F"/>
                </a:solidFill>
                <a:latin typeface="Arial"/>
              </a:defRPr>
            </a:pPr>
            <a:r>
              <a:t>Okres realizacji: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246120" y="4370832"/>
            <a:ext cx="2999232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0">
                <a:solidFill>
                  <a:srgbClr val="182D4B"/>
                </a:solidFill>
                <a:latin typeface="Arial"/>
              </a:defRPr>
            </a:pPr>
            <a:r>
              <a:t>01.09.2026 – 31.12.2027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12064" y="5102352"/>
            <a:ext cx="6035040" cy="1536192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700" b="0">
                <a:solidFill>
                  <a:srgbClr val="182D4B"/>
                </a:solidFill>
                <a:latin typeface="Arial"/>
              </a:defRPr>
            </a:pPr>
            <a:r>
              <a:t>Unowocześnienie trzech placówek w Gardei, Czarnem Dolnem i Wandowie: rehabilitacja, diagnostyka USG i RTG oraz poprawa dostępności.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75488" y="6867144"/>
            <a:ext cx="9738360" cy="22860"/>
          </a:xfrm>
          <a:prstGeom prst="rect">
            <a:avLst/>
          </a:prstGeom>
          <a:solidFill>
            <a:srgbClr val="BCDF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493776" y="6986016"/>
            <a:ext cx="6949440" cy="24688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000" b="1">
                <a:solidFill>
                  <a:srgbClr val="05317F"/>
                </a:solidFill>
                <a:latin typeface="Arial"/>
              </a:defRPr>
            </a:pPr>
            <a:r>
              <a:t>FUNDUSZE EUROPEJSKIE DLA POMORZA 2021–2027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418320" y="6986016"/>
            <a:ext cx="694944" cy="256032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 algn="r">
              <a:spcAft>
                <a:spcPts val="100"/>
              </a:spcAft>
              <a:defRPr sz="1000" b="1">
                <a:solidFill>
                  <a:srgbClr val="05317F"/>
                </a:solidFill>
                <a:latin typeface="Arial"/>
              </a:defRPr>
            </a:pPr>
            <a:r>
              <a:t>14 / 15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FAB9D0E7-F7F6-1D50-CCB1-571BDB245D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5352" y="2508802"/>
            <a:ext cx="4171791" cy="4171791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0691813" cy="265176"/>
          </a:xfrm>
          <a:prstGeom prst="rect">
            <a:avLst/>
          </a:prstGeom>
          <a:solidFill>
            <a:srgbClr val="0941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0" y="265176"/>
            <a:ext cx="10691813" cy="493776"/>
          </a:xfrm>
          <a:prstGeom prst="rect">
            <a:avLst/>
          </a:prstGeom>
          <a:solidFill>
            <a:srgbClr val="EC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92608" y="393192"/>
            <a:ext cx="10058400" cy="274320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400" b="1">
                <a:solidFill>
                  <a:srgbClr val="05317F"/>
                </a:solidFill>
                <a:latin typeface="Arial"/>
              </a:defRPr>
            </a:pPr>
            <a:r>
              <a:t>Działanie 6.9 Infrastruktura zdrowia  |  ZIT poza obszarem metropolitalnym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8912" y="932688"/>
            <a:ext cx="9784080" cy="411480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800" b="1">
                <a:solidFill>
                  <a:srgbClr val="05317F"/>
                </a:solidFill>
                <a:latin typeface="Arial"/>
              </a:defRPr>
            </a:pPr>
            <a:r>
              <a:rPr dirty="0" err="1"/>
              <a:t>Wnioskodawca</a:t>
            </a:r>
            <a:r>
              <a:rPr dirty="0"/>
              <a:t>:  </a:t>
            </a:r>
            <a:r>
              <a:rPr dirty="0" err="1"/>
              <a:t>Szpital</a:t>
            </a:r>
            <a:r>
              <a:rPr dirty="0"/>
              <a:t> </a:t>
            </a:r>
            <a:r>
              <a:rPr dirty="0" err="1"/>
              <a:t>Powiatu</a:t>
            </a:r>
            <a:r>
              <a:rPr dirty="0"/>
              <a:t> </a:t>
            </a:r>
            <a:r>
              <a:rPr dirty="0" err="1"/>
              <a:t>Bytowskiego</a:t>
            </a:r>
            <a:r>
              <a:rPr dirty="0"/>
              <a:t> Sp. z </a:t>
            </a:r>
            <a:r>
              <a:rPr dirty="0" err="1"/>
              <a:t>o.o.</a:t>
            </a:r>
            <a:endParaRPr dirty="0"/>
          </a:p>
        </p:txBody>
      </p:sp>
      <p:sp>
        <p:nvSpPr>
          <p:cNvPr id="9" name="Rectangle 8"/>
          <p:cNvSpPr/>
          <p:nvPr/>
        </p:nvSpPr>
        <p:spPr>
          <a:xfrm>
            <a:off x="12477" y="1257299"/>
            <a:ext cx="10691813" cy="1908897"/>
          </a:xfrm>
          <a:prstGeom prst="rect">
            <a:avLst/>
          </a:prstGeom>
          <a:solidFill>
            <a:srgbClr val="003C9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33338" y="1275929"/>
            <a:ext cx="10445998" cy="1865126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 algn="ctr">
              <a:spcAft>
                <a:spcPts val="100"/>
              </a:spcAft>
              <a:defRPr sz="2300" b="1">
                <a:solidFill>
                  <a:srgbClr val="FFFFFF"/>
                </a:solidFill>
                <a:latin typeface="Arial"/>
              </a:defRPr>
            </a:pPr>
            <a:r>
              <a:rPr lang="pl-PL" sz="2000" dirty="0"/>
              <a:t>STWORZENIE WARUNKÓW DO ROZSZERZENIA DZIAŁALNOŚCI ISTNIEJĄCYCH ORAZ TWORZENIA NOWYCH PORADNI AMBULATORYJNEJ OPIEKI SPECJALISTYCZNEJ, PODSTAWOWEJ OPIEKI ZDROWOTNEJ, A TAKŻE REHABILITACJI DOROSŁYCH ORAZ DLA DZIECI I MŁODZIEŻY, POPRZEZ MODERNIZACJĘ I ADAPTACJĘ BUDYNKU DAWNEGO LABORATORIUM I PRZYCHODNI W SZPITALU POWIATU BYTOWSKIEGO SP. Z O.O.</a:t>
            </a:r>
            <a:endParaRPr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493776" y="3238544"/>
            <a:ext cx="2944368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1">
                <a:solidFill>
                  <a:srgbClr val="05317F"/>
                </a:solidFill>
                <a:latin typeface="Arial"/>
              </a:defRPr>
            </a:pPr>
            <a:r>
              <a:rPr dirty="0" err="1"/>
              <a:t>Wartość</a:t>
            </a:r>
            <a:r>
              <a:rPr dirty="0"/>
              <a:t> </a:t>
            </a:r>
            <a:r>
              <a:rPr dirty="0" err="1"/>
              <a:t>ogółem</a:t>
            </a:r>
            <a:r>
              <a:rPr dirty="0"/>
              <a:t> </a:t>
            </a:r>
            <a:r>
              <a:rPr dirty="0" err="1"/>
              <a:t>projektu</a:t>
            </a:r>
            <a:r>
              <a:rPr dirty="0"/>
              <a:t>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34809" y="3239093"/>
            <a:ext cx="2999232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0">
                <a:solidFill>
                  <a:srgbClr val="182D4B"/>
                </a:solidFill>
                <a:latin typeface="Arial"/>
              </a:defRPr>
            </a:pPr>
            <a:r>
              <a:rPr dirty="0"/>
              <a:t>7 456 841,56 </a:t>
            </a:r>
            <a:r>
              <a:rPr dirty="0" err="1"/>
              <a:t>zł</a:t>
            </a:r>
            <a:endParaRPr dirty="0"/>
          </a:p>
        </p:txBody>
      </p:sp>
      <p:sp>
        <p:nvSpPr>
          <p:cNvPr id="13" name="TextBox 12"/>
          <p:cNvSpPr txBox="1"/>
          <p:nvPr/>
        </p:nvSpPr>
        <p:spPr>
          <a:xfrm>
            <a:off x="475488" y="3647033"/>
            <a:ext cx="2944368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1">
                <a:solidFill>
                  <a:srgbClr val="05317F"/>
                </a:solidFill>
                <a:latin typeface="Arial"/>
              </a:defRPr>
            </a:pPr>
            <a:r>
              <a:rPr dirty="0" err="1"/>
              <a:t>Wydatki</a:t>
            </a:r>
            <a:r>
              <a:rPr dirty="0"/>
              <a:t> </a:t>
            </a:r>
            <a:r>
              <a:rPr dirty="0" err="1"/>
              <a:t>kwalifikowalne</a:t>
            </a:r>
            <a:r>
              <a:rPr dirty="0"/>
              <a:t>: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46120" y="3642066"/>
            <a:ext cx="2999232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0">
                <a:solidFill>
                  <a:srgbClr val="182D4B"/>
                </a:solidFill>
                <a:latin typeface="Arial"/>
              </a:defRPr>
            </a:pPr>
            <a:r>
              <a:rPr dirty="0"/>
              <a:t>7 456 841,56 </a:t>
            </a:r>
            <a:r>
              <a:rPr dirty="0" err="1"/>
              <a:t>zł</a:t>
            </a:r>
            <a:endParaRPr dirty="0"/>
          </a:p>
        </p:txBody>
      </p:sp>
      <p:sp>
        <p:nvSpPr>
          <p:cNvPr id="15" name="TextBox 14"/>
          <p:cNvSpPr txBox="1"/>
          <p:nvPr/>
        </p:nvSpPr>
        <p:spPr>
          <a:xfrm>
            <a:off x="484632" y="4030131"/>
            <a:ext cx="2944368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1">
                <a:solidFill>
                  <a:srgbClr val="05317F"/>
                </a:solidFill>
                <a:latin typeface="Arial"/>
              </a:defRPr>
            </a:pPr>
            <a:r>
              <a:rPr dirty="0" err="1"/>
              <a:t>Kwota</a:t>
            </a:r>
            <a:r>
              <a:rPr dirty="0"/>
              <a:t> </a:t>
            </a:r>
            <a:r>
              <a:rPr dirty="0" err="1"/>
              <a:t>dofinansowania</a:t>
            </a:r>
            <a:r>
              <a:rPr dirty="0"/>
              <a:t>: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212488" y="4052316"/>
            <a:ext cx="2999232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0">
                <a:solidFill>
                  <a:srgbClr val="182D4B"/>
                </a:solidFill>
                <a:latin typeface="Arial"/>
              </a:defRPr>
            </a:pPr>
            <a:r>
              <a:rPr dirty="0"/>
              <a:t>3 104 280,66 </a:t>
            </a:r>
            <a:r>
              <a:rPr dirty="0" err="1"/>
              <a:t>zł</a:t>
            </a:r>
            <a:endParaRPr dirty="0"/>
          </a:p>
        </p:txBody>
      </p:sp>
      <p:sp>
        <p:nvSpPr>
          <p:cNvPr id="17" name="TextBox 16"/>
          <p:cNvSpPr txBox="1"/>
          <p:nvPr/>
        </p:nvSpPr>
        <p:spPr>
          <a:xfrm>
            <a:off x="513133" y="4427514"/>
            <a:ext cx="2944368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1">
                <a:solidFill>
                  <a:srgbClr val="05317F"/>
                </a:solidFill>
                <a:latin typeface="Arial"/>
              </a:defRPr>
            </a:pPr>
            <a:r>
              <a:rPr dirty="0" err="1"/>
              <a:t>Poziom</a:t>
            </a:r>
            <a:r>
              <a:rPr dirty="0"/>
              <a:t> </a:t>
            </a:r>
            <a:r>
              <a:rPr dirty="0" err="1"/>
              <a:t>dofinansowania</a:t>
            </a:r>
            <a:r>
              <a:rPr dirty="0"/>
              <a:t>: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212488" y="4443396"/>
            <a:ext cx="2999232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0">
                <a:solidFill>
                  <a:srgbClr val="182D4B"/>
                </a:solidFill>
                <a:latin typeface="Arial"/>
              </a:defRPr>
            </a:pPr>
            <a:r>
              <a:rPr dirty="0"/>
              <a:t>41,63 %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93776" y="4826214"/>
            <a:ext cx="2944368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1">
                <a:solidFill>
                  <a:srgbClr val="05317F"/>
                </a:solidFill>
                <a:latin typeface="Arial"/>
              </a:defRPr>
            </a:pPr>
            <a:r>
              <a:rPr dirty="0" err="1"/>
              <a:t>Okres</a:t>
            </a:r>
            <a:r>
              <a:rPr dirty="0"/>
              <a:t> </a:t>
            </a:r>
            <a:r>
              <a:rPr dirty="0" err="1"/>
              <a:t>realizacji</a:t>
            </a:r>
            <a:r>
              <a:rPr dirty="0"/>
              <a:t>: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234809" y="4829088"/>
            <a:ext cx="2999232" cy="33832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500" b="0">
                <a:solidFill>
                  <a:srgbClr val="182D4B"/>
                </a:solidFill>
                <a:latin typeface="Arial"/>
              </a:defRPr>
            </a:pPr>
            <a:r>
              <a:rPr dirty="0"/>
              <a:t>01.09.2026 – 31.03.2028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12984" y="5515650"/>
            <a:ext cx="6035040" cy="1536192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700" b="0">
                <a:solidFill>
                  <a:srgbClr val="182D4B"/>
                </a:solidFill>
                <a:latin typeface="Arial"/>
              </a:defRPr>
            </a:pPr>
            <a:r>
              <a:rPr dirty="0" err="1"/>
              <a:t>Adaptacja</a:t>
            </a:r>
            <a:r>
              <a:rPr dirty="0"/>
              <a:t> </a:t>
            </a:r>
            <a:r>
              <a:rPr dirty="0" err="1"/>
              <a:t>dawnego</a:t>
            </a:r>
            <a:r>
              <a:rPr dirty="0"/>
              <a:t> </a:t>
            </a:r>
            <a:r>
              <a:rPr dirty="0" err="1"/>
              <a:t>laboratorium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przychodni</a:t>
            </a:r>
            <a:r>
              <a:rPr dirty="0"/>
              <a:t>. </a:t>
            </a:r>
            <a:r>
              <a:rPr dirty="0" err="1"/>
              <a:t>Rozbudowa</a:t>
            </a:r>
            <a:r>
              <a:rPr dirty="0"/>
              <a:t> </a:t>
            </a:r>
            <a:r>
              <a:rPr dirty="0" err="1"/>
              <a:t>poradni</a:t>
            </a:r>
            <a:r>
              <a:rPr dirty="0"/>
              <a:t> </a:t>
            </a:r>
            <a:r>
              <a:rPr dirty="0" err="1"/>
              <a:t>specjalistycznych</a:t>
            </a:r>
            <a:r>
              <a:rPr dirty="0"/>
              <a:t> </a:t>
            </a:r>
            <a:r>
              <a:rPr dirty="0" err="1"/>
              <a:t>oraz</a:t>
            </a:r>
            <a:r>
              <a:rPr dirty="0"/>
              <a:t> </a:t>
            </a:r>
            <a:r>
              <a:rPr dirty="0" err="1"/>
              <a:t>uruchomienie</a:t>
            </a:r>
            <a:r>
              <a:rPr dirty="0"/>
              <a:t> </a:t>
            </a:r>
            <a:r>
              <a:rPr dirty="0" err="1"/>
              <a:t>poradni</a:t>
            </a:r>
            <a:r>
              <a:rPr dirty="0"/>
              <a:t> </a:t>
            </a:r>
            <a:r>
              <a:rPr dirty="0" err="1"/>
              <a:t>laryngologicznej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psychologicznej</a:t>
            </a:r>
            <a:r>
              <a:rPr dirty="0"/>
              <a:t> </a:t>
            </a:r>
            <a:r>
              <a:rPr dirty="0" err="1"/>
              <a:t>dla</a:t>
            </a:r>
            <a:r>
              <a:rPr dirty="0"/>
              <a:t> </a:t>
            </a:r>
            <a:r>
              <a:rPr dirty="0" err="1"/>
              <a:t>dzieci</a:t>
            </a:r>
            <a:r>
              <a:rPr dirty="0"/>
              <a:t>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75488" y="6867144"/>
            <a:ext cx="9738360" cy="22860"/>
          </a:xfrm>
          <a:prstGeom prst="rect">
            <a:avLst/>
          </a:prstGeom>
          <a:solidFill>
            <a:srgbClr val="BCDF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493776" y="6986016"/>
            <a:ext cx="6949440" cy="246888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>
              <a:spcAft>
                <a:spcPts val="100"/>
              </a:spcAft>
              <a:defRPr sz="1000" b="1">
                <a:solidFill>
                  <a:srgbClr val="05317F"/>
                </a:solidFill>
                <a:latin typeface="Arial"/>
              </a:defRPr>
            </a:pPr>
            <a:r>
              <a:t>FUNDUSZE EUROPEJSKIE DLA POMORZA 2021–2027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418320" y="6986016"/>
            <a:ext cx="694944" cy="256032"/>
          </a:xfrm>
          <a:prstGeom prst="rect">
            <a:avLst/>
          </a:prstGeom>
          <a:noFill/>
        </p:spPr>
        <p:txBody>
          <a:bodyPr wrap="square" lIns="9144" tIns="9144" rIns="9144" bIns="9144">
            <a:spAutoFit/>
          </a:bodyPr>
          <a:lstStyle/>
          <a:p>
            <a:pPr algn="r">
              <a:spcAft>
                <a:spcPts val="100"/>
              </a:spcAft>
              <a:defRPr sz="1000" b="1">
                <a:solidFill>
                  <a:srgbClr val="05317F"/>
                </a:solidFill>
                <a:latin typeface="Arial"/>
              </a:defRPr>
            </a:pPr>
            <a:r>
              <a:t>15 / 15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F30409F6-4F46-B5AC-51BB-8C03E520A2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8438" y="3166196"/>
            <a:ext cx="3562634" cy="356263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C1A4C18-C66E-F110-AD93-4E2F27457B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5848" y="3995861"/>
            <a:ext cx="7920115" cy="1107677"/>
          </a:xfrm>
        </p:spPr>
        <p:txBody>
          <a:bodyPr/>
          <a:lstStyle/>
          <a:p>
            <a:pPr algn="ctr"/>
            <a:r>
              <a:rPr lang="pl-PL" dirty="0"/>
              <a:t>Dziękujemy</a:t>
            </a:r>
            <a:br>
              <a:rPr lang="pl-PL" dirty="0"/>
            </a:br>
            <a:endParaRPr lang="pl-PL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Niestandardowy 8">
      <a:dk1>
        <a:srgbClr val="000000"/>
      </a:dk1>
      <a:lt1>
        <a:srgbClr val="FFFFFF"/>
      </a:lt1>
      <a:dk2>
        <a:srgbClr val="002073"/>
      </a:dk2>
      <a:lt2>
        <a:srgbClr val="FFFFFF"/>
      </a:lt2>
      <a:accent1>
        <a:srgbClr val="003399"/>
      </a:accent1>
      <a:accent2>
        <a:srgbClr val="A6D3FF"/>
      </a:accent2>
      <a:accent3>
        <a:srgbClr val="FFD618"/>
      </a:accent3>
      <a:accent4>
        <a:srgbClr val="0051B0"/>
      </a:accent4>
      <a:accent5>
        <a:srgbClr val="6BB1E2"/>
      </a:accent5>
      <a:accent6>
        <a:srgbClr val="FFE60B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1" id="{436F5452-C95B-4D43-A1C6-1CA5BE69C951}" vid="{ABE25C27-1E66-47F3-AA86-B88226738C33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Prezentacja z numerem strony</Template>
  <TotalTime>1546</TotalTime>
  <Words>1441</Words>
  <Application>Microsoft Office PowerPoint</Application>
  <PresentationFormat>Niestandardowy</PresentationFormat>
  <Paragraphs>245</Paragraphs>
  <Slides>17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17</vt:i4>
      </vt:variant>
    </vt:vector>
  </HeadingPairs>
  <TitlesOfParts>
    <vt:vector size="21" baseType="lpstr">
      <vt:lpstr>Arial</vt:lpstr>
      <vt:lpstr>Calibri</vt:lpstr>
      <vt:lpstr>Open Sans</vt:lpstr>
      <vt:lpstr>Motyw pakietu Office</vt:lpstr>
      <vt:lpstr>PODPISANIE UMÓW W RAMACH  FEP 2021-2027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Dziękujemy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Sowiński Piotr</dc:creator>
  <cp:lastModifiedBy>Skonieczny Dominik</cp:lastModifiedBy>
  <cp:revision>179</cp:revision>
  <dcterms:created xsi:type="dcterms:W3CDTF">2022-06-22T09:40:44Z</dcterms:created>
  <dcterms:modified xsi:type="dcterms:W3CDTF">2026-10-15T10:33:04Z</dcterms:modified>
</cp:coreProperties>
</file>